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3"/>
  </p:notesMasterIdLst>
  <p:sldIdLst>
    <p:sldId id="447" r:id="rId2"/>
    <p:sldId id="484" r:id="rId3"/>
    <p:sldId id="485" r:id="rId4"/>
    <p:sldId id="486" r:id="rId5"/>
    <p:sldId id="448" r:id="rId6"/>
    <p:sldId id="449" r:id="rId7"/>
    <p:sldId id="450" r:id="rId8"/>
    <p:sldId id="451" r:id="rId9"/>
    <p:sldId id="483" r:id="rId10"/>
    <p:sldId id="452" r:id="rId11"/>
    <p:sldId id="453" r:id="rId12"/>
    <p:sldId id="454" r:id="rId13"/>
    <p:sldId id="455" r:id="rId14"/>
    <p:sldId id="456" r:id="rId15"/>
    <p:sldId id="457" r:id="rId16"/>
    <p:sldId id="458" r:id="rId17"/>
    <p:sldId id="459" r:id="rId18"/>
    <p:sldId id="460" r:id="rId19"/>
    <p:sldId id="462" r:id="rId20"/>
    <p:sldId id="461" r:id="rId21"/>
    <p:sldId id="463" r:id="rId22"/>
    <p:sldId id="464" r:id="rId23"/>
    <p:sldId id="465" r:id="rId24"/>
    <p:sldId id="466" r:id="rId25"/>
    <p:sldId id="469" r:id="rId26"/>
    <p:sldId id="468" r:id="rId27"/>
    <p:sldId id="467" r:id="rId28"/>
    <p:sldId id="470" r:id="rId29"/>
    <p:sldId id="471" r:id="rId30"/>
    <p:sldId id="472" r:id="rId31"/>
    <p:sldId id="473" r:id="rId32"/>
    <p:sldId id="474" r:id="rId33"/>
    <p:sldId id="475" r:id="rId34"/>
    <p:sldId id="476" r:id="rId35"/>
    <p:sldId id="477" r:id="rId36"/>
    <p:sldId id="478" r:id="rId37"/>
    <p:sldId id="480" r:id="rId38"/>
    <p:sldId id="481" r:id="rId39"/>
    <p:sldId id="482" r:id="rId40"/>
    <p:sldId id="479" r:id="rId41"/>
    <p:sldId id="322" r:id="rId42"/>
    <p:sldId id="324" r:id="rId43"/>
    <p:sldId id="325" r:id="rId44"/>
    <p:sldId id="323" r:id="rId45"/>
    <p:sldId id="326" r:id="rId46"/>
    <p:sldId id="442" r:id="rId47"/>
    <p:sldId id="443" r:id="rId48"/>
    <p:sldId id="444" r:id="rId49"/>
    <p:sldId id="445" r:id="rId50"/>
    <p:sldId id="446" r:id="rId51"/>
    <p:sldId id="327" r:id="rId52"/>
    <p:sldId id="391" r:id="rId53"/>
    <p:sldId id="392" r:id="rId54"/>
    <p:sldId id="328" r:id="rId55"/>
    <p:sldId id="329" r:id="rId56"/>
    <p:sldId id="330" r:id="rId57"/>
    <p:sldId id="331" r:id="rId58"/>
    <p:sldId id="332" r:id="rId59"/>
    <p:sldId id="333" r:id="rId60"/>
    <p:sldId id="334" r:id="rId61"/>
    <p:sldId id="335" r:id="rId62"/>
    <p:sldId id="336" r:id="rId63"/>
    <p:sldId id="337" r:id="rId64"/>
    <p:sldId id="338" r:id="rId65"/>
    <p:sldId id="339" r:id="rId66"/>
    <p:sldId id="340" r:id="rId67"/>
    <p:sldId id="341" r:id="rId68"/>
    <p:sldId id="342" r:id="rId69"/>
    <p:sldId id="343" r:id="rId70"/>
    <p:sldId id="344" r:id="rId71"/>
    <p:sldId id="345" r:id="rId72"/>
    <p:sldId id="346" r:id="rId73"/>
    <p:sldId id="347" r:id="rId74"/>
    <p:sldId id="348" r:id="rId75"/>
    <p:sldId id="349" r:id="rId76"/>
    <p:sldId id="350" r:id="rId77"/>
    <p:sldId id="351" r:id="rId78"/>
    <p:sldId id="352" r:id="rId79"/>
    <p:sldId id="353" r:id="rId80"/>
    <p:sldId id="354" r:id="rId81"/>
    <p:sldId id="355" r:id="rId82"/>
    <p:sldId id="356" r:id="rId83"/>
    <p:sldId id="357" r:id="rId84"/>
    <p:sldId id="358" r:id="rId85"/>
    <p:sldId id="359" r:id="rId86"/>
    <p:sldId id="360" r:id="rId87"/>
    <p:sldId id="361" r:id="rId88"/>
    <p:sldId id="362" r:id="rId89"/>
    <p:sldId id="363" r:id="rId90"/>
    <p:sldId id="364" r:id="rId91"/>
    <p:sldId id="365" r:id="rId92"/>
    <p:sldId id="366" r:id="rId93"/>
    <p:sldId id="367" r:id="rId94"/>
    <p:sldId id="368" r:id="rId95"/>
    <p:sldId id="369" r:id="rId96"/>
    <p:sldId id="370" r:id="rId97"/>
    <p:sldId id="371" r:id="rId98"/>
    <p:sldId id="372" r:id="rId99"/>
    <p:sldId id="373" r:id="rId100"/>
    <p:sldId id="374" r:id="rId101"/>
    <p:sldId id="375" r:id="rId102"/>
    <p:sldId id="376" r:id="rId103"/>
    <p:sldId id="377" r:id="rId104"/>
    <p:sldId id="378" r:id="rId105"/>
    <p:sldId id="379" r:id="rId106"/>
    <p:sldId id="380" r:id="rId107"/>
    <p:sldId id="381" r:id="rId108"/>
    <p:sldId id="382" r:id="rId109"/>
    <p:sldId id="383" r:id="rId110"/>
    <p:sldId id="384" r:id="rId111"/>
    <p:sldId id="393" r:id="rId11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4E4E"/>
    <a:srgbClr val="D618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914" autoAdjust="0"/>
  </p:normalViewPr>
  <p:slideViewPr>
    <p:cSldViewPr>
      <p:cViewPr>
        <p:scale>
          <a:sx n="100" d="100"/>
          <a:sy n="100" d="100"/>
        </p:scale>
        <p:origin x="-51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B5A810-559B-4AD0-BE74-679E30306746}" type="datetimeFigureOut">
              <a:rPr lang="tr-TR" smtClean="0"/>
              <a:pPr/>
              <a:t>28.1.2014</a:t>
            </a:fld>
            <a:endParaRPr lang="tr-T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91AD4A-B81C-4C2E-B2F6-5F273F65D996}" type="slidenum">
              <a:rPr lang="tr-TR" smtClean="0"/>
              <a:pPr/>
              <a:t>‹#›</a:t>
            </a:fld>
            <a:endParaRPr lang="tr-TR"/>
          </a:p>
        </p:txBody>
      </p:sp>
    </p:spTree>
    <p:extLst>
      <p:ext uri="{BB962C8B-B14F-4D97-AF65-F5344CB8AC3E}">
        <p14:creationId xmlns:p14="http://schemas.microsoft.com/office/powerpoint/2010/main" val="2910159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5</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14</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15</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16</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17</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18</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19</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20</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21</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22</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23</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6</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24</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25</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26</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27</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28</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29</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30</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31</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32</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33</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7</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34</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35</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36</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37</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38</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39</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40</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44</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D5D5FDAF-BFE2-4572-B2C1-B8172C0D3633}" type="slidenum">
              <a:rPr lang="tr-TR" smtClean="0"/>
              <a:t>52</a:t>
            </a:fld>
            <a:endParaRPr lang="tr-TR"/>
          </a:p>
        </p:txBody>
      </p:sp>
    </p:spTree>
    <p:extLst>
      <p:ext uri="{BB962C8B-B14F-4D97-AF65-F5344CB8AC3E}">
        <p14:creationId xmlns:p14="http://schemas.microsoft.com/office/powerpoint/2010/main" val="10064136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D5D5FDAF-BFE2-4572-B2C1-B8172C0D3633}" type="slidenum">
              <a:rPr lang="tr-TR" smtClean="0"/>
              <a:t>111</a:t>
            </a:fld>
            <a:endParaRPr lang="tr-TR"/>
          </a:p>
        </p:txBody>
      </p:sp>
    </p:spTree>
    <p:extLst>
      <p:ext uri="{BB962C8B-B14F-4D97-AF65-F5344CB8AC3E}">
        <p14:creationId xmlns:p14="http://schemas.microsoft.com/office/powerpoint/2010/main" val="1006413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8</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9</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10</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11</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12</a:t>
            </a:fld>
            <a:endParaRPr lang="tr-TR"/>
          </a:p>
        </p:txBody>
      </p:sp>
    </p:spTree>
    <p:extLst>
      <p:ext uri="{BB962C8B-B14F-4D97-AF65-F5344CB8AC3E}">
        <p14:creationId xmlns:p14="http://schemas.microsoft.com/office/powerpoint/2010/main" val="2343071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991AD4A-B81C-4C2E-B2F6-5F273F65D996}" type="slidenum">
              <a:rPr lang="tr-TR" smtClean="0"/>
              <a:pPr/>
              <a:t>13</a:t>
            </a:fld>
            <a:endParaRPr lang="tr-TR"/>
          </a:p>
        </p:txBody>
      </p:sp>
    </p:spTree>
    <p:extLst>
      <p:ext uri="{BB962C8B-B14F-4D97-AF65-F5344CB8AC3E}">
        <p14:creationId xmlns:p14="http://schemas.microsoft.com/office/powerpoint/2010/main" val="2343071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p>
            <a:fld id="{2087BF85-84F4-4B21-951F-63FA261AEBCE}" type="datetimeFigureOut">
              <a:rPr lang="tr-TR" smtClean="0"/>
              <a:pPr/>
              <a:t>28.1.2014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5EA788D-04CA-478E-ADB1-C4FFDDD328E8}" type="slidenum">
              <a:rPr lang="tr-TR" smtClean="0"/>
              <a:pPr/>
              <a:t>‹#›</a:t>
            </a:fld>
            <a:endParaRPr lang="tr-TR"/>
          </a:p>
        </p:txBody>
      </p:sp>
    </p:spTree>
    <p:extLst>
      <p:ext uri="{BB962C8B-B14F-4D97-AF65-F5344CB8AC3E}">
        <p14:creationId xmlns:p14="http://schemas.microsoft.com/office/powerpoint/2010/main" val="3825545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2087BF85-84F4-4B21-951F-63FA261AEBCE}" type="datetimeFigureOut">
              <a:rPr lang="tr-TR" smtClean="0"/>
              <a:pPr/>
              <a:t>28.1.2014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5EA788D-04CA-478E-ADB1-C4FFDDD328E8}" type="slidenum">
              <a:rPr lang="tr-TR" smtClean="0"/>
              <a:pPr/>
              <a:t>‹#›</a:t>
            </a:fld>
            <a:endParaRPr lang="tr-TR"/>
          </a:p>
        </p:txBody>
      </p:sp>
    </p:spTree>
    <p:extLst>
      <p:ext uri="{BB962C8B-B14F-4D97-AF65-F5344CB8AC3E}">
        <p14:creationId xmlns:p14="http://schemas.microsoft.com/office/powerpoint/2010/main" val="1941272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2087BF85-84F4-4B21-951F-63FA261AEBCE}" type="datetimeFigureOut">
              <a:rPr lang="tr-TR" smtClean="0"/>
              <a:pPr/>
              <a:t>28.1.2014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5EA788D-04CA-478E-ADB1-C4FFDDD328E8}" type="slidenum">
              <a:rPr lang="tr-TR" smtClean="0"/>
              <a:pPr/>
              <a:t>‹#›</a:t>
            </a:fld>
            <a:endParaRPr lang="tr-TR"/>
          </a:p>
        </p:txBody>
      </p:sp>
    </p:spTree>
    <p:extLst>
      <p:ext uri="{BB962C8B-B14F-4D97-AF65-F5344CB8AC3E}">
        <p14:creationId xmlns:p14="http://schemas.microsoft.com/office/powerpoint/2010/main" val="3421184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2087BF85-84F4-4B21-951F-63FA261AEBCE}" type="datetimeFigureOut">
              <a:rPr lang="tr-TR" smtClean="0"/>
              <a:pPr/>
              <a:t>28.1.2014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5EA788D-04CA-478E-ADB1-C4FFDDD328E8}" type="slidenum">
              <a:rPr lang="tr-TR" smtClean="0"/>
              <a:pPr/>
              <a:t>‹#›</a:t>
            </a:fld>
            <a:endParaRPr lang="tr-TR"/>
          </a:p>
        </p:txBody>
      </p:sp>
    </p:spTree>
    <p:extLst>
      <p:ext uri="{BB962C8B-B14F-4D97-AF65-F5344CB8AC3E}">
        <p14:creationId xmlns:p14="http://schemas.microsoft.com/office/powerpoint/2010/main" val="539890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87BF85-84F4-4B21-951F-63FA261AEBCE}" type="datetimeFigureOut">
              <a:rPr lang="tr-TR" smtClean="0"/>
              <a:pPr/>
              <a:t>28.1.2014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5EA788D-04CA-478E-ADB1-C4FFDDD328E8}" type="slidenum">
              <a:rPr lang="tr-TR" smtClean="0"/>
              <a:pPr/>
              <a:t>‹#›</a:t>
            </a:fld>
            <a:endParaRPr lang="tr-TR"/>
          </a:p>
        </p:txBody>
      </p:sp>
    </p:spTree>
    <p:extLst>
      <p:ext uri="{BB962C8B-B14F-4D97-AF65-F5344CB8AC3E}">
        <p14:creationId xmlns:p14="http://schemas.microsoft.com/office/powerpoint/2010/main" val="3645349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p>
            <a:fld id="{2087BF85-84F4-4B21-951F-63FA261AEBCE}" type="datetimeFigureOut">
              <a:rPr lang="tr-TR" smtClean="0"/>
              <a:pPr/>
              <a:t>28.1.2014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5EA788D-04CA-478E-ADB1-C4FFDDD328E8}" type="slidenum">
              <a:rPr lang="tr-TR" smtClean="0"/>
              <a:pPr/>
              <a:t>‹#›</a:t>
            </a:fld>
            <a:endParaRPr lang="tr-TR"/>
          </a:p>
        </p:txBody>
      </p:sp>
    </p:spTree>
    <p:extLst>
      <p:ext uri="{BB962C8B-B14F-4D97-AF65-F5344CB8AC3E}">
        <p14:creationId xmlns:p14="http://schemas.microsoft.com/office/powerpoint/2010/main" val="282536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p>
            <a:fld id="{2087BF85-84F4-4B21-951F-63FA261AEBCE}" type="datetimeFigureOut">
              <a:rPr lang="tr-TR" smtClean="0"/>
              <a:pPr/>
              <a:t>28.1.2014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15EA788D-04CA-478E-ADB1-C4FFDDD328E8}" type="slidenum">
              <a:rPr lang="tr-TR" smtClean="0"/>
              <a:pPr/>
              <a:t>‹#›</a:t>
            </a:fld>
            <a:endParaRPr lang="tr-TR"/>
          </a:p>
        </p:txBody>
      </p:sp>
    </p:spTree>
    <p:extLst>
      <p:ext uri="{BB962C8B-B14F-4D97-AF65-F5344CB8AC3E}">
        <p14:creationId xmlns:p14="http://schemas.microsoft.com/office/powerpoint/2010/main" val="1646835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p>
            <a:fld id="{2087BF85-84F4-4B21-951F-63FA261AEBCE}" type="datetimeFigureOut">
              <a:rPr lang="tr-TR" smtClean="0"/>
              <a:pPr/>
              <a:t>28.1.2014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15EA788D-04CA-478E-ADB1-C4FFDDD328E8}" type="slidenum">
              <a:rPr lang="tr-TR" smtClean="0"/>
              <a:pPr/>
              <a:t>‹#›</a:t>
            </a:fld>
            <a:endParaRPr lang="tr-TR"/>
          </a:p>
        </p:txBody>
      </p:sp>
    </p:spTree>
    <p:extLst>
      <p:ext uri="{BB962C8B-B14F-4D97-AF65-F5344CB8AC3E}">
        <p14:creationId xmlns:p14="http://schemas.microsoft.com/office/powerpoint/2010/main" val="3686306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87BF85-84F4-4B21-951F-63FA261AEBCE}" type="datetimeFigureOut">
              <a:rPr lang="tr-TR" smtClean="0"/>
              <a:pPr/>
              <a:t>28.1.2014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15EA788D-04CA-478E-ADB1-C4FFDDD328E8}" type="slidenum">
              <a:rPr lang="tr-TR" smtClean="0"/>
              <a:pPr/>
              <a:t>‹#›</a:t>
            </a:fld>
            <a:endParaRPr lang="tr-TR"/>
          </a:p>
        </p:txBody>
      </p:sp>
    </p:spTree>
    <p:extLst>
      <p:ext uri="{BB962C8B-B14F-4D97-AF65-F5344CB8AC3E}">
        <p14:creationId xmlns:p14="http://schemas.microsoft.com/office/powerpoint/2010/main" val="91475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87BF85-84F4-4B21-951F-63FA261AEBCE}" type="datetimeFigureOut">
              <a:rPr lang="tr-TR" smtClean="0"/>
              <a:pPr/>
              <a:t>28.1.2014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5EA788D-04CA-478E-ADB1-C4FFDDD328E8}" type="slidenum">
              <a:rPr lang="tr-TR" smtClean="0"/>
              <a:pPr/>
              <a:t>‹#›</a:t>
            </a:fld>
            <a:endParaRPr lang="tr-TR"/>
          </a:p>
        </p:txBody>
      </p:sp>
    </p:spTree>
    <p:extLst>
      <p:ext uri="{BB962C8B-B14F-4D97-AF65-F5344CB8AC3E}">
        <p14:creationId xmlns:p14="http://schemas.microsoft.com/office/powerpoint/2010/main" val="3975796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87BF85-84F4-4B21-951F-63FA261AEBCE}" type="datetimeFigureOut">
              <a:rPr lang="tr-TR" smtClean="0"/>
              <a:pPr/>
              <a:t>28.1.2014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5EA788D-04CA-478E-ADB1-C4FFDDD328E8}" type="slidenum">
              <a:rPr lang="tr-TR" smtClean="0"/>
              <a:pPr/>
              <a:t>‹#›</a:t>
            </a:fld>
            <a:endParaRPr lang="tr-TR"/>
          </a:p>
        </p:txBody>
      </p:sp>
    </p:spTree>
    <p:extLst>
      <p:ext uri="{BB962C8B-B14F-4D97-AF65-F5344CB8AC3E}">
        <p14:creationId xmlns:p14="http://schemas.microsoft.com/office/powerpoint/2010/main" val="3709247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tr-T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87BF85-84F4-4B21-951F-63FA261AEBCE}" type="datetimeFigureOut">
              <a:rPr lang="tr-TR" smtClean="0"/>
              <a:pPr/>
              <a:t>28.1.2014</a:t>
            </a:fld>
            <a:endParaRPr lang="tr-T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A788D-04CA-478E-ADB1-C4FFDDD328E8}" type="slidenum">
              <a:rPr lang="tr-TR" smtClean="0"/>
              <a:pPr/>
              <a:t>‹#›</a:t>
            </a:fld>
            <a:endParaRPr lang="tr-TR"/>
          </a:p>
        </p:txBody>
      </p:sp>
    </p:spTree>
    <p:extLst>
      <p:ext uri="{BB962C8B-B14F-4D97-AF65-F5344CB8AC3E}">
        <p14:creationId xmlns:p14="http://schemas.microsoft.com/office/powerpoint/2010/main" val="1124192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26.png"/><Relationship Id="rId4" Type="http://schemas.openxmlformats.org/officeDocument/2006/relationships/image" Target="../media/image40.jpeg"/><Relationship Id="rId9"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74.jpeg"/></Relationships>
</file>

<file path=ppt/slides/_rels/slide10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76.jpeg"/></Relationships>
</file>

<file path=ppt/slides/_rels/slide10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77.jpeg"/></Relationships>
</file>

<file path=ppt/slides/_rels/slide10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79.jpeg"/></Relationships>
</file>

<file path=ppt/slides/_rels/slide1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www.dsmart.com.tr/" TargetMode="External"/><Relationship Id="rId7" Type="http://schemas.openxmlformats.org/officeDocument/2006/relationships/hyperlink" Target="http://www.youtube.com/watch?v=dZcip9HY1Pw" TargetMode="External"/><Relationship Id="rId12"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hyperlink" Target="http://www.imdb.com/media/rm531412736/tt1859650?ref_=ttmi_mi_all_sf_15" TargetMode="External"/><Relationship Id="rId5" Type="http://schemas.openxmlformats.org/officeDocument/2006/relationships/hyperlink" Target="http://www.imdb.com/title/tt1859650/?ref_=nv_sr_1" TargetMode="External"/><Relationship Id="rId10" Type="http://schemas.openxmlformats.org/officeDocument/2006/relationships/image" Target="../media/image45.jpeg"/><Relationship Id="rId4" Type="http://schemas.openxmlformats.org/officeDocument/2006/relationships/image" Target="../media/image3.png"/><Relationship Id="rId9" Type="http://schemas.openxmlformats.org/officeDocument/2006/relationships/image" Target="../media/image20.png"/></Relationships>
</file>

<file path=ppt/slides/_rels/slide11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80.jpeg"/></Relationships>
</file>

<file path=ppt/slides/_rels/slide111.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image" Target="../media/image181.jpeg"/><Relationship Id="rId7" Type="http://schemas.openxmlformats.org/officeDocument/2006/relationships/image" Target="../media/image182.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hyperlink" Target="http://www.youtube.com/watch?v=HG09nbc3Wbw" TargetMode="Externa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www.dsmart.com.tr/" TargetMode="External"/><Relationship Id="rId7" Type="http://schemas.openxmlformats.org/officeDocument/2006/relationships/hyperlink" Target="http://www.youtube.com/watch?v=Q3HgYu1atOo" TargetMode="External"/><Relationship Id="rId12"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hyperlink" Target="http://www.imdb.com/media/rm2146279936/tt1235522?ref_=ttmi_mi_all_sf_2" TargetMode="External"/><Relationship Id="rId5" Type="http://schemas.openxmlformats.org/officeDocument/2006/relationships/hyperlink" Target="http://www.imdb.com/title/tt1235522/?ref_=nv_sr_1" TargetMode="External"/><Relationship Id="rId10" Type="http://schemas.openxmlformats.org/officeDocument/2006/relationships/image" Target="../media/image47.jpeg"/><Relationship Id="rId4" Type="http://schemas.openxmlformats.org/officeDocument/2006/relationships/image" Target="../media/image3.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www.dsmart.com.tr/" TargetMode="External"/><Relationship Id="rId7" Type="http://schemas.openxmlformats.org/officeDocument/2006/relationships/hyperlink" Target="http://www.youtube.com/watch?v=ZfB8QwYBPxY" TargetMode="External"/><Relationship Id="rId12"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hyperlink" Target="http://www.imdb.com/media/rm1889051904/tt1821694?ref_=ttmi_mi_all_sf_1" TargetMode="External"/><Relationship Id="rId5" Type="http://schemas.openxmlformats.org/officeDocument/2006/relationships/hyperlink" Target="http://www.imdb.com/title/tt1821694/?ref_=nv_sr_1" TargetMode="External"/><Relationship Id="rId10" Type="http://schemas.openxmlformats.org/officeDocument/2006/relationships/image" Target="../media/image49.jpeg"/><Relationship Id="rId4" Type="http://schemas.openxmlformats.org/officeDocument/2006/relationships/image" Target="../media/image3.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25.jpg"/><Relationship Id="rId3" Type="http://schemas.openxmlformats.org/officeDocument/2006/relationships/hyperlink" Target="https://www.dsmart.com.tr/" TargetMode="External"/><Relationship Id="rId7" Type="http://schemas.openxmlformats.org/officeDocument/2006/relationships/hyperlink" Target="http://www.youtube.com/watch?v=YxC_JNz5Vbg" TargetMode="External"/><Relationship Id="rId12"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hyperlink" Target="http://www.imdb.com/media/rm1459072000/tt1790885?ref_=ttmi_mi_all_sf_14" TargetMode="External"/><Relationship Id="rId5" Type="http://schemas.openxmlformats.org/officeDocument/2006/relationships/hyperlink" Target="http://www.imdb.com/title/tt1790885/?ref_=nv_sr_1" TargetMode="External"/><Relationship Id="rId10" Type="http://schemas.openxmlformats.org/officeDocument/2006/relationships/image" Target="../media/image40.jpeg"/><Relationship Id="rId4" Type="http://schemas.openxmlformats.org/officeDocument/2006/relationships/image" Target="../media/image3.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0.png"/><Relationship Id="rId7"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www.dsmart.com.tr/" TargetMode="External"/><Relationship Id="rId7" Type="http://schemas.openxmlformats.org/officeDocument/2006/relationships/hyperlink" Target="http://www.youtube.com/watch?v=6l4YtrUTCrU"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5.png"/><Relationship Id="rId5" Type="http://schemas.openxmlformats.org/officeDocument/2006/relationships/hyperlink" Target="http://www.imdb.com/title/tt1592281/?ref_=fn_al_tt_1" TargetMode="External"/><Relationship Id="rId10" Type="http://schemas.openxmlformats.org/officeDocument/2006/relationships/image" Target="../media/image60.jpeg"/><Relationship Id="rId4" Type="http://schemas.openxmlformats.org/officeDocument/2006/relationships/image" Target="../media/image3.png"/><Relationship Id="rId9" Type="http://schemas.openxmlformats.org/officeDocument/2006/relationships/image" Target="../media/image59.jpeg"/></Relationships>
</file>

<file path=ppt/slides/_rels/slide1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www.dsmart.com.tr/" TargetMode="External"/><Relationship Id="rId7" Type="http://schemas.openxmlformats.org/officeDocument/2006/relationships/hyperlink" Target="http://www.youtube.com/watch?v=USUDlMBR-dQ" TargetMode="External"/><Relationship Id="rId12"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hyperlink" Target="http://www.imdb.com/media/rm3077282048/tt0452694?ref_=ttmi_mi_all_sf_18" TargetMode="External"/><Relationship Id="rId5" Type="http://schemas.openxmlformats.org/officeDocument/2006/relationships/hyperlink" Target="http://www.imdb.com/title/tt0452694/?ref_=nv_sr_1" TargetMode="External"/><Relationship Id="rId10" Type="http://schemas.openxmlformats.org/officeDocument/2006/relationships/image" Target="../media/image61.jpeg"/><Relationship Id="rId4" Type="http://schemas.openxmlformats.org/officeDocument/2006/relationships/image" Target="../media/image3.png"/><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64.jpeg"/><Relationship Id="rId3" Type="http://schemas.openxmlformats.org/officeDocument/2006/relationships/hyperlink" Target="https://www.dsmart.com.tr/" TargetMode="External"/><Relationship Id="rId7" Type="http://schemas.openxmlformats.org/officeDocument/2006/relationships/hyperlink" Target="http://www.youtube.com/watch?v=ZICkoDV-ZFM" TargetMode="External"/><Relationship Id="rId12" Type="http://schemas.openxmlformats.org/officeDocument/2006/relationships/hyperlink" Target="http://www.imdb.com/media/rm2879031040/tt1423894?ref_=ttmi_mi_all_sf_3"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63.jpeg"/><Relationship Id="rId5" Type="http://schemas.openxmlformats.org/officeDocument/2006/relationships/hyperlink" Target="http://www.imdb.com/title/tt1423894/?ref_=nv_sr_2" TargetMode="External"/><Relationship Id="rId10" Type="http://schemas.openxmlformats.org/officeDocument/2006/relationships/image" Target="../media/image25.jpg"/><Relationship Id="rId4" Type="http://schemas.openxmlformats.org/officeDocument/2006/relationships/image" Target="../media/image3.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www.dsmart.com.tr/" TargetMode="External"/><Relationship Id="rId7" Type="http://schemas.openxmlformats.org/officeDocument/2006/relationships/hyperlink" Target="http://www.youtube.com/watch?v=hKUtFGg09xk" TargetMode="External"/><Relationship Id="rId12"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hyperlink" Target="http://www.imdb.com/media/rm55622400/tt1316622?ref_=ttmi_mi_all_sf_1" TargetMode="External"/><Relationship Id="rId5" Type="http://schemas.openxmlformats.org/officeDocument/2006/relationships/hyperlink" Target="http://www.imdb.com/title/tt1316622/?ref_=nv_sr_1" TargetMode="External"/><Relationship Id="rId10" Type="http://schemas.openxmlformats.org/officeDocument/2006/relationships/image" Target="../media/image65.jpeg"/><Relationship Id="rId4" Type="http://schemas.openxmlformats.org/officeDocument/2006/relationships/image" Target="../media/image3.pn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www.dsmart.com.tr/" TargetMode="External"/><Relationship Id="rId7" Type="http://schemas.openxmlformats.org/officeDocument/2006/relationships/hyperlink" Target="http://www.youtube.com/watch?v=S8fjyxM7DgU" TargetMode="External"/><Relationship Id="rId12"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hyperlink" Target="http://www.imdb.com/media/rm4030240768/tt0309698?ref_=ttmi_mi_all_sf_4" TargetMode="External"/><Relationship Id="rId5" Type="http://schemas.openxmlformats.org/officeDocument/2006/relationships/hyperlink" Target="http://www.imdb.com/title/tt0309698/?ref_=fn_al_tt_1" TargetMode="External"/><Relationship Id="rId10" Type="http://schemas.openxmlformats.org/officeDocument/2006/relationships/image" Target="../media/image67.jpeg"/><Relationship Id="rId4" Type="http://schemas.openxmlformats.org/officeDocument/2006/relationships/image" Target="../media/image3.png"/><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70.jpeg"/><Relationship Id="rId3" Type="http://schemas.openxmlformats.org/officeDocument/2006/relationships/hyperlink" Target="https://www.dsmart.com.tr/" TargetMode="External"/><Relationship Id="rId7" Type="http://schemas.openxmlformats.org/officeDocument/2006/relationships/hyperlink" Target="http://www.youtube.com/watch?v=yygkQ8SjjQk" TargetMode="External"/><Relationship Id="rId12" Type="http://schemas.openxmlformats.org/officeDocument/2006/relationships/hyperlink" Target="http://www.imdb.com/media/rm2307496192/tt0149624?ref_=ttmd_md_pv"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69.jpeg"/><Relationship Id="rId5" Type="http://schemas.openxmlformats.org/officeDocument/2006/relationships/hyperlink" Target="http://www.imdb.com/title/tt0149624/?ref_=fn_al_tt_1" TargetMode="External"/><Relationship Id="rId10" Type="http://schemas.openxmlformats.org/officeDocument/2006/relationships/hyperlink" Target="http://www.imdb.com/media/rm2286132736/tt0149624?ref_=ttmi_mi_all_prd_39" TargetMode="External"/><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71.jpeg"/></Relationships>
</file>

<file path=ppt/slides/_rels/slide2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www.dsmart.com.tr/" TargetMode="External"/><Relationship Id="rId7" Type="http://schemas.openxmlformats.org/officeDocument/2006/relationships/hyperlink" Target="http://www.youtube.com/watch?v=60xeF1Uz6VI" TargetMode="External"/><Relationship Id="rId12"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hyperlink" Target="http://www.imdb.com/media/rm1228838912/tt0167203?ref_=ttmi_mi_all_sf_17" TargetMode="External"/><Relationship Id="rId5" Type="http://schemas.openxmlformats.org/officeDocument/2006/relationships/hyperlink" Target="http://www.imdb.com/title/tt0167203/?ref_=fn_al_tt_1" TargetMode="External"/><Relationship Id="rId10" Type="http://schemas.openxmlformats.org/officeDocument/2006/relationships/image" Target="../media/image72.jpeg"/><Relationship Id="rId4" Type="http://schemas.openxmlformats.org/officeDocument/2006/relationships/image" Target="../media/image3.png"/><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75.jpeg"/><Relationship Id="rId3" Type="http://schemas.openxmlformats.org/officeDocument/2006/relationships/hyperlink" Target="https://www.dsmart.com.tr/" TargetMode="External"/><Relationship Id="rId7" Type="http://schemas.openxmlformats.org/officeDocument/2006/relationships/hyperlink" Target="http://www.youtube.com/watch?v=5aB1aJrxfvw" TargetMode="External"/><Relationship Id="rId12" Type="http://schemas.openxmlformats.org/officeDocument/2006/relationships/hyperlink" Target="http://www.imdb.com/media/rm1837341184/tt0280590?ref_=ttmd_md_nxt"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74.jpeg"/><Relationship Id="rId5" Type="http://schemas.openxmlformats.org/officeDocument/2006/relationships/hyperlink" Target="http://www.imdb.com/title/tt0280590/?ref_=ttmd_md_nm" TargetMode="External"/><Relationship Id="rId10" Type="http://schemas.openxmlformats.org/officeDocument/2006/relationships/hyperlink" Target="http://www.imdb.com/media/rm488807936/tt0280590?ref_=ttmd_md_nxt" TargetMode="External"/><Relationship Id="rId4" Type="http://schemas.openxmlformats.org/officeDocument/2006/relationships/image" Target="../media/image3.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78.jpeg"/><Relationship Id="rId3" Type="http://schemas.openxmlformats.org/officeDocument/2006/relationships/hyperlink" Target="https://www.dsmart.com.tr/" TargetMode="External"/><Relationship Id="rId7" Type="http://schemas.openxmlformats.org/officeDocument/2006/relationships/hyperlink" Target="http://www.youtube.com/watch?v=OHsjuXuWuy4" TargetMode="External"/><Relationship Id="rId12"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hyperlink" Target="http://www.imdb.com/media/rm1352120064/tt1699185?ref_=ttmi_mi_all_sf_6" TargetMode="External"/><Relationship Id="rId5" Type="http://schemas.openxmlformats.org/officeDocument/2006/relationships/hyperlink" Target="http://www.imdb.com/title/tt1699185/?ref_=fn_al_tt_1" TargetMode="External"/><Relationship Id="rId10" Type="http://schemas.openxmlformats.org/officeDocument/2006/relationships/image" Target="../media/image76.jpeg"/><Relationship Id="rId4" Type="http://schemas.openxmlformats.org/officeDocument/2006/relationships/image" Target="../media/image3.png"/><Relationship Id="rId9" Type="http://schemas.openxmlformats.org/officeDocument/2006/relationships/image" Target="../media/image18.png"/><Relationship Id="rId14" Type="http://schemas.openxmlformats.org/officeDocument/2006/relationships/image" Target="../media/image79.jpeg"/></Relationships>
</file>

<file path=ppt/slides/_rels/slide2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www.dsmart.com.tr/" TargetMode="External"/><Relationship Id="rId7" Type="http://schemas.openxmlformats.org/officeDocument/2006/relationships/hyperlink" Target="http://www.youtube.com/watch?v=5CpZHYl9kro"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81.jpeg"/><Relationship Id="rId5" Type="http://schemas.openxmlformats.org/officeDocument/2006/relationships/hyperlink" Target="http://www.imdb.com/title/tt2298384/?ref_=fn_al_tt_2" TargetMode="External"/><Relationship Id="rId10" Type="http://schemas.openxmlformats.org/officeDocument/2006/relationships/image" Target="../media/image80.jpeg"/><Relationship Id="rId4" Type="http://schemas.openxmlformats.org/officeDocument/2006/relationships/image" Target="../media/image3.png"/><Relationship Id="rId9"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www.dsmart.com.tr/" TargetMode="External"/><Relationship Id="rId7" Type="http://schemas.openxmlformats.org/officeDocument/2006/relationships/hyperlink" Target="http://www.youtube.com/watch?v=sKiwx1XghhY"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83.jpeg"/><Relationship Id="rId5" Type="http://schemas.openxmlformats.org/officeDocument/2006/relationships/hyperlink" Target="http://www.imdb.com/title/tt1176740/?ref_=nv_sr_1" TargetMode="External"/><Relationship Id="rId10" Type="http://schemas.openxmlformats.org/officeDocument/2006/relationships/image" Target="../media/image82.jpeg"/><Relationship Id="rId4" Type="http://schemas.openxmlformats.org/officeDocument/2006/relationships/image" Target="../media/image3.png"/><Relationship Id="rId9"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86.jpeg"/><Relationship Id="rId3" Type="http://schemas.openxmlformats.org/officeDocument/2006/relationships/hyperlink" Target="https://www.dsmart.com.tr/" TargetMode="External"/><Relationship Id="rId7" Type="http://schemas.openxmlformats.org/officeDocument/2006/relationships/hyperlink" Target="http://www.youtube.com/watch?v=9q38j-wnZBM" TargetMode="External"/><Relationship Id="rId12" Type="http://schemas.openxmlformats.org/officeDocument/2006/relationships/hyperlink" Target="http://www.imdb.com/media/rm2725872896/tt1719071?ref_=ttmi_mi_all_sf_1"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85.jpeg"/><Relationship Id="rId5" Type="http://schemas.openxmlformats.org/officeDocument/2006/relationships/hyperlink" Target="http://www.imdb.com/title/tt1719071/?ref_=fn_al_tt_1" TargetMode="External"/><Relationship Id="rId10" Type="http://schemas.openxmlformats.org/officeDocument/2006/relationships/image" Target="../media/image84.jpeg"/><Relationship Id="rId4" Type="http://schemas.openxmlformats.org/officeDocument/2006/relationships/image" Target="../media/image3.png"/><Relationship Id="rId9" Type="http://schemas.openxmlformats.org/officeDocument/2006/relationships/image" Target="../media/image18.png"/></Relationships>
</file>

<file path=ppt/slides/_rels/slide29.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88.jpeg"/><Relationship Id="rId3" Type="http://schemas.openxmlformats.org/officeDocument/2006/relationships/hyperlink" Target="https://www.dsmart.com.tr/" TargetMode="External"/><Relationship Id="rId7" Type="http://schemas.openxmlformats.org/officeDocument/2006/relationships/hyperlink" Target="http://www.youtube.com/watch?v=gLybxmgq6Ww" TargetMode="External"/><Relationship Id="rId12" Type="http://schemas.openxmlformats.org/officeDocument/2006/relationships/hyperlink" Target="http://www.imdb.com/media/rm2764151040/tt0316465?ref_=ttmd_md_pv"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87.jpeg"/><Relationship Id="rId5" Type="http://schemas.openxmlformats.org/officeDocument/2006/relationships/hyperlink" Target="http://www.imdb.com/title/tt0316465/?ref_=fn_al_tt_1" TargetMode="External"/><Relationship Id="rId10" Type="http://schemas.openxmlformats.org/officeDocument/2006/relationships/hyperlink" Target="http://www.imdb.com/media/rm2644942080/tt0316465?ref_=tt_ov_i" TargetMode="External"/><Relationship Id="rId4" Type="http://schemas.openxmlformats.org/officeDocument/2006/relationships/image" Target="../media/image3.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cid:image001.jpg@01CE9E55.8D6F1840" TargetMode="External"/><Relationship Id="rId4" Type="http://schemas.openxmlformats.org/officeDocument/2006/relationships/image" Target="../media/image6.png"/><Relationship Id="rId9" Type="http://schemas.openxmlformats.org/officeDocument/2006/relationships/image" Target="../media/image16.jpeg"/></Relationships>
</file>

<file path=ppt/slides/_rels/slide3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www.dsmart.com.tr/" TargetMode="External"/><Relationship Id="rId7" Type="http://schemas.openxmlformats.org/officeDocument/2006/relationships/hyperlink" Target="http://www.youtube.com/watch?v=VfJAvIA9aJY" TargetMode="External"/><Relationship Id="rId12" Type="http://schemas.openxmlformats.org/officeDocument/2006/relationships/image" Target="../media/image90.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89.jpeg"/><Relationship Id="rId5" Type="http://schemas.openxmlformats.org/officeDocument/2006/relationships/hyperlink" Target="http://www.imdb.com/title/tt0117008/?ref_=fn_al_tt_1" TargetMode="External"/><Relationship Id="rId10" Type="http://schemas.openxmlformats.org/officeDocument/2006/relationships/hyperlink" Target="http://flickfacts.com/movie/8966/matilda" TargetMode="External"/><Relationship Id="rId4" Type="http://schemas.openxmlformats.org/officeDocument/2006/relationships/image" Target="../media/image3.png"/><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92.jpeg"/><Relationship Id="rId3" Type="http://schemas.openxmlformats.org/officeDocument/2006/relationships/hyperlink" Target="https://www.dsmart.com.tr/" TargetMode="External"/><Relationship Id="rId7" Type="http://schemas.openxmlformats.org/officeDocument/2006/relationships/hyperlink" Target="http://www.youtube.com/watch?v=73HTyBRMqks" TargetMode="External"/><Relationship Id="rId12" Type="http://schemas.openxmlformats.org/officeDocument/2006/relationships/hyperlink" Target="http://www.imdb.com/media/rm2179176704/tt0940709?ref_=ttmi_mi_all_ukn_9"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91.jpeg"/><Relationship Id="rId5" Type="http://schemas.openxmlformats.org/officeDocument/2006/relationships/hyperlink" Target="http://www.imdb.com/title/tt0940709/?ref_=fn_al_tt_1" TargetMode="External"/><Relationship Id="rId10" Type="http://schemas.openxmlformats.org/officeDocument/2006/relationships/hyperlink" Target="http://www.imdb.com/media/rm2096403968/tt0940709?ref_=tt_ov_i" TargetMode="External"/><Relationship Id="rId4" Type="http://schemas.openxmlformats.org/officeDocument/2006/relationships/image" Target="../media/image3.png"/><Relationship Id="rId9" Type="http://schemas.openxmlformats.org/officeDocument/2006/relationships/image" Target="../media/image17.png"/></Relationships>
</file>

<file path=ppt/slides/_rels/slide32.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94.jpeg"/><Relationship Id="rId3" Type="http://schemas.openxmlformats.org/officeDocument/2006/relationships/hyperlink" Target="https://www.dsmart.com.tr/" TargetMode="External"/><Relationship Id="rId7" Type="http://schemas.openxmlformats.org/officeDocument/2006/relationships/hyperlink" Target="http://www.youtube.com/watch?v=8DOsfKrMcm4" TargetMode="External"/><Relationship Id="rId12" Type="http://schemas.openxmlformats.org/officeDocument/2006/relationships/hyperlink" Target="http://www.youtube.com/watch?v=7l6C-FlW5uk"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93.jpeg"/><Relationship Id="rId5" Type="http://schemas.openxmlformats.org/officeDocument/2006/relationships/hyperlink" Target="http://www.imdb.com/title/tt0424774/?ref_=nv_sr_3" TargetMode="External"/><Relationship Id="rId10" Type="http://schemas.openxmlformats.org/officeDocument/2006/relationships/hyperlink" Target="http://www.imdb.com/media/rm1633524992/tt0424774?ref_=tt_ov_i" TargetMode="External"/><Relationship Id="rId4" Type="http://schemas.openxmlformats.org/officeDocument/2006/relationships/image" Target="../media/image3.png"/><Relationship Id="rId9" Type="http://schemas.openxmlformats.org/officeDocument/2006/relationships/image" Target="../media/image17.png"/></Relationships>
</file>

<file path=ppt/slides/_rels/slide3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www.dsmart.com.tr/" TargetMode="External"/><Relationship Id="rId7" Type="http://schemas.openxmlformats.org/officeDocument/2006/relationships/hyperlink" Target="http://www.youtube.com/watch?v=VDW3Y8mEutE"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96.jpeg"/><Relationship Id="rId5" Type="http://schemas.openxmlformats.org/officeDocument/2006/relationships/hyperlink" Target="http://www.imdb.com/title/tt1478291/?ref_=fn_al_tt_1" TargetMode="External"/><Relationship Id="rId10" Type="http://schemas.openxmlformats.org/officeDocument/2006/relationships/image" Target="../media/image95.jpeg"/><Relationship Id="rId4" Type="http://schemas.openxmlformats.org/officeDocument/2006/relationships/image" Target="../media/image3.png"/><Relationship Id="rId9" Type="http://schemas.openxmlformats.org/officeDocument/2006/relationships/image" Target="../media/image12.png"/></Relationships>
</file>

<file path=ppt/slides/_rels/slide3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www.dsmart.com.tr/" TargetMode="External"/><Relationship Id="rId7" Type="http://schemas.openxmlformats.org/officeDocument/2006/relationships/hyperlink" Target="http://www.youtube.com/watch?v=TbsHR7_dScg" TargetMode="External"/><Relationship Id="rId12" Type="http://schemas.openxmlformats.org/officeDocument/2006/relationships/image" Target="../media/image98.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hyperlink" Target="http://www.imdb.com/media/rm2078901504/tt0099204?ref_=ttmi_mi_all_sf_3" TargetMode="External"/><Relationship Id="rId5" Type="http://schemas.openxmlformats.org/officeDocument/2006/relationships/hyperlink" Target="http://www.imdb.com/title/tt0099204/?ref_=fn_al_tt_1" TargetMode="External"/><Relationship Id="rId10" Type="http://schemas.openxmlformats.org/officeDocument/2006/relationships/image" Target="../media/image97.jpeg"/><Relationship Id="rId4" Type="http://schemas.openxmlformats.org/officeDocument/2006/relationships/image" Target="../media/image3.png"/><Relationship Id="rId9" Type="http://schemas.openxmlformats.org/officeDocument/2006/relationships/image" Target="../media/image12.png"/></Relationships>
</file>

<file path=ppt/slides/_rels/slide3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www.dsmart.com.tr/" TargetMode="External"/><Relationship Id="rId7" Type="http://schemas.openxmlformats.org/officeDocument/2006/relationships/hyperlink" Target="http://www.youtube.com/watch?v=1_I4WgBfETc" TargetMode="External"/><Relationship Id="rId12" Type="http://schemas.openxmlformats.org/officeDocument/2006/relationships/image" Target="../media/image100.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hyperlink" Target="http://www.imdb.com/media/rm3612574720/tt0087985?ref_=ttmi_mi_all_sf_5" TargetMode="External"/><Relationship Id="rId5" Type="http://schemas.openxmlformats.org/officeDocument/2006/relationships/hyperlink" Target="http://www.imdb.com/title/tt0087985/?ref_=fn_al_tt_2" TargetMode="External"/><Relationship Id="rId10" Type="http://schemas.openxmlformats.org/officeDocument/2006/relationships/image" Target="../media/image99.jpeg"/><Relationship Id="rId4" Type="http://schemas.openxmlformats.org/officeDocument/2006/relationships/image" Target="../media/image3.png"/><Relationship Id="rId9" Type="http://schemas.openxmlformats.org/officeDocument/2006/relationships/image" Target="../media/image12.png"/></Relationships>
</file>

<file path=ppt/slides/_rels/slide3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www.dsmart.com.tr/" TargetMode="External"/><Relationship Id="rId7" Type="http://schemas.openxmlformats.org/officeDocument/2006/relationships/hyperlink" Target="http://www.youtube.com/watch?v=Q15RX_fayv8" TargetMode="External"/><Relationship Id="rId12" Type="http://schemas.openxmlformats.org/officeDocument/2006/relationships/image" Target="../media/image102.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hyperlink" Target="http://www.imdb.com/media/rm4224943360/tt0087078?ref_=ttmi_mi_all_sf_5" TargetMode="External"/><Relationship Id="rId5" Type="http://schemas.openxmlformats.org/officeDocument/2006/relationships/hyperlink" Target="http://www.imdb.com/title/tt0087078/?ref_=nv_sr_4" TargetMode="External"/><Relationship Id="rId10" Type="http://schemas.openxmlformats.org/officeDocument/2006/relationships/image" Target="../media/image101.jpeg"/><Relationship Id="rId4" Type="http://schemas.openxmlformats.org/officeDocument/2006/relationships/image" Target="../media/image3.png"/><Relationship Id="rId9" Type="http://schemas.openxmlformats.org/officeDocument/2006/relationships/image" Target="../media/image12.png"/></Relationships>
</file>

<file path=ppt/slides/_rels/slide3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www.dsmart.com.tr/" TargetMode="External"/><Relationship Id="rId7" Type="http://schemas.openxmlformats.org/officeDocument/2006/relationships/hyperlink" Target="http://www.youtube.com/watch?v=DST3ZCnRgfw" TargetMode="External"/><Relationship Id="rId12" Type="http://schemas.openxmlformats.org/officeDocument/2006/relationships/image" Target="../media/image104.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25.jpg"/><Relationship Id="rId5" Type="http://schemas.openxmlformats.org/officeDocument/2006/relationships/hyperlink" Target="http://www.imdb.com/title/tt0087781/?ref_=nv_sr_1" TargetMode="External"/><Relationship Id="rId10" Type="http://schemas.openxmlformats.org/officeDocument/2006/relationships/image" Target="../media/image103.jpeg"/><Relationship Id="rId4" Type="http://schemas.openxmlformats.org/officeDocument/2006/relationships/image" Target="../media/image3.png"/><Relationship Id="rId9"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www.dsmart.com.tr/" TargetMode="External"/><Relationship Id="rId7" Type="http://schemas.openxmlformats.org/officeDocument/2006/relationships/hyperlink" Target="http://www.youtube.com/watch?v=TEauBVUJKhA"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106.jpeg"/><Relationship Id="rId5" Type="http://schemas.openxmlformats.org/officeDocument/2006/relationships/hyperlink" Target="http://www.imdb.com/title/tt0094894/?ref_=nv_sr_3" TargetMode="External"/><Relationship Id="rId10" Type="http://schemas.openxmlformats.org/officeDocument/2006/relationships/image" Target="../media/image105.jpeg"/><Relationship Id="rId4" Type="http://schemas.openxmlformats.org/officeDocument/2006/relationships/image" Target="../media/image3.png"/><Relationship Id="rId9" Type="http://schemas.openxmlformats.org/officeDocument/2006/relationships/image" Target="../media/image10.png"/></Relationships>
</file>

<file path=ppt/slides/_rels/slide3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www.dsmart.com.tr/" TargetMode="External"/><Relationship Id="rId7" Type="http://schemas.openxmlformats.org/officeDocument/2006/relationships/hyperlink" Target="http://www.youtube.com/watch?v=TF9xsk3tmoA"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108.jpeg"/><Relationship Id="rId5" Type="http://schemas.openxmlformats.org/officeDocument/2006/relationships/hyperlink" Target="http://www.imdb.com/title/tt0113117/?ref_=nv_sr_1" TargetMode="External"/><Relationship Id="rId10" Type="http://schemas.openxmlformats.org/officeDocument/2006/relationships/image" Target="../media/image107.jpeg"/><Relationship Id="rId4" Type="http://schemas.openxmlformats.org/officeDocument/2006/relationships/image" Target="../media/image3.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www.dsmart.com.tr/" TargetMode="External"/><Relationship Id="rId7" Type="http://schemas.openxmlformats.org/officeDocument/2006/relationships/hyperlink" Target="http://www.youtube.com/watch?v=jNLcfJ06y34" TargetMode="External"/><Relationship Id="rId12" Type="http://schemas.openxmlformats.org/officeDocument/2006/relationships/image" Target="../media/image109.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27.jpeg"/><Relationship Id="rId5" Type="http://schemas.openxmlformats.org/officeDocument/2006/relationships/hyperlink" Target="http://www.imdb.com/title/tt0108160/?ref_=nv_sr_1" TargetMode="External"/><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25.jpg"/></Relationships>
</file>

<file path=ppt/slides/_rels/slide41.xml.rels><?xml version="1.0" encoding="UTF-8" standalone="yes"?>
<Relationships xmlns="http://schemas.openxmlformats.org/package/2006/relationships"><Relationship Id="rId3" Type="http://schemas.openxmlformats.org/officeDocument/2006/relationships/image" Target="cid:image001.jpg@01CE9E55.8D6F1840"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44.jpeg"/><Relationship Id="rId7" Type="http://schemas.openxmlformats.org/officeDocument/2006/relationships/image" Target="../media/image3.png"/><Relationship Id="rId2" Type="http://schemas.openxmlformats.org/officeDocument/2006/relationships/hyperlink" Target="http://www.youtube.com/watch?v=PNkbsLgwNr4" TargetMode="External"/><Relationship Id="rId1" Type="http://schemas.openxmlformats.org/officeDocument/2006/relationships/slideLayout" Target="../slideLayouts/slideLayout7.xml"/><Relationship Id="rId6" Type="http://schemas.openxmlformats.org/officeDocument/2006/relationships/hyperlink" Target="https://www.dsmart.com.tr/" TargetMode="External"/><Relationship Id="rId5" Type="http://schemas.openxmlformats.org/officeDocument/2006/relationships/image" Target="cid:image001.jpg@01CE9E55.8D6F1840" TargetMode="External"/><Relationship Id="rId4" Type="http://schemas.openxmlformats.org/officeDocument/2006/relationships/image" Target="../media/image16.jpeg"/><Relationship Id="rId9" Type="http://schemas.openxmlformats.org/officeDocument/2006/relationships/hyperlink" Target="https://twitter.com/kralyolufilmi"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facebook.com/video/video.php?v=391470971375" TargetMode="External"/><Relationship Id="rId3" Type="http://schemas.openxmlformats.org/officeDocument/2006/relationships/image" Target="cid:image001.jpg@01CE9E55.8D6F1840" TargetMode="External"/><Relationship Id="rId7" Type="http://schemas.openxmlformats.org/officeDocument/2006/relationships/image" Target="../media/image111.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hyperlink" Target="http://www.pespese.com/" TargetMode="External"/><Relationship Id="rId5" Type="http://schemas.openxmlformats.org/officeDocument/2006/relationships/image" Target="../media/image3.png"/><Relationship Id="rId4" Type="http://schemas.openxmlformats.org/officeDocument/2006/relationships/hyperlink" Target="https://www.dsmart.com.tr/" TargetMode="External"/><Relationship Id="rId9" Type="http://schemas.openxmlformats.org/officeDocument/2006/relationships/image" Target="../media/image112.png"/></Relationships>
</file>

<file path=ppt/slides/_rels/slide44.xml.rels><?xml version="1.0" encoding="UTF-8" standalone="yes"?>
<Relationships xmlns="http://schemas.openxmlformats.org/package/2006/relationships"><Relationship Id="rId8" Type="http://schemas.openxmlformats.org/officeDocument/2006/relationships/image" Target="cid:image001.jpg@01CE9E55.8D6F1840" TargetMode="External"/><Relationship Id="rId3" Type="http://schemas.openxmlformats.org/officeDocument/2006/relationships/hyperlink" Target="https://www.dsmart.com.tr/" TargetMode="External"/><Relationship Id="rId7" Type="http://schemas.openxmlformats.org/officeDocument/2006/relationships/image" Target="../media/image16.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hyperlink" Target="http://www.youtube.com/watch?v=YiC70dpcvZg" TargetMode="External"/><Relationship Id="rId10" Type="http://schemas.openxmlformats.org/officeDocument/2006/relationships/hyperlink" Target="http://www.behzatcankarayaniyor.com/" TargetMode="External"/><Relationship Id="rId4" Type="http://schemas.openxmlformats.org/officeDocument/2006/relationships/image" Target="../media/image3.png"/><Relationship Id="rId9" Type="http://schemas.openxmlformats.org/officeDocument/2006/relationships/image" Target="../media/image113.png"/></Relationships>
</file>

<file path=ppt/slides/_rels/slide4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4.jpeg"/><Relationship Id="rId7" Type="http://schemas.openxmlformats.org/officeDocument/2006/relationships/image" Target="../media/image3.png"/><Relationship Id="rId2" Type="http://schemas.openxmlformats.org/officeDocument/2006/relationships/hyperlink" Target="http://www.youtube.com/watch?v=8ezdFwW_9c8" TargetMode="External"/><Relationship Id="rId1" Type="http://schemas.openxmlformats.org/officeDocument/2006/relationships/slideLayout" Target="../slideLayouts/slideLayout7.xml"/><Relationship Id="rId6" Type="http://schemas.openxmlformats.org/officeDocument/2006/relationships/hyperlink" Target="https://www.dsmart.com.tr/" TargetMode="External"/><Relationship Id="rId11" Type="http://schemas.openxmlformats.org/officeDocument/2006/relationships/image" Target="../media/image116.jpg"/><Relationship Id="rId5" Type="http://schemas.openxmlformats.org/officeDocument/2006/relationships/image" Target="cid:image001.jpg@01CE9E55.8D6F1840" TargetMode="External"/><Relationship Id="rId10" Type="http://schemas.openxmlformats.org/officeDocument/2006/relationships/image" Target="../media/image115.png"/><Relationship Id="rId4" Type="http://schemas.openxmlformats.org/officeDocument/2006/relationships/image" Target="../media/image16.jpeg"/><Relationship Id="rId9" Type="http://schemas.openxmlformats.org/officeDocument/2006/relationships/hyperlink" Target="http://www.imdb.com/title/tt2671988/?ref_=fn_al_tt_1"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8.jpeg"/><Relationship Id="rId7" Type="http://schemas.openxmlformats.org/officeDocument/2006/relationships/image" Target="../media/image44.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http://www.youtube.com/watch?v=oGz0rB5TZGc" TargetMode="External"/><Relationship Id="rId5" Type="http://schemas.openxmlformats.org/officeDocument/2006/relationships/image" Target="../media/image43.jpeg"/><Relationship Id="rId4" Type="http://schemas.openxmlformats.org/officeDocument/2006/relationships/hyperlink" Target="http://www.imdb.com/title/tt2758950/?ref_=nv_sr_1"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0.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hyperlink" Target="http://www.imdb.com/title/tt2712740/?ref_=fn_al_tt_1"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8.jpeg"/><Relationship Id="rId7" Type="http://schemas.openxmlformats.org/officeDocument/2006/relationships/image" Target="../media/image44.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http://www.youtube.com/watch?v=lEDycgpEtkQ" TargetMode="External"/><Relationship Id="rId5" Type="http://schemas.openxmlformats.org/officeDocument/2006/relationships/image" Target="../media/image43.jpeg"/><Relationship Id="rId4" Type="http://schemas.openxmlformats.org/officeDocument/2006/relationships/hyperlink" Target="http://www.imdb.com/title/tt1842530/?ref_=fn_al_tt_1"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8.jpeg"/><Relationship Id="rId7" Type="http://schemas.openxmlformats.org/officeDocument/2006/relationships/image" Target="../media/image44.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http://www.youtube.com/watch?v=m5whz6p0BGE" TargetMode="External"/><Relationship Id="rId5" Type="http://schemas.openxmlformats.org/officeDocument/2006/relationships/image" Target="../media/image43.jpeg"/><Relationship Id="rId4" Type="http://schemas.openxmlformats.org/officeDocument/2006/relationships/hyperlink" Target="http://www.imdb.com/title/tt0979432/"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hyperlink" Target="http://www.imdb.com/name/nm0934113/?ref_=tt_cl_t7" TargetMode="External"/><Relationship Id="rId7" Type="http://schemas.openxmlformats.org/officeDocument/2006/relationships/image" Target="../media/image44.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http://www.youtube.com/watch?v=sgpUn6n7ibA" TargetMode="External"/><Relationship Id="rId5" Type="http://schemas.openxmlformats.org/officeDocument/2006/relationships/image" Target="../media/image43.jpeg"/><Relationship Id="rId4" Type="http://schemas.openxmlformats.org/officeDocument/2006/relationships/hyperlink" Target="http://www.imdb.com/title/tt1520211/?ref_=fn_al_tt_1" TargetMode="External"/><Relationship Id="rId9" Type="http://schemas.openxmlformats.org/officeDocument/2006/relationships/image" Target="../media/image124.jpg"/></Relationships>
</file>

<file path=ppt/slides/_rels/slide52.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3.png"/><Relationship Id="rId7"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hyperlink" Target="http://www.youtube.com/watch?v=KeC0sLbsFqI" TargetMode="External"/><Relationship Id="rId5" Type="http://schemas.openxmlformats.org/officeDocument/2006/relationships/image" Target="../media/image43.jpeg"/><Relationship Id="rId4" Type="http://schemas.openxmlformats.org/officeDocument/2006/relationships/hyperlink" Target="http://www.imdb.com/title/tt3213418/?ref_=fn_al_tt_5" TargetMode="External"/><Relationship Id="rId9" Type="http://schemas.openxmlformats.org/officeDocument/2006/relationships/image" Target="../media/image126.jp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7.jpg"/><Relationship Id="rId5" Type="http://schemas.openxmlformats.org/officeDocument/2006/relationships/image" Target="../media/image43.jpeg"/><Relationship Id="rId4" Type="http://schemas.openxmlformats.org/officeDocument/2006/relationships/hyperlink" Target="http://www.imdb.com/title/tt0534798/?ref_=fn_al_tt_1"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9.emf"/></Relationships>
</file>

<file path=ppt/slides/_rels/slide5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0.emf"/></Relationships>
</file>

<file path=ppt/slides/_rels/slide5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1.emf"/></Relationships>
</file>

<file path=ppt/slides/_rels/slide5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5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4.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26.png"/><Relationship Id="rId4" Type="http://schemas.openxmlformats.org/officeDocument/2006/relationships/image" Target="../media/image27.jpeg"/><Relationship Id="rId9"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4.jpeg"/></Relationships>
</file>

<file path=ppt/slides/_rels/slide6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5.jpeg"/></Relationships>
</file>

<file path=ppt/slides/_rels/slide6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8.jpeg"/></Relationships>
</file>

<file path=ppt/slides/_rels/slide6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9.jpeg"/></Relationships>
</file>

<file path=ppt/slides/_rels/slide6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40.jpeg"/></Relationships>
</file>

<file path=ppt/slides/_rels/slide6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41.jpeg"/></Relationships>
</file>

<file path=ppt/slides/_rels/slide6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42.jpeg"/></Relationships>
</file>

<file path=ppt/slides/_rels/slide6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44.jpeg"/></Relationships>
</file>

<file path=ppt/slides/_rels/slide7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45.jpeg"/></Relationships>
</file>

<file path=ppt/slides/_rels/slide7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46.jpeg"/></Relationships>
</file>

<file path=ppt/slides/_rels/slide7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48.png"/></Relationships>
</file>

<file path=ppt/slides/_rels/slide7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49.png"/></Relationships>
</file>

<file path=ppt/slides/_rels/slide7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50.png"/></Relationships>
</file>

<file path=ppt/slides/_rels/slide7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53.jpeg"/></Relationships>
</file>

<file path=ppt/slides/_rels/slide7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26.png"/><Relationship Id="rId4" Type="http://schemas.openxmlformats.org/officeDocument/2006/relationships/image" Target="../media/image33.jpeg"/><Relationship Id="rId9"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56.jpeg"/></Relationships>
</file>

<file path=ppt/slides/_rels/slide8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57.jpeg"/></Relationships>
</file>

<file path=ppt/slides/_rels/slide8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59.jpeg"/></Relationships>
</file>

<file path=ppt/slides/_rels/slide8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0.jpeg"/></Relationships>
</file>

<file path=ppt/slides/_rels/slide8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3.jpeg"/></Relationships>
</file>

<file path=ppt/slides/_rels/slide8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4.jpeg"/></Relationships>
</file>

<file path=ppt/slides/_rels/slide8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5.jpeg"/></Relationships>
</file>

<file path=ppt/slides/_rels/slide8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3.jpe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6.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9.jpeg"/><Relationship Id="rId11" Type="http://schemas.openxmlformats.org/officeDocument/2006/relationships/image" Target="../media/image26.png"/><Relationship Id="rId5" Type="http://schemas.openxmlformats.org/officeDocument/2006/relationships/image" Target="../media/image38.jpeg"/><Relationship Id="rId10" Type="http://schemas.openxmlformats.org/officeDocument/2006/relationships/image" Target="../media/image24.png"/><Relationship Id="rId4" Type="http://schemas.openxmlformats.org/officeDocument/2006/relationships/image" Target="../media/image37.jpeg"/><Relationship Id="rId9"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4.jpeg"/></Relationships>
</file>

<file path=ppt/slides/_rels/slide9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8.jpeg"/></Relationships>
</file>

<file path=ppt/slides/_rels/slide9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71.jpeg"/></Relationships>
</file>

<file path=ppt/slides/_rels/slide9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949539" y="2096852"/>
            <a:ext cx="3394346"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4000" dirty="0" smtClean="0">
                <a:solidFill>
                  <a:schemeClr val="accent6">
                    <a:lumMod val="75000"/>
                  </a:schemeClr>
                </a:solidFill>
              </a:rPr>
              <a:t>Şubat 2014</a:t>
            </a:r>
            <a:endParaRPr lang="tr-TR" sz="4000" dirty="0">
              <a:solidFill>
                <a:schemeClr val="accent6">
                  <a:lumMod val="75000"/>
                </a:schemeClr>
              </a:solidFill>
            </a:endParaRPr>
          </a:p>
        </p:txBody>
      </p:sp>
      <p:pic>
        <p:nvPicPr>
          <p:cNvPr id="1026" name="Picture 2" descr="C:\Users\e\Desktop\D-Smart Logo Yeni\disi_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764704"/>
            <a:ext cx="5766048" cy="10674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Desktop\D-Smart Logo Yeni\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7857" y="2996952"/>
            <a:ext cx="5478016" cy="1014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9714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3330"/>
            <a:ext cx="9144000"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5" name="Rectangle 24"/>
          <p:cNvSpPr/>
          <p:nvPr/>
        </p:nvSpPr>
        <p:spPr>
          <a:xfrm>
            <a:off x="3080207" y="2060848"/>
            <a:ext cx="1457450" cy="369332"/>
          </a:xfrm>
          <a:prstGeom prst="rect">
            <a:avLst/>
          </a:prstGeom>
        </p:spPr>
        <p:txBody>
          <a:bodyPr wrap="none">
            <a:spAutoFit/>
          </a:bodyPr>
          <a:lstStyle/>
          <a:p>
            <a:r>
              <a:rPr lang="tr-TR" b="1" dirty="0" smtClean="0">
                <a:solidFill>
                  <a:srgbClr val="FF0000"/>
                </a:solidFill>
              </a:rPr>
              <a:t>01 – 02 Mart </a:t>
            </a:r>
            <a:endParaRPr lang="tr-TR" b="1" dirty="0">
              <a:solidFill>
                <a:srgbClr val="FF0000"/>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2123331"/>
            <a:ext cx="1858207" cy="383953"/>
          </a:xfrm>
          <a:prstGeom prst="rect">
            <a:avLst/>
          </a:prstGeom>
        </p:spPr>
      </p:pic>
      <p:pic>
        <p:nvPicPr>
          <p:cNvPr id="13314" name="Picture 2" descr="00:30 - Zero Dark Thirty (2012) Po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855491"/>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Geceyarisindan Önce (2013) Po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3145" y="2854746"/>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Yenilmezler (2012) Po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7669" y="2854745"/>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83" y="116632"/>
            <a:ext cx="1858207" cy="383953"/>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2617" y="133560"/>
            <a:ext cx="1826324" cy="408690"/>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11080" y="148455"/>
            <a:ext cx="1884375" cy="393795"/>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36495" y="148455"/>
            <a:ext cx="2216667" cy="511539"/>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04930" y="133560"/>
            <a:ext cx="1685663" cy="350096"/>
          </a:xfrm>
          <a:prstGeom prst="rect">
            <a:avLst/>
          </a:prstGeom>
        </p:spPr>
      </p:pic>
      <p:sp>
        <p:nvSpPr>
          <p:cNvPr id="14" name="TextBox 13"/>
          <p:cNvSpPr txBox="1"/>
          <p:nvPr/>
        </p:nvSpPr>
        <p:spPr>
          <a:xfrm>
            <a:off x="1525052" y="890971"/>
            <a:ext cx="6441454" cy="861774"/>
          </a:xfrm>
          <a:prstGeom prst="rect">
            <a:avLst/>
          </a:prstGeom>
          <a:noFill/>
        </p:spPr>
        <p:txBody>
          <a:bodyPr wrap="square" rtlCol="0">
            <a:spAutoFit/>
          </a:bodyPr>
          <a:lstStyle/>
          <a:p>
            <a:r>
              <a:rPr lang="tr-TR" sz="2000" b="1" dirty="0" smtClean="0">
                <a:solidFill>
                  <a:srgbClr val="FF0000"/>
                </a:solidFill>
              </a:rPr>
              <a:t>        Geçmişten Günümüze Oscar Keyfi Dsmart’ta!</a:t>
            </a:r>
          </a:p>
          <a:p>
            <a:r>
              <a:rPr lang="tr-TR" sz="1500" b="1" dirty="0" smtClean="0">
                <a:solidFill>
                  <a:srgbClr val="FF0000"/>
                </a:solidFill>
              </a:rPr>
              <a:t>    Oscar heyecanından önce 5 sinema kanalında 5 hafta sonu boyunca </a:t>
            </a:r>
          </a:p>
          <a:p>
            <a:r>
              <a:rPr lang="tr-TR" sz="1500" b="1" dirty="0" smtClean="0">
                <a:solidFill>
                  <a:srgbClr val="FF0000"/>
                </a:solidFill>
              </a:rPr>
              <a:t>               yolu Oscar’dan geçmiş filmler MovieSmart kanallarında!!</a:t>
            </a:r>
            <a:endParaRPr lang="tr-TR" dirty="0"/>
          </a:p>
        </p:txBody>
      </p:sp>
    </p:spTree>
    <p:extLst>
      <p:ext uri="{BB962C8B-B14F-4D97-AF65-F5344CB8AC3E}">
        <p14:creationId xmlns:p14="http://schemas.microsoft.com/office/powerpoint/2010/main" val="54040607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3114007" y="1772816"/>
            <a:ext cx="5850481" cy="864096"/>
          </a:xfrm>
        </p:spPr>
        <p:txBody>
          <a:bodyPr>
            <a:noAutofit/>
          </a:bodyPr>
          <a:lstStyle/>
          <a:p>
            <a:r>
              <a:rPr lang="tr-TR" sz="1800" b="1" dirty="0">
                <a:solidFill>
                  <a:schemeClr val="tx1"/>
                </a:solidFill>
              </a:rPr>
              <a:t>SEVGİLİLER ÖZEL PROGRAMI</a:t>
            </a:r>
          </a:p>
          <a:p>
            <a:endParaRPr lang="tr-TR" sz="2400" dirty="0"/>
          </a:p>
          <a:p>
            <a:endParaRPr lang="tr-TR" sz="2400" b="1" dirty="0" smtClean="0">
              <a:solidFill>
                <a:schemeClr val="tx1">
                  <a:lumMod val="75000"/>
                  <a:lumOff val="25000"/>
                </a:schemeClr>
              </a:solidFill>
            </a:endParaRPr>
          </a:p>
          <a:p>
            <a:endParaRPr lang="tr-TR" sz="2400" b="1" dirty="0" smtClean="0">
              <a:solidFill>
                <a:schemeClr val="tx1">
                  <a:lumMod val="75000"/>
                  <a:lumOff val="25000"/>
                </a:schemeClr>
              </a:solidFill>
            </a:endParaRPr>
          </a:p>
          <a:p>
            <a:endParaRPr lang="tr-TR" sz="2400" b="1" dirty="0" smtClean="0">
              <a:solidFill>
                <a:schemeClr val="tx1">
                  <a:lumMod val="75000"/>
                  <a:lumOff val="25000"/>
                </a:schemeClr>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6" name="Rectangle 5"/>
          <p:cNvSpPr/>
          <p:nvPr/>
        </p:nvSpPr>
        <p:spPr>
          <a:xfrm>
            <a:off x="608260" y="4596133"/>
            <a:ext cx="3114239" cy="369332"/>
          </a:xfrm>
          <a:prstGeom prst="rect">
            <a:avLst/>
          </a:prstGeom>
        </p:spPr>
        <p:txBody>
          <a:bodyPr wrap="square">
            <a:spAutoFit/>
          </a:bodyPr>
          <a:lstStyle/>
          <a:p>
            <a:r>
              <a:rPr lang="tr-TR" b="1" dirty="0"/>
              <a:t>14 ŞUBAT CUMA 18:50’DE</a:t>
            </a:r>
            <a:endParaRPr lang="tr-TR" dirty="0"/>
          </a:p>
        </p:txBody>
      </p:sp>
      <p:sp>
        <p:nvSpPr>
          <p:cNvPr id="5" name="Rectangle 4"/>
          <p:cNvSpPr/>
          <p:nvPr/>
        </p:nvSpPr>
        <p:spPr>
          <a:xfrm>
            <a:off x="4139952" y="2718696"/>
            <a:ext cx="4608512" cy="2092881"/>
          </a:xfrm>
          <a:prstGeom prst="rect">
            <a:avLst/>
          </a:prstGeom>
        </p:spPr>
        <p:txBody>
          <a:bodyPr wrap="square">
            <a:spAutoFit/>
          </a:bodyPr>
          <a:lstStyle/>
          <a:p>
            <a:r>
              <a:rPr lang="tr-TR" sz="1400" b="1" dirty="0"/>
              <a:t> </a:t>
            </a:r>
            <a:r>
              <a:rPr lang="tr-TR" sz="1400" b="1" dirty="0" smtClean="0"/>
              <a:t>Konu:</a:t>
            </a:r>
            <a:r>
              <a:rPr lang="tr-TR" sz="1400" dirty="0"/>
              <a:t> İlkbaharda dünyanın her köşesi hayvanların aşk şarkılarıyla yankılanır. Bazıları dans ederken diğerleri göğüslerini kabartır. Bir kısmı da çiftlerine hediyeler götürür. Bu aşk’ı ilanlar romantik oldukları kadar tuhaf hatta akrobatiktirler. Kur yapma sadece insanlara ait bir gelenek değildir. Sevgililer Günü vesilesiyle Animaux “Aşık Hayvanlar” belgeseliyle sizlere hayvanların sevda dünyasının kapılarını aralıyor. </a:t>
            </a:r>
          </a:p>
          <a:p>
            <a:r>
              <a:rPr lang="tr-TR" sz="1400" b="1" dirty="0"/>
              <a:t> </a:t>
            </a:r>
            <a:endParaRPr lang="tr-TR" sz="1400" dirty="0"/>
          </a:p>
        </p:txBody>
      </p:sp>
      <p:pic>
        <p:nvPicPr>
          <p:cNvPr id="1026" name="Picture 2" descr="C:\Users\melgin\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4663" y="178524"/>
            <a:ext cx="2409825"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20006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4" y="583418"/>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792495"/>
            <a:ext cx="1883701" cy="1059582"/>
          </a:xfrm>
          <a:prstGeom prst="rect">
            <a:avLst/>
          </a:prstGeom>
        </p:spPr>
      </p:pic>
      <p:sp>
        <p:nvSpPr>
          <p:cNvPr id="7" name="Title 1"/>
          <p:cNvSpPr txBox="1">
            <a:spLocks/>
          </p:cNvSpPr>
          <p:nvPr/>
        </p:nvSpPr>
        <p:spPr>
          <a:xfrm>
            <a:off x="1784719" y="3789040"/>
            <a:ext cx="5577909" cy="5760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smtClean="0">
                <a:solidFill>
                  <a:schemeClr val="tx1">
                    <a:lumMod val="65000"/>
                    <a:lumOff val="35000"/>
                  </a:schemeClr>
                </a:solidFill>
                <a:latin typeface="Futura Md BT" panose="020B0602020204020303" pitchFamily="34" charset="0"/>
              </a:rPr>
              <a:t>ŞUBAT 2014 </a:t>
            </a:r>
          </a:p>
          <a:p>
            <a:r>
              <a:rPr lang="tr-TR" sz="2800" b="1" dirty="0" smtClean="0">
                <a:solidFill>
                  <a:schemeClr val="tx1">
                    <a:lumMod val="65000"/>
                    <a:lumOff val="35000"/>
                  </a:schemeClr>
                </a:solidFill>
                <a:latin typeface="Futura Md BT" panose="020B0602020204020303" pitchFamily="34" charset="0"/>
              </a:rPr>
              <a:t>ÖNE ÇIKAN PROGRAMLAR</a:t>
            </a:r>
          </a:p>
          <a:p>
            <a:endParaRPr lang="tr-TR" sz="2800" b="1" dirty="0">
              <a:solidFill>
                <a:schemeClr val="tx1">
                  <a:lumMod val="65000"/>
                  <a:lumOff val="35000"/>
                </a:schemeClr>
              </a:solidFill>
              <a:latin typeface="Futura Md BT" panose="020B0602020204020303" pitchFamily="34" charset="0"/>
            </a:endParaRPr>
          </a:p>
        </p:txBody>
      </p:sp>
      <p:sp>
        <p:nvSpPr>
          <p:cNvPr id="10" name="Rectangle 9"/>
          <p:cNvSpPr/>
          <p:nvPr/>
        </p:nvSpPr>
        <p:spPr>
          <a:xfrm>
            <a:off x="1674" y="5587273"/>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9" name="Picture 3" descr="C:\Users\melgin\Desktop\untitled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223" y="1988840"/>
            <a:ext cx="4152900"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157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716016" y="1789316"/>
            <a:ext cx="3909576" cy="648938"/>
          </a:xfrm>
        </p:spPr>
        <p:txBody>
          <a:bodyPr>
            <a:noAutofit/>
          </a:bodyPr>
          <a:lstStyle/>
          <a:p>
            <a:r>
              <a:rPr lang="tr-TR" sz="1800" b="1" dirty="0">
                <a:solidFill>
                  <a:schemeClr val="tx1"/>
                </a:solidFill>
              </a:rPr>
              <a:t>A.M.A. </a:t>
            </a:r>
            <a:r>
              <a:rPr lang="tr-TR" sz="1800" b="1" dirty="0" smtClean="0">
                <a:solidFill>
                  <a:schemeClr val="tx1"/>
                </a:solidFill>
              </a:rPr>
              <a:t>Monster Energy Supercross</a:t>
            </a:r>
            <a:endParaRPr lang="tr-TR" sz="1800" b="1" dirty="0">
              <a:solidFill>
                <a:schemeClr val="tx1"/>
              </a:solidFill>
            </a:endParaRPr>
          </a:p>
          <a:p>
            <a:endParaRPr lang="tr-TR" sz="2400" b="1" dirty="0" smtClean="0">
              <a:solidFill>
                <a:schemeClr val="tx1">
                  <a:lumMod val="75000"/>
                  <a:lumOff val="25000"/>
                </a:schemeClr>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6" name="TextBox 15"/>
          <p:cNvSpPr txBox="1"/>
          <p:nvPr/>
        </p:nvSpPr>
        <p:spPr>
          <a:xfrm>
            <a:off x="4761958" y="2852936"/>
            <a:ext cx="4253376" cy="1600438"/>
          </a:xfrm>
          <a:prstGeom prst="rect">
            <a:avLst/>
          </a:prstGeom>
          <a:noFill/>
        </p:spPr>
        <p:txBody>
          <a:bodyPr wrap="square" rtlCol="0">
            <a:spAutoFit/>
          </a:bodyPr>
          <a:lstStyle/>
          <a:p>
            <a:r>
              <a:rPr lang="tr-TR" sz="1400" b="1" dirty="0" smtClean="0"/>
              <a:t>KONU: </a:t>
            </a:r>
            <a:r>
              <a:rPr lang="tr-TR" sz="1400" dirty="0"/>
              <a:t>AB Moteurs sizlere AMA MONSTER ENERGY SUPERCROSS 2014’ten çarpıcı görüntüler sunuyor! 17 yarışlık turnuvada James Stewart, Ryan Villapoto gibi 450 cc kategorisinin en iyi Supercross pilotları yer alıyor. Turnuva sonunda sadece 3 pilot  şampiyonluk kürsüsüne çıkacak. Bu sezon ilk defa olarak turnuvanın bir ayağı New York yakınındaki Metlife stadında yapılacak.</a:t>
            </a:r>
          </a:p>
        </p:txBody>
      </p:sp>
      <p:sp>
        <p:nvSpPr>
          <p:cNvPr id="5" name="Rectangle 4"/>
          <p:cNvSpPr/>
          <p:nvPr/>
        </p:nvSpPr>
        <p:spPr>
          <a:xfrm>
            <a:off x="709683" y="5013176"/>
            <a:ext cx="4572000" cy="369332"/>
          </a:xfrm>
          <a:prstGeom prst="rect">
            <a:avLst/>
          </a:prstGeom>
        </p:spPr>
        <p:txBody>
          <a:bodyPr>
            <a:spAutoFit/>
          </a:bodyPr>
          <a:lstStyle/>
          <a:p>
            <a:r>
              <a:rPr lang="tr-TR" b="1" dirty="0"/>
              <a:t>HER CUMARTESİ </a:t>
            </a:r>
            <a:r>
              <a:rPr lang="tr-TR" b="1" dirty="0" smtClean="0"/>
              <a:t>11:00’DE </a:t>
            </a:r>
            <a:endParaRPr lang="tr-TR" dirty="0"/>
          </a:p>
        </p:txBody>
      </p:sp>
      <p:pic>
        <p:nvPicPr>
          <p:cNvPr id="14" name="Picture 3" descr="C:\Users\melgin\Desktop\untitled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4170" y="74348"/>
            <a:ext cx="41529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melgin\Desktop\amamons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97" y="1778132"/>
            <a:ext cx="4423895" cy="29523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64779" y="5397867"/>
            <a:ext cx="3173882" cy="369332"/>
          </a:xfrm>
          <a:prstGeom prst="rect">
            <a:avLst/>
          </a:prstGeom>
        </p:spPr>
        <p:txBody>
          <a:bodyPr wrap="none">
            <a:spAutoFit/>
          </a:bodyPr>
          <a:lstStyle/>
          <a:p>
            <a:r>
              <a:rPr lang="tr-TR" b="1" dirty="0"/>
              <a:t>Tekrar yayın: Pazartesi 21:30’da</a:t>
            </a:r>
            <a:endParaRPr lang="tr-TR" dirty="0"/>
          </a:p>
        </p:txBody>
      </p:sp>
    </p:spTree>
    <p:extLst>
      <p:ext uri="{BB962C8B-B14F-4D97-AF65-F5344CB8AC3E}">
        <p14:creationId xmlns:p14="http://schemas.microsoft.com/office/powerpoint/2010/main" val="298734026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933250" y="1556792"/>
            <a:ext cx="3909576" cy="648938"/>
          </a:xfrm>
        </p:spPr>
        <p:txBody>
          <a:bodyPr>
            <a:noAutofit/>
          </a:bodyPr>
          <a:lstStyle/>
          <a:p>
            <a:r>
              <a:rPr lang="tr-TR" sz="1800" b="1" dirty="0" smtClean="0">
                <a:solidFill>
                  <a:schemeClr val="tx1"/>
                </a:solidFill>
              </a:rPr>
              <a:t>NASCAR Sprint Cup Series 2014 Sezonu</a:t>
            </a:r>
            <a:endParaRPr lang="tr-TR" sz="1800" b="1" dirty="0">
              <a:solidFill>
                <a:schemeClr val="tx1"/>
              </a:solidFill>
            </a:endParaRPr>
          </a:p>
          <a:p>
            <a:r>
              <a:rPr lang="tr-TR" sz="1800" b="1" dirty="0">
                <a:solidFill>
                  <a:schemeClr val="tx1"/>
                </a:solidFill>
              </a:rPr>
              <a:t>TV’de ilk defa</a:t>
            </a:r>
          </a:p>
          <a:p>
            <a:endParaRPr lang="tr-TR" sz="2400" b="1" dirty="0" smtClean="0">
              <a:solidFill>
                <a:schemeClr val="tx1">
                  <a:lumMod val="75000"/>
                  <a:lumOff val="25000"/>
                </a:schemeClr>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6" name="Rectangle 5"/>
          <p:cNvSpPr/>
          <p:nvPr/>
        </p:nvSpPr>
        <p:spPr>
          <a:xfrm>
            <a:off x="323528" y="4556160"/>
            <a:ext cx="6094139" cy="369332"/>
          </a:xfrm>
          <a:prstGeom prst="rect">
            <a:avLst/>
          </a:prstGeom>
        </p:spPr>
        <p:txBody>
          <a:bodyPr wrap="square">
            <a:spAutoFit/>
          </a:bodyPr>
          <a:lstStyle/>
          <a:p>
            <a:r>
              <a:rPr lang="tr-TR" b="1" dirty="0"/>
              <a:t>23 ŞUBAT’TAN İTİBAREN</a:t>
            </a:r>
            <a:endParaRPr lang="tr-TR" dirty="0"/>
          </a:p>
        </p:txBody>
      </p:sp>
      <p:sp>
        <p:nvSpPr>
          <p:cNvPr id="16" name="TextBox 15"/>
          <p:cNvSpPr txBox="1"/>
          <p:nvPr/>
        </p:nvSpPr>
        <p:spPr>
          <a:xfrm>
            <a:off x="5017552" y="2924944"/>
            <a:ext cx="3740972" cy="1815882"/>
          </a:xfrm>
          <a:prstGeom prst="rect">
            <a:avLst/>
          </a:prstGeom>
          <a:noFill/>
        </p:spPr>
        <p:txBody>
          <a:bodyPr wrap="square" rtlCol="0">
            <a:spAutoFit/>
          </a:bodyPr>
          <a:lstStyle/>
          <a:p>
            <a:r>
              <a:rPr lang="tr-TR" sz="1400" b="1" dirty="0" smtClean="0"/>
              <a:t>Konu</a:t>
            </a:r>
            <a:r>
              <a:rPr lang="tr-TR" sz="1400" b="1" dirty="0"/>
              <a:t>: </a:t>
            </a:r>
            <a:r>
              <a:rPr lang="tr-TR" sz="1400" dirty="0"/>
              <a:t>Amerika’nın en ünlü araba yarışı Nascar Sprint Cup Series 2014 sezonunda da </a:t>
            </a:r>
            <a:r>
              <a:rPr lang="tr-TR" sz="1400" b="1" dirty="0"/>
              <a:t>AB Moteurs</a:t>
            </a:r>
            <a:r>
              <a:rPr lang="tr-TR" sz="1400" dirty="0"/>
              <a:t>’de! Sezonun açılışı 23 Şubat’ta her zaman olduğu gibi Daytona pistinde gerçekleşecek. Bakalım 2013 şampiyonu Jimmy Johnson’un ardından bu defa hangi pilot kürsüye çıkmayı başaracak? Araba yarışı tutkunları ekran başına, heyecan dolu bir sezon başlıyor!</a:t>
            </a:r>
          </a:p>
        </p:txBody>
      </p:sp>
      <p:pic>
        <p:nvPicPr>
          <p:cNvPr id="13" name="Picture 3" descr="C:\Users\melgin\Desktop\untitled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1588" y="112005"/>
            <a:ext cx="4152900"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63971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3114007" y="1772816"/>
            <a:ext cx="5850481" cy="864096"/>
          </a:xfrm>
        </p:spPr>
        <p:txBody>
          <a:bodyPr>
            <a:noAutofit/>
          </a:bodyPr>
          <a:lstStyle/>
          <a:p>
            <a:r>
              <a:rPr lang="tr-TR" sz="1800" b="1" dirty="0" smtClean="0">
                <a:solidFill>
                  <a:schemeClr val="tx1"/>
                </a:solidFill>
              </a:rPr>
              <a:t>Jesse James Is A Dead Man</a:t>
            </a:r>
            <a:endParaRPr lang="tr-TR" sz="1800" b="1" dirty="0">
              <a:solidFill>
                <a:schemeClr val="tx1"/>
              </a:solidFill>
            </a:endParaRPr>
          </a:p>
          <a:p>
            <a:r>
              <a:rPr lang="tr-TR" sz="1800" b="1" dirty="0">
                <a:solidFill>
                  <a:schemeClr val="tx1"/>
                </a:solidFill>
              </a:rPr>
              <a:t>TV’DE İLK DEFA</a:t>
            </a:r>
          </a:p>
          <a:p>
            <a:endParaRPr lang="tr-TR" sz="2400" b="1" dirty="0" smtClean="0">
              <a:solidFill>
                <a:schemeClr val="tx1">
                  <a:lumMod val="75000"/>
                  <a:lumOff val="25000"/>
                </a:schemeClr>
              </a:solidFill>
            </a:endParaRPr>
          </a:p>
          <a:p>
            <a:endParaRPr lang="tr-TR" sz="2400" b="1" dirty="0" smtClean="0">
              <a:solidFill>
                <a:schemeClr val="tx1">
                  <a:lumMod val="75000"/>
                  <a:lumOff val="25000"/>
                </a:schemeClr>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5" name="Rectangle 4"/>
          <p:cNvSpPr/>
          <p:nvPr/>
        </p:nvSpPr>
        <p:spPr>
          <a:xfrm>
            <a:off x="4139952" y="2718696"/>
            <a:ext cx="4608512" cy="2246769"/>
          </a:xfrm>
          <a:prstGeom prst="rect">
            <a:avLst/>
          </a:prstGeom>
        </p:spPr>
        <p:txBody>
          <a:bodyPr wrap="square">
            <a:spAutoFit/>
          </a:bodyPr>
          <a:lstStyle/>
          <a:p>
            <a:r>
              <a:rPr lang="tr-TR" sz="1400" b="1" dirty="0"/>
              <a:t> </a:t>
            </a:r>
            <a:r>
              <a:rPr lang="tr-TR" sz="1400" b="1" dirty="0" smtClean="0"/>
              <a:t>Konu</a:t>
            </a:r>
            <a:r>
              <a:rPr lang="tr-TR" sz="1400" dirty="0" smtClean="0"/>
              <a:t>: </a:t>
            </a:r>
            <a:r>
              <a:rPr lang="tr-TR" sz="1400" dirty="0"/>
              <a:t>Bu çılgın seri belgeselde dünyanın en korkusuz insanlarından birinin akıl almaz maceralarını hayranlıkla izleme fırsatı elde edeceksiniz.  Arabada, motorda, uçakta ya da değişik silah ve makinelerle kameraların merceği önünde ölüme meydan okuyan Jesse James televizyonda daha önce hiç bir yerde görmediğiniz denemelere imza atacak. Sınırlarını daima zorlayan bu çılgın maceraperest sizlere nefes kesici akrobasiler sergileyecek. “</a:t>
            </a:r>
            <a:r>
              <a:rPr lang="tr-TR" sz="1400" i="1" dirty="0"/>
              <a:t>Her şeyi denedikten sonra yaşamda ne yapabilirsiniz ki?</a:t>
            </a:r>
            <a:r>
              <a:rPr lang="tr-TR" sz="1400" dirty="0"/>
              <a:t>”</a:t>
            </a:r>
          </a:p>
          <a:p>
            <a:endParaRPr lang="tr-TR" sz="1400" dirty="0"/>
          </a:p>
        </p:txBody>
      </p:sp>
      <p:pic>
        <p:nvPicPr>
          <p:cNvPr id="1027" name="Picture 3" descr="C:\Users\melgin\Desktop\untitled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985" y="88461"/>
            <a:ext cx="4152900" cy="647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4985" y="4965465"/>
            <a:ext cx="4572000" cy="646331"/>
          </a:xfrm>
          <a:prstGeom prst="rect">
            <a:avLst/>
          </a:prstGeom>
        </p:spPr>
        <p:txBody>
          <a:bodyPr>
            <a:spAutoFit/>
          </a:bodyPr>
          <a:lstStyle/>
          <a:p>
            <a:r>
              <a:rPr lang="tr-TR" b="1" dirty="0"/>
              <a:t>HER CUMARTESİ 21:30’DA</a:t>
            </a:r>
            <a:endParaRPr lang="tr-TR" dirty="0"/>
          </a:p>
          <a:p>
            <a:r>
              <a:rPr lang="tr-TR" b="1" dirty="0"/>
              <a:t>YENİ PROGRAM</a:t>
            </a:r>
            <a:endParaRPr lang="tr-TR" dirty="0"/>
          </a:p>
        </p:txBody>
      </p:sp>
    </p:spTree>
    <p:extLst>
      <p:ext uri="{BB962C8B-B14F-4D97-AF65-F5344CB8AC3E}">
        <p14:creationId xmlns:p14="http://schemas.microsoft.com/office/powerpoint/2010/main" val="118482234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4" y="583418"/>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792495"/>
            <a:ext cx="1883701" cy="1059582"/>
          </a:xfrm>
          <a:prstGeom prst="rect">
            <a:avLst/>
          </a:prstGeom>
        </p:spPr>
      </p:pic>
      <p:sp>
        <p:nvSpPr>
          <p:cNvPr id="7" name="Title 1"/>
          <p:cNvSpPr txBox="1">
            <a:spLocks/>
          </p:cNvSpPr>
          <p:nvPr/>
        </p:nvSpPr>
        <p:spPr>
          <a:xfrm>
            <a:off x="1784719" y="3789040"/>
            <a:ext cx="5577909" cy="5760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smtClean="0">
                <a:solidFill>
                  <a:schemeClr val="tx1">
                    <a:lumMod val="65000"/>
                    <a:lumOff val="35000"/>
                  </a:schemeClr>
                </a:solidFill>
                <a:latin typeface="Futura Md BT" panose="020B0602020204020303" pitchFamily="34" charset="0"/>
              </a:rPr>
              <a:t>ŞUBAT 2014 </a:t>
            </a:r>
          </a:p>
          <a:p>
            <a:r>
              <a:rPr lang="tr-TR" sz="2800" b="1" dirty="0" smtClean="0">
                <a:solidFill>
                  <a:schemeClr val="tx1">
                    <a:lumMod val="65000"/>
                    <a:lumOff val="35000"/>
                  </a:schemeClr>
                </a:solidFill>
                <a:latin typeface="Futura Md BT" panose="020B0602020204020303" pitchFamily="34" charset="0"/>
              </a:rPr>
              <a:t>ÖNE ÇIKAN PROGRAMLAR</a:t>
            </a:r>
          </a:p>
          <a:p>
            <a:endParaRPr lang="tr-TR" sz="2800" b="1" dirty="0">
              <a:solidFill>
                <a:schemeClr val="tx1">
                  <a:lumMod val="65000"/>
                  <a:lumOff val="35000"/>
                </a:schemeClr>
              </a:solidFill>
              <a:latin typeface="Futura Md BT" panose="020B0602020204020303" pitchFamily="34" charset="0"/>
            </a:endParaRPr>
          </a:p>
        </p:txBody>
      </p:sp>
      <p:sp>
        <p:nvSpPr>
          <p:cNvPr id="10" name="Rectangle 9"/>
          <p:cNvSpPr/>
          <p:nvPr/>
        </p:nvSpPr>
        <p:spPr>
          <a:xfrm>
            <a:off x="1674" y="5587273"/>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8" name="Picture 3" descr="C:\Users\melgin\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749" y="910739"/>
            <a:ext cx="3267847" cy="2447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46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860032" y="1123878"/>
            <a:ext cx="3909576" cy="648938"/>
          </a:xfrm>
        </p:spPr>
        <p:txBody>
          <a:bodyPr>
            <a:noAutofit/>
          </a:bodyPr>
          <a:lstStyle/>
          <a:p>
            <a:r>
              <a:rPr lang="tr-TR" sz="1800" b="1" dirty="0" smtClean="0">
                <a:solidFill>
                  <a:schemeClr val="tx1"/>
                </a:solidFill>
              </a:rPr>
              <a:t>Oliver</a:t>
            </a:r>
            <a:endParaRPr lang="tr-TR" sz="1800" b="1" dirty="0">
              <a:solidFill>
                <a:schemeClr val="tx1"/>
              </a:solidFill>
            </a:endParaRPr>
          </a:p>
          <a:p>
            <a:r>
              <a:rPr lang="en-US" sz="2400" dirty="0"/>
              <a:t/>
            </a:r>
            <a:br>
              <a:rPr lang="en-US" sz="2400" dirty="0"/>
            </a:br>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6" name="Rectangle 5"/>
          <p:cNvSpPr/>
          <p:nvPr/>
        </p:nvSpPr>
        <p:spPr>
          <a:xfrm>
            <a:off x="971600" y="4581128"/>
            <a:ext cx="4338375" cy="369332"/>
          </a:xfrm>
          <a:prstGeom prst="rect">
            <a:avLst/>
          </a:prstGeom>
        </p:spPr>
        <p:txBody>
          <a:bodyPr wrap="square">
            <a:spAutoFit/>
          </a:bodyPr>
          <a:lstStyle/>
          <a:p>
            <a:r>
              <a:rPr lang="tr-TR" dirty="0" smtClean="0"/>
              <a:t>Her gün Baby TV’de</a:t>
            </a:r>
            <a:endParaRPr lang="tr-TR" b="1" dirty="0">
              <a:solidFill>
                <a:schemeClr val="tx1">
                  <a:lumMod val="75000"/>
                  <a:lumOff val="25000"/>
                </a:schemeClr>
              </a:solidFill>
              <a:ea typeface="Adobe Gothic Std B" pitchFamily="34" charset="-128"/>
              <a:cs typeface="Arial" panose="020B0604020202020204" pitchFamily="34" charset="0"/>
            </a:endParaRPr>
          </a:p>
        </p:txBody>
      </p:sp>
      <p:sp>
        <p:nvSpPr>
          <p:cNvPr id="16" name="TextBox 15"/>
          <p:cNvSpPr txBox="1"/>
          <p:nvPr/>
        </p:nvSpPr>
        <p:spPr>
          <a:xfrm>
            <a:off x="4644008" y="1700808"/>
            <a:ext cx="4176464" cy="1815882"/>
          </a:xfrm>
          <a:prstGeom prst="rect">
            <a:avLst/>
          </a:prstGeom>
          <a:noFill/>
        </p:spPr>
        <p:txBody>
          <a:bodyPr wrap="square" rtlCol="0">
            <a:spAutoFit/>
          </a:bodyPr>
          <a:lstStyle/>
          <a:p>
            <a:r>
              <a:rPr lang="tr-TR" sz="1400" b="1" dirty="0" smtClean="0"/>
              <a:t>Konu</a:t>
            </a:r>
            <a:r>
              <a:rPr lang="tr-TR" sz="1400" b="1" dirty="0"/>
              <a:t>: 	</a:t>
            </a:r>
            <a:r>
              <a:rPr lang="tr-TR" sz="1400" dirty="0"/>
              <a:t>Bu enerji dolu aktivite programında Oliver sizleri evindeki en sevdiği yerlere götürüyor. Açıkhava da en yapmayı sevdiği sporları gösteriyor. Tüm yeni yürümeye başlayan çocuklar gibi Oliver da tırmanmayı, zıplamayı, dokunmayı ve her şeyin tadına bakmayı seviyor. Tabi ki tüm bunları yaparken her şeyin rengini, yerini, </a:t>
            </a:r>
            <a:r>
              <a:rPr lang="tr-TR" sz="1400" dirty="0" smtClean="0"/>
              <a:t>şeklini ve boyutlarını inceliyor. Haydi, sizde Oliver’a katılın!</a:t>
            </a:r>
            <a:endParaRPr lang="tr-TR" sz="1400" dirty="0"/>
          </a:p>
        </p:txBody>
      </p:sp>
      <p:pic>
        <p:nvPicPr>
          <p:cNvPr id="5" name="Picture 3" descr="C:\Users\melgin\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0923" y="0"/>
            <a:ext cx="1089549" cy="816110"/>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C:\Users\eaytas\AppData\Local\Temp\Rar$DR01.734\BabyTV_Oliver Images_Feb 2014\BabyTV_Oliver_Anim_Ep.18_Skiing_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1196752"/>
            <a:ext cx="2407813" cy="3314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68849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860032" y="1123878"/>
            <a:ext cx="3909576" cy="648938"/>
          </a:xfrm>
        </p:spPr>
        <p:txBody>
          <a:bodyPr>
            <a:noAutofit/>
          </a:bodyPr>
          <a:lstStyle/>
          <a:p>
            <a:r>
              <a:rPr lang="tr-TR" sz="1800" b="1" dirty="0" smtClean="0">
                <a:solidFill>
                  <a:schemeClr val="tx1"/>
                </a:solidFill>
              </a:rPr>
              <a:t>Tulli</a:t>
            </a:r>
            <a:endParaRPr lang="tr-TR" sz="1800" b="1" dirty="0">
              <a:solidFill>
                <a:schemeClr val="tx1"/>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6" name="TextBox 15"/>
          <p:cNvSpPr txBox="1"/>
          <p:nvPr/>
        </p:nvSpPr>
        <p:spPr>
          <a:xfrm>
            <a:off x="4567096" y="1700808"/>
            <a:ext cx="4253376" cy="1169551"/>
          </a:xfrm>
          <a:prstGeom prst="rect">
            <a:avLst/>
          </a:prstGeom>
          <a:noFill/>
        </p:spPr>
        <p:txBody>
          <a:bodyPr wrap="square" rtlCol="0">
            <a:spAutoFit/>
          </a:bodyPr>
          <a:lstStyle/>
          <a:p>
            <a:r>
              <a:rPr lang="tr-TR" sz="1400" b="1" dirty="0" smtClean="0"/>
              <a:t>Konu</a:t>
            </a:r>
            <a:r>
              <a:rPr lang="tr-TR" sz="1400" b="1" dirty="0"/>
              <a:t>: 	</a:t>
            </a:r>
            <a:r>
              <a:rPr lang="tr-TR" sz="1400" dirty="0"/>
              <a:t>Tulli ile birlikte evde ya da bahçede gezmeye ne dersiniz? Çevrelerindeki objeleri yeni yürüyen bir çocuğun gözünden görün! Tulli etrafındaki objeleri tanımlamaya çalışırken, sizde ona katılın ve onunla birlikte tahmin edin!</a:t>
            </a:r>
          </a:p>
        </p:txBody>
      </p:sp>
      <p:pic>
        <p:nvPicPr>
          <p:cNvPr id="5" name="Picture 3" descr="C:\Users\melgin\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0923" y="0"/>
            <a:ext cx="1089549" cy="8161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39552" y="4869160"/>
            <a:ext cx="2024593" cy="369332"/>
          </a:xfrm>
          <a:prstGeom prst="rect">
            <a:avLst/>
          </a:prstGeom>
        </p:spPr>
        <p:txBody>
          <a:bodyPr wrap="none">
            <a:spAutoFit/>
          </a:bodyPr>
          <a:lstStyle/>
          <a:p>
            <a:r>
              <a:rPr lang="tr-TR" dirty="0"/>
              <a:t>Her gün Baby TV’de</a:t>
            </a:r>
            <a:endParaRPr lang="tr-TR" b="1" dirty="0">
              <a:solidFill>
                <a:schemeClr val="tx1">
                  <a:lumMod val="75000"/>
                  <a:lumOff val="25000"/>
                </a:schemeClr>
              </a:solidFill>
              <a:ea typeface="Adobe Gothic Std B" pitchFamily="34" charset="-128"/>
              <a:cs typeface="Arial" panose="020B0604020202020204" pitchFamily="34" charset="0"/>
            </a:endParaRPr>
          </a:p>
        </p:txBody>
      </p:sp>
      <p:pic>
        <p:nvPicPr>
          <p:cNvPr id="29698" name="Picture 2" descr="C:\Users\eaytas\AppData\Local\Temp\Rar$DR00.646\BabyTV_Tulli Images_Feb 2014\BabyTV_Tulli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434" y="1556792"/>
            <a:ext cx="2694446" cy="3067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20095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4" y="583418"/>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792495"/>
            <a:ext cx="1883701" cy="1059582"/>
          </a:xfrm>
          <a:prstGeom prst="rect">
            <a:avLst/>
          </a:prstGeom>
        </p:spPr>
      </p:pic>
      <p:sp>
        <p:nvSpPr>
          <p:cNvPr id="7" name="Title 1"/>
          <p:cNvSpPr txBox="1">
            <a:spLocks/>
          </p:cNvSpPr>
          <p:nvPr/>
        </p:nvSpPr>
        <p:spPr>
          <a:xfrm>
            <a:off x="1784719" y="3789040"/>
            <a:ext cx="5577909" cy="5760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smtClean="0">
                <a:solidFill>
                  <a:schemeClr val="tx1">
                    <a:lumMod val="65000"/>
                    <a:lumOff val="35000"/>
                  </a:schemeClr>
                </a:solidFill>
                <a:latin typeface="Futura Md BT" panose="020B0602020204020303" pitchFamily="34" charset="0"/>
              </a:rPr>
              <a:t>ŞUBAT 2014 </a:t>
            </a:r>
          </a:p>
          <a:p>
            <a:r>
              <a:rPr lang="tr-TR" sz="2800" b="1" dirty="0" smtClean="0">
                <a:solidFill>
                  <a:schemeClr val="tx1">
                    <a:lumMod val="65000"/>
                    <a:lumOff val="35000"/>
                  </a:schemeClr>
                </a:solidFill>
                <a:latin typeface="Futura Md BT" panose="020B0602020204020303" pitchFamily="34" charset="0"/>
              </a:rPr>
              <a:t>ÖNE ÇIKAN PROGRAMLAR</a:t>
            </a:r>
          </a:p>
          <a:p>
            <a:endParaRPr lang="tr-TR" sz="2800" b="1" dirty="0">
              <a:solidFill>
                <a:schemeClr val="tx1">
                  <a:lumMod val="65000"/>
                  <a:lumOff val="35000"/>
                </a:schemeClr>
              </a:solidFill>
              <a:latin typeface="Futura Md BT" panose="020B0602020204020303" pitchFamily="34" charset="0"/>
            </a:endParaRPr>
          </a:p>
        </p:txBody>
      </p:sp>
      <p:sp>
        <p:nvSpPr>
          <p:cNvPr id="10" name="Rectangle 9"/>
          <p:cNvSpPr/>
          <p:nvPr/>
        </p:nvSpPr>
        <p:spPr>
          <a:xfrm>
            <a:off x="1674" y="5587273"/>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9218" name="Picture 2" descr="C:\Users\eaytas\Desktop\Chart\fox-life-hd_6351710978331576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6570" y="1700808"/>
            <a:ext cx="2274206" cy="1463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008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860032" y="1123878"/>
            <a:ext cx="3909576" cy="648938"/>
          </a:xfrm>
        </p:spPr>
        <p:txBody>
          <a:bodyPr>
            <a:noAutofit/>
          </a:bodyPr>
          <a:lstStyle/>
          <a:p>
            <a:r>
              <a:rPr lang="tr-TR" sz="1800" b="1" dirty="0">
                <a:solidFill>
                  <a:schemeClr val="tx1"/>
                </a:solidFill>
              </a:rPr>
              <a:t>Glee Geri Dönüyor! </a:t>
            </a:r>
          </a:p>
          <a:p>
            <a:r>
              <a:rPr lang="tr-TR" sz="1800" b="1" dirty="0">
                <a:solidFill>
                  <a:schemeClr val="tx1"/>
                </a:solidFill>
              </a:rPr>
              <a:t>(5. Sezon)</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6" name="TextBox 15"/>
          <p:cNvSpPr txBox="1"/>
          <p:nvPr/>
        </p:nvSpPr>
        <p:spPr>
          <a:xfrm>
            <a:off x="4562935" y="1916832"/>
            <a:ext cx="4253376" cy="3539430"/>
          </a:xfrm>
          <a:prstGeom prst="rect">
            <a:avLst/>
          </a:prstGeom>
          <a:noFill/>
        </p:spPr>
        <p:txBody>
          <a:bodyPr wrap="square" rtlCol="0">
            <a:spAutoFit/>
          </a:bodyPr>
          <a:lstStyle/>
          <a:p>
            <a:r>
              <a:rPr lang="tr-TR" sz="1400" b="1" dirty="0" smtClean="0"/>
              <a:t>Konu</a:t>
            </a:r>
            <a:r>
              <a:rPr lang="tr-TR" sz="1400" b="1" dirty="0"/>
              <a:t>: 	</a:t>
            </a:r>
            <a:r>
              <a:rPr lang="tr-TR" sz="1400" dirty="0"/>
              <a:t>“En İyi Komedi/Müzikal Dizisi” ödülü de dahil olmak üzere Glee toplam 4 Altın Küre Ödülü sahibi! Emmy ödüllerinde 2011’de 19 adaylık ile en çok adaylık alan dizi oldu ve başta En İyi Yönetmen ve En İyi Yardımcı Kadın Oyuncu olmak üzere tam 4 ödül daha kazandı ve Emmy Ödülü sayısını 6’ya çıkardı. Bir önceki sezon New York’a giden Rachel ve Kurt’un bu sezonda da NYADA’daki hayatlarına ve New Directions üyelerinin yeni maceralarına tanık olacağız. Önceki bölümlerde Gwyneth Paltrow, Kate Hudson ve Sarah Jessica Parker gibi ünlü konukları ağırlayan dizinin yeni sezonunda ünlü şarkıcı Demi Lovato Rachel ve Santana’nın arkadaşı “Dani”olarak karşımıza çıkacak.  Bu sırada Blaine ve Kurt ilişkisi nasıl gelişecek? Rachel'ın Broadway yıldızı olma hayalleri yeni yılda gerçek olacak mı? Tüm bu soruların cevabı</a:t>
            </a:r>
            <a:r>
              <a:rPr lang="tr-TR" sz="1400" b="1" dirty="0"/>
              <a:t> Amerika yayını ile aynı anda </a:t>
            </a:r>
            <a:r>
              <a:rPr lang="tr-TR" sz="1400" dirty="0"/>
              <a:t>Foxlife’ta!</a:t>
            </a:r>
          </a:p>
        </p:txBody>
      </p:sp>
      <p:sp>
        <p:nvSpPr>
          <p:cNvPr id="7" name="Rectangle 6"/>
          <p:cNvSpPr/>
          <p:nvPr/>
        </p:nvSpPr>
        <p:spPr>
          <a:xfrm>
            <a:off x="539552" y="4869160"/>
            <a:ext cx="2858347" cy="369332"/>
          </a:xfrm>
          <a:prstGeom prst="rect">
            <a:avLst/>
          </a:prstGeom>
        </p:spPr>
        <p:txBody>
          <a:bodyPr wrap="none">
            <a:spAutoFit/>
          </a:bodyPr>
          <a:lstStyle/>
          <a:p>
            <a:r>
              <a:rPr lang="tr-TR" b="1" dirty="0"/>
              <a:t>26 Şubat Çarşamba @ 07.30</a:t>
            </a:r>
            <a:endParaRPr lang="tr-TR" dirty="0"/>
          </a:p>
        </p:txBody>
      </p:sp>
      <p:pic>
        <p:nvPicPr>
          <p:cNvPr id="10" name="Picture 2" descr="C:\Users\eaytas\Desktop\Chart\fox-life-hd_6351710978331576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3784" y="-219832"/>
            <a:ext cx="2274206" cy="1463402"/>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C:\Users\eaytas\AppData\Local\Temp\Rar$DR11.259\Glee (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1628800"/>
            <a:ext cx="2736304"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1741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smtClean="0">
                <a:solidFill>
                  <a:srgbClr val="7030A0"/>
                </a:solidFill>
                <a:effectLst>
                  <a:outerShdw blurRad="50800" dist="38100" dir="2700000" algn="tl" rotWithShape="0">
                    <a:prstClr val="black">
                      <a:alpha val="40000"/>
                    </a:prstClr>
                  </a:outerShdw>
                </a:effectLst>
              </a:rPr>
              <a:t>                         To Rome With Love</a:t>
            </a:r>
          </a:p>
          <a:p>
            <a:r>
              <a:rPr lang="tr-TR" sz="2500" b="1" dirty="0" smtClean="0">
                <a:solidFill>
                  <a:srgbClr val="7030A0"/>
                </a:solidFill>
                <a:effectLst>
                  <a:outerShdw blurRad="50800" dist="38100" dir="2700000" algn="tl" rotWithShape="0">
                    <a:prstClr val="black">
                      <a:alpha val="40000"/>
                    </a:prstClr>
                  </a:outerShdw>
                </a:effectLst>
              </a:rPr>
              <a:t>                                Roma’ya Sevgilerle</a:t>
            </a:r>
            <a:endParaRPr lang="tr-TR" sz="2500" b="1" dirty="0">
              <a:solidFill>
                <a:srgbClr val="7030A0"/>
              </a:solidFill>
              <a:effectLst>
                <a:outerShdw blurRad="50800" dist="38100" dir="2700000" algn="tl" rotWithShape="0">
                  <a:prstClr val="black">
                    <a:alpha val="40000"/>
                  </a:prstClr>
                </a:outerShdw>
              </a:effectLst>
            </a:endParaRPr>
          </a:p>
        </p:txBody>
      </p:sp>
      <p:sp>
        <p:nvSpPr>
          <p:cNvPr id="6" name="Rectangle 5"/>
          <p:cNvSpPr/>
          <p:nvPr/>
        </p:nvSpPr>
        <p:spPr>
          <a:xfrm>
            <a:off x="0" y="958130"/>
            <a:ext cx="9144000" cy="216024"/>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1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5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2878" y="5180978"/>
            <a:ext cx="914475" cy="646562"/>
          </a:xfrm>
          <a:prstGeom prst="rect">
            <a:avLst/>
          </a:prstGeom>
        </p:spPr>
      </p:pic>
      <p:sp>
        <p:nvSpPr>
          <p:cNvPr id="14" name="TextBox 13"/>
          <p:cNvSpPr txBox="1"/>
          <p:nvPr/>
        </p:nvSpPr>
        <p:spPr>
          <a:xfrm>
            <a:off x="2775992" y="1369367"/>
            <a:ext cx="6537559" cy="3046988"/>
          </a:xfrm>
          <a:prstGeom prst="rect">
            <a:avLst/>
          </a:prstGeom>
          <a:noFill/>
        </p:spPr>
        <p:txBody>
          <a:bodyPr wrap="none" rtlCol="0">
            <a:spAutoFit/>
          </a:bodyPr>
          <a:lstStyle/>
          <a:p>
            <a:r>
              <a:rPr lang="tr-TR" sz="1600" b="1" dirty="0" smtClean="0"/>
              <a:t>Yönetmen:</a:t>
            </a:r>
            <a:r>
              <a:rPr lang="tr-TR" sz="1600" dirty="0" smtClean="0"/>
              <a:t> 	</a:t>
            </a:r>
            <a:r>
              <a:rPr lang="tr-TR" sz="1600" dirty="0"/>
              <a:t>Woody Allen </a:t>
            </a:r>
            <a:endParaRPr lang="tr-TR" sz="1600" dirty="0" smtClean="0"/>
          </a:p>
          <a:p>
            <a:r>
              <a:rPr lang="tr-TR" sz="1600" b="1" dirty="0" smtClean="0"/>
              <a:t>Oyuncular: </a:t>
            </a:r>
            <a:r>
              <a:rPr lang="tr-TR" sz="1600" dirty="0" smtClean="0"/>
              <a:t>	</a:t>
            </a:r>
            <a:r>
              <a:rPr lang="de-DE" sz="1600" dirty="0"/>
              <a:t>Woody Allen, Penélope Cruz, Jesse Eisenberg </a:t>
            </a:r>
            <a:endParaRPr lang="tr-TR" sz="1600" dirty="0" smtClean="0"/>
          </a:p>
          <a:p>
            <a:r>
              <a:rPr lang="tr-TR" sz="1600" b="1" dirty="0" smtClean="0"/>
              <a:t>Yapım Yılı: </a:t>
            </a:r>
            <a:r>
              <a:rPr lang="tr-TR" sz="1600" dirty="0" smtClean="0"/>
              <a:t>		2012</a:t>
            </a:r>
          </a:p>
          <a:p>
            <a:r>
              <a:rPr lang="tr-TR" sz="1600" b="1" dirty="0" smtClean="0"/>
              <a:t>Tür: </a:t>
            </a:r>
            <a:r>
              <a:rPr lang="tr-TR" sz="1600" dirty="0" smtClean="0"/>
              <a:t>		Romantik Komedi</a:t>
            </a:r>
          </a:p>
          <a:p>
            <a:r>
              <a:rPr lang="tr-TR" sz="1600" b="1" dirty="0" smtClean="0"/>
              <a:t>Box Office:</a:t>
            </a:r>
            <a:r>
              <a:rPr lang="tr-TR" sz="1600" dirty="0" smtClean="0"/>
              <a:t>	</a:t>
            </a:r>
            <a:r>
              <a:rPr lang="tr-TR" sz="1600" dirty="0"/>
              <a:t>$</a:t>
            </a:r>
            <a:r>
              <a:rPr lang="tr-TR" sz="1600" dirty="0" smtClean="0"/>
              <a:t>16.684.352</a:t>
            </a:r>
          </a:p>
          <a:p>
            <a:endParaRPr lang="tr-TR" sz="1600" dirty="0"/>
          </a:p>
          <a:p>
            <a:r>
              <a:rPr lang="tr-TR" sz="1600" b="1" dirty="0" smtClean="0"/>
              <a:t>Konu: 		</a:t>
            </a:r>
            <a:r>
              <a:rPr lang="tr-TR" sz="1600" dirty="0"/>
              <a:t>Amerikalı tanınmış mimar John, gençliğinin kenti </a:t>
            </a:r>
            <a:r>
              <a:rPr lang="tr-TR" sz="1600" dirty="0" smtClean="0"/>
              <a:t>olan</a:t>
            </a:r>
          </a:p>
          <a:p>
            <a:r>
              <a:rPr lang="tr-TR" sz="1600" dirty="0" smtClean="0"/>
              <a:t>		Roma’da </a:t>
            </a:r>
            <a:r>
              <a:rPr lang="tr-TR" sz="1600" dirty="0"/>
              <a:t>tatildedir. Gençliğinin sokaklarında gezerken, </a:t>
            </a:r>
            <a:endParaRPr lang="tr-TR" sz="1600" dirty="0" smtClean="0"/>
          </a:p>
          <a:p>
            <a:r>
              <a:rPr lang="tr-TR" sz="1600" dirty="0"/>
              <a:t>	</a:t>
            </a:r>
            <a:r>
              <a:rPr lang="tr-TR" sz="1600" dirty="0" smtClean="0"/>
              <a:t>	henüz </a:t>
            </a:r>
            <a:r>
              <a:rPr lang="tr-TR" sz="1600" dirty="0"/>
              <a:t>genç bir adam olan Jack ile karşılaşır. Jack'in ise </a:t>
            </a:r>
            <a:endParaRPr lang="tr-TR" sz="1600" dirty="0" smtClean="0"/>
          </a:p>
          <a:p>
            <a:r>
              <a:rPr lang="tr-TR" sz="1600" dirty="0"/>
              <a:t>	</a:t>
            </a:r>
            <a:r>
              <a:rPr lang="tr-TR" sz="1600" dirty="0" smtClean="0"/>
              <a:t>	başında </a:t>
            </a:r>
            <a:r>
              <a:rPr lang="tr-TR" sz="1600" dirty="0"/>
              <a:t>sevgilisi Sally’nin güzel ve belalı arkadaşı olan </a:t>
            </a:r>
            <a:endParaRPr lang="tr-TR" sz="1600" dirty="0" smtClean="0"/>
          </a:p>
          <a:p>
            <a:r>
              <a:rPr lang="tr-TR" sz="1600" dirty="0"/>
              <a:t>	</a:t>
            </a:r>
            <a:r>
              <a:rPr lang="tr-TR" sz="1600" dirty="0" smtClean="0"/>
              <a:t>	Monica </a:t>
            </a:r>
            <a:r>
              <a:rPr lang="tr-TR" sz="1600" dirty="0"/>
              <a:t>derdi vardır. Jack Monica’ya gitgide aşık </a:t>
            </a:r>
            <a:endParaRPr lang="tr-TR" sz="1600" dirty="0" smtClean="0"/>
          </a:p>
          <a:p>
            <a:r>
              <a:rPr lang="tr-TR" sz="1600" dirty="0"/>
              <a:t>	</a:t>
            </a:r>
            <a:r>
              <a:rPr lang="tr-TR" sz="1600" dirty="0" smtClean="0"/>
              <a:t>	olurken</a:t>
            </a:r>
            <a:r>
              <a:rPr lang="tr-TR" sz="1600" dirty="0"/>
              <a:t>, Jack'de onda kendi gençliğini görür...</a:t>
            </a:r>
            <a:endParaRPr lang="tr-TR" sz="1600" b="1" dirty="0"/>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42816" y="188640"/>
            <a:ext cx="2401184" cy="496146"/>
          </a:xfrm>
          <a:prstGeom prst="rect">
            <a:avLst/>
          </a:prstGeom>
        </p:spPr>
      </p:pic>
      <p:pic>
        <p:nvPicPr>
          <p:cNvPr id="4" name="Picture 2" descr="Roma'ya Sevgilerle (2012) Post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202" y="1267619"/>
            <a:ext cx="2542482" cy="3766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ill of Jesse Eisenberg and Ellen Page in Roma'ya Sevgilerle (2012)">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24128" y="4696212"/>
            <a:ext cx="2884721" cy="1943566"/>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231329" y="9998"/>
            <a:ext cx="1120847" cy="92908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300" dirty="0" smtClean="0"/>
              <a:t>02 Şubat</a:t>
            </a:r>
          </a:p>
          <a:p>
            <a:pPr algn="ctr"/>
            <a:r>
              <a:rPr lang="tr-TR" sz="1300" dirty="0" smtClean="0"/>
              <a:t>Pazar 21:00</a:t>
            </a:r>
            <a:endParaRPr lang="tr-TR" sz="1300" dirty="0"/>
          </a:p>
        </p:txBody>
      </p:sp>
      <p:sp>
        <p:nvSpPr>
          <p:cNvPr id="8" name="5-Point Star 7"/>
          <p:cNvSpPr/>
          <p:nvPr/>
        </p:nvSpPr>
        <p:spPr>
          <a:xfrm>
            <a:off x="3491880" y="4999192"/>
            <a:ext cx="936103" cy="817811"/>
          </a:xfrm>
          <a:prstGeom prst="star5">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00" b="1" dirty="0" smtClean="0"/>
              <a:t>FR</a:t>
            </a:r>
            <a:endParaRPr lang="tr-TR" sz="1300" b="1" dirty="0"/>
          </a:p>
        </p:txBody>
      </p:sp>
    </p:spTree>
    <p:extLst>
      <p:ext uri="{BB962C8B-B14F-4D97-AF65-F5344CB8AC3E}">
        <p14:creationId xmlns:p14="http://schemas.microsoft.com/office/powerpoint/2010/main" val="206988584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860032" y="1123878"/>
            <a:ext cx="3909576" cy="648938"/>
          </a:xfrm>
        </p:spPr>
        <p:txBody>
          <a:bodyPr>
            <a:noAutofit/>
          </a:bodyPr>
          <a:lstStyle/>
          <a:p>
            <a:r>
              <a:rPr lang="tr-TR" sz="1800" b="1" dirty="0">
                <a:solidFill>
                  <a:schemeClr val="tx1"/>
                </a:solidFill>
              </a:rPr>
              <a:t>House of Lies (2. Sezon)</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6" name="TextBox 15"/>
          <p:cNvSpPr txBox="1"/>
          <p:nvPr/>
        </p:nvSpPr>
        <p:spPr>
          <a:xfrm>
            <a:off x="4567096" y="1700808"/>
            <a:ext cx="4253376" cy="3323987"/>
          </a:xfrm>
          <a:prstGeom prst="rect">
            <a:avLst/>
          </a:prstGeom>
          <a:noFill/>
        </p:spPr>
        <p:txBody>
          <a:bodyPr wrap="square" rtlCol="0">
            <a:spAutoFit/>
          </a:bodyPr>
          <a:lstStyle/>
          <a:p>
            <a:r>
              <a:rPr lang="tr-TR" sz="1400" b="1" dirty="0" smtClean="0"/>
              <a:t>Konu</a:t>
            </a:r>
            <a:r>
              <a:rPr lang="tr-TR" sz="1400" b="1" dirty="0"/>
              <a:t>: 	</a:t>
            </a:r>
            <a:r>
              <a:rPr lang="tr-TR" sz="1400" dirty="0"/>
              <a:t>Bu sene House of Lies ile Altın Küre kazanan ve Oscar adaylığı bulunan başarılı oyuncu Don Cheadle ve Veronica Mars’ın yıldızı Kristen Bell’in başrollerinde olduğu dizide bu sezon da heyecan dorukta!</a:t>
            </a:r>
          </a:p>
          <a:p>
            <a:r>
              <a:rPr lang="tr-TR" sz="1400" dirty="0"/>
              <a:t>Şık kıyafetli, hazır cevap ve ikna kabiliyeti yüksek bir kurumsal iletişim danışmanlığı ekibinin maceralarını konu alan dizide, Marty, Jeannie, Doug ve Clyde’dan oluşan ekibin müşterilerini ikna edebilmek adına yapamayacakları şey yok gibi. Bir servet karşılığında sağladıkları birinci sınıf hizmet müşterilen gözünü kamaştırmaya yetiyor. Gerçekleri saptırarak, rakamlarla oynayarak ve profesyonel jargonu çok iyi kullanarak müşterileri etkilemeye çalışan ekip her zaman büyük oynuyor. </a:t>
            </a:r>
          </a:p>
        </p:txBody>
      </p:sp>
      <p:sp>
        <p:nvSpPr>
          <p:cNvPr id="7" name="Rectangle 6"/>
          <p:cNvSpPr/>
          <p:nvPr/>
        </p:nvSpPr>
        <p:spPr>
          <a:xfrm>
            <a:off x="539552" y="4869160"/>
            <a:ext cx="2313518" cy="646331"/>
          </a:xfrm>
          <a:prstGeom prst="rect">
            <a:avLst/>
          </a:prstGeom>
        </p:spPr>
        <p:txBody>
          <a:bodyPr wrap="none">
            <a:spAutoFit/>
          </a:bodyPr>
          <a:lstStyle/>
          <a:p>
            <a:r>
              <a:rPr lang="tr-TR" b="1" dirty="0"/>
              <a:t>2 Şubat Pazar @ 23.00</a:t>
            </a:r>
            <a:endParaRPr lang="tr-TR" dirty="0"/>
          </a:p>
          <a:p>
            <a:r>
              <a:rPr lang="tr-TR" b="1" dirty="0"/>
              <a:t>2 bölüm art arda</a:t>
            </a:r>
            <a:endParaRPr lang="tr-TR" dirty="0"/>
          </a:p>
        </p:txBody>
      </p:sp>
      <p:pic>
        <p:nvPicPr>
          <p:cNvPr id="10" name="Picture 2" descr="C:\Users\eaytas\Desktop\Chart\fox-life-hd_6351710978331576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1630" y="-219832"/>
            <a:ext cx="2274206" cy="1463402"/>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C:\Users\eaytas\AppData\Local\Temp\Rar$DR35.509\House of Lie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1243570"/>
            <a:ext cx="2745592" cy="366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13177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430024"/>
            <a:ext cx="2254909" cy="3004334"/>
          </a:xfrm>
          <a:prstGeom prst="rect">
            <a:avLst/>
          </a:prstGeom>
        </p:spPr>
      </p:pic>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rgbClr val="92D050"/>
                </a:solidFill>
                <a:latin typeface="Futura Md BT" panose="020B0602020204020303" pitchFamily="34" charset="0"/>
              </a:rPr>
              <a:t>ŞUBAT 2014</a:t>
            </a:r>
            <a:endParaRPr lang="tr-TR" sz="3200" b="1" dirty="0">
              <a:solidFill>
                <a:srgbClr val="92D050"/>
              </a:solidFill>
              <a:latin typeface="Futura Md BT" panose="020B0602020204020303" pitchFamily="34" charset="0"/>
            </a:endParaRPr>
          </a:p>
        </p:txBody>
      </p:sp>
      <p:sp>
        <p:nvSpPr>
          <p:cNvPr id="3" name="Subtitle 2"/>
          <p:cNvSpPr>
            <a:spLocks noGrp="1"/>
          </p:cNvSpPr>
          <p:nvPr>
            <p:ph type="subTitle" idx="1"/>
          </p:nvPr>
        </p:nvSpPr>
        <p:spPr>
          <a:xfrm>
            <a:off x="3347864" y="3723626"/>
            <a:ext cx="4548680" cy="432914"/>
          </a:xfrm>
        </p:spPr>
        <p:txBody>
          <a:bodyPr>
            <a:noAutofit/>
          </a:bodyPr>
          <a:lstStyle/>
          <a:p>
            <a:r>
              <a:rPr lang="tr-TR" sz="1800" b="1" dirty="0">
                <a:solidFill>
                  <a:srgbClr val="00B050"/>
                </a:solidFill>
              </a:rPr>
              <a:t>Lorraine ile Hızlı ve Taze Yemekler (Yeni!)</a:t>
            </a:r>
          </a:p>
          <a:p>
            <a:r>
              <a:rPr lang="tr-TR" sz="2400" b="1" dirty="0" smtClean="0">
                <a:solidFill>
                  <a:schemeClr val="tx1">
                    <a:lumMod val="75000"/>
                    <a:lumOff val="25000"/>
                  </a:schemeClr>
                </a:solidFill>
              </a:rPr>
              <a:t>		</a:t>
            </a:r>
            <a:endParaRPr lang="tr-TR" sz="18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4904" y="908720"/>
            <a:ext cx="9144000" cy="216024"/>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tr-TR">
              <a:solidFill>
                <a:schemeClr val="tx1">
                  <a:lumMod val="50000"/>
                  <a:lumOff val="50000"/>
                </a:schemeClr>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rgbClr val="92D050"/>
                </a:solidFill>
              </a:rPr>
              <a:t>Öne Çıkanlar</a:t>
            </a:r>
            <a:endParaRPr lang="tr-TR" sz="2000" b="1" dirty="0">
              <a:solidFill>
                <a:srgbClr val="92D050"/>
              </a:solidFill>
            </a:endParaRPr>
          </a:p>
        </p:txBody>
      </p:sp>
      <p:sp>
        <p:nvSpPr>
          <p:cNvPr id="6" name="Rectangle 5"/>
          <p:cNvSpPr/>
          <p:nvPr/>
        </p:nvSpPr>
        <p:spPr>
          <a:xfrm>
            <a:off x="315782" y="5412992"/>
            <a:ext cx="1455651" cy="307777"/>
          </a:xfrm>
          <a:prstGeom prst="rect">
            <a:avLst/>
          </a:prstGeom>
        </p:spPr>
        <p:txBody>
          <a:bodyPr wrap="square">
            <a:spAutoFit/>
          </a:bodyPr>
          <a:lstStyle/>
          <a:p>
            <a:r>
              <a:rPr lang="tr-TR" sz="1400" b="1" dirty="0">
                <a:solidFill>
                  <a:srgbClr val="92D050"/>
                </a:solidFill>
              </a:rPr>
              <a:t>13 Şubat 11.00</a:t>
            </a:r>
            <a:endParaRPr lang="tr-TR" sz="1400" dirty="0">
              <a:solidFill>
                <a:srgbClr val="92D050"/>
              </a:solidFill>
            </a:endParaRPr>
          </a:p>
        </p:txBody>
      </p:sp>
      <p:sp>
        <p:nvSpPr>
          <p:cNvPr id="16" name="TextBox 15"/>
          <p:cNvSpPr txBox="1"/>
          <p:nvPr/>
        </p:nvSpPr>
        <p:spPr>
          <a:xfrm>
            <a:off x="3347864" y="4156540"/>
            <a:ext cx="4176464" cy="1631216"/>
          </a:xfrm>
          <a:prstGeom prst="rect">
            <a:avLst/>
          </a:prstGeom>
          <a:noFill/>
        </p:spPr>
        <p:txBody>
          <a:bodyPr wrap="square" rtlCol="0">
            <a:spAutoFit/>
          </a:bodyPr>
          <a:lstStyle/>
          <a:p>
            <a:r>
              <a:rPr lang="tr-TR" sz="1200" b="1" dirty="0" smtClean="0"/>
              <a:t>Tür: </a:t>
            </a:r>
            <a:r>
              <a:rPr lang="tr-TR" sz="1200" dirty="0" smtClean="0"/>
              <a:t>	Lezzet, yemek.</a:t>
            </a:r>
            <a:endParaRPr lang="tr-TR" sz="1200" dirty="0"/>
          </a:p>
          <a:p>
            <a:r>
              <a:rPr lang="tr-TR" sz="1200" b="1" dirty="0" smtClean="0"/>
              <a:t>Süre:	</a:t>
            </a:r>
            <a:r>
              <a:rPr lang="tr-TR" sz="1200" dirty="0" smtClean="0"/>
              <a:t>25’</a:t>
            </a:r>
          </a:p>
          <a:p>
            <a:r>
              <a:rPr lang="tr-TR" sz="1200" b="1" dirty="0" smtClean="0"/>
              <a:t>Konu: 	</a:t>
            </a:r>
            <a:r>
              <a:rPr lang="tr-TR" sz="1200" dirty="0" smtClean="0"/>
              <a:t>Lorraine </a:t>
            </a:r>
            <a:r>
              <a:rPr lang="tr-TR" sz="1200" dirty="0"/>
              <a:t>Pascale yeni programında ne kadar zamanınız olursa olsun, taze meyve ve sebzelerle lezzetli yemekler yapabileceğinizi gösteriyor!</a:t>
            </a:r>
            <a:r>
              <a:rPr lang="tr-TR" sz="1200" b="1" dirty="0"/>
              <a:t> </a:t>
            </a:r>
            <a:r>
              <a:rPr lang="tr-TR" sz="1200" dirty="0"/>
              <a:t>Mutfaktaki kısa yollar, akıllı tarifler ve yemek pişirmenin sırlarıyla artık daha hızlı ve daha orijinal yemekler pişireceksiniz! </a:t>
            </a:r>
          </a:p>
          <a:p>
            <a:endParaRPr lang="tr-TR" sz="1600" b="1" dirty="0"/>
          </a:p>
        </p:txBody>
      </p:sp>
      <p:pic>
        <p:nvPicPr>
          <p:cNvPr id="19" name="Picture 18">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971" y="6135551"/>
            <a:ext cx="914475" cy="64656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2200" y="61442"/>
            <a:ext cx="2476268" cy="847277"/>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403" y="1340768"/>
            <a:ext cx="2592288" cy="3888432"/>
          </a:xfrm>
          <a:prstGeom prst="rect">
            <a:avLst/>
          </a:prstGeom>
        </p:spPr>
      </p:pic>
    </p:spTree>
    <p:extLst>
      <p:ext uri="{BB962C8B-B14F-4D97-AF65-F5344CB8AC3E}">
        <p14:creationId xmlns:p14="http://schemas.microsoft.com/office/powerpoint/2010/main" val="22532134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smtClean="0">
                <a:solidFill>
                  <a:srgbClr val="7030A0"/>
                </a:solidFill>
                <a:effectLst>
                  <a:outerShdw blurRad="50800" dist="38100" dir="2700000" algn="tl" rotWithShape="0">
                    <a:prstClr val="black">
                      <a:alpha val="40000"/>
                    </a:prstClr>
                  </a:outerShdw>
                </a:effectLst>
              </a:rPr>
              <a:t>                   Broken City</a:t>
            </a:r>
          </a:p>
          <a:p>
            <a:r>
              <a:rPr lang="tr-TR" sz="2500" b="1" dirty="0" smtClean="0">
                <a:solidFill>
                  <a:srgbClr val="7030A0"/>
                </a:solidFill>
                <a:effectLst>
                  <a:outerShdw blurRad="50800" dist="38100" dir="2700000" algn="tl" rotWithShape="0">
                    <a:prstClr val="black">
                      <a:alpha val="40000"/>
                    </a:prstClr>
                  </a:outerShdw>
                </a:effectLst>
              </a:rPr>
              <a:t>                      Bitik Şehir</a:t>
            </a:r>
            <a:endParaRPr lang="tr-TR" sz="2500" b="1" dirty="0">
              <a:solidFill>
                <a:srgbClr val="7030A0"/>
              </a:solidFill>
              <a:effectLst>
                <a:outerShdw blurRad="50800" dist="38100" dir="2700000" algn="tl" rotWithShape="0">
                  <a:prstClr val="black">
                    <a:alpha val="40000"/>
                  </a:prstClr>
                </a:outerShdw>
              </a:effectLst>
            </a:endParaRPr>
          </a:p>
        </p:txBody>
      </p:sp>
      <p:sp>
        <p:nvSpPr>
          <p:cNvPr id="6" name="Rectangle 5"/>
          <p:cNvSpPr/>
          <p:nvPr/>
        </p:nvSpPr>
        <p:spPr>
          <a:xfrm>
            <a:off x="0" y="958130"/>
            <a:ext cx="9144000" cy="216024"/>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501"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876"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6203" y="5180978"/>
            <a:ext cx="914475" cy="646562"/>
          </a:xfrm>
          <a:prstGeom prst="rect">
            <a:avLst/>
          </a:prstGeom>
        </p:spPr>
      </p:pic>
      <p:sp>
        <p:nvSpPr>
          <p:cNvPr id="14" name="TextBox 13"/>
          <p:cNvSpPr txBox="1"/>
          <p:nvPr/>
        </p:nvSpPr>
        <p:spPr>
          <a:xfrm>
            <a:off x="2781351" y="1369367"/>
            <a:ext cx="6647974" cy="3293209"/>
          </a:xfrm>
          <a:prstGeom prst="rect">
            <a:avLst/>
          </a:prstGeom>
          <a:noFill/>
        </p:spPr>
        <p:txBody>
          <a:bodyPr wrap="none" rtlCol="0">
            <a:spAutoFit/>
          </a:bodyPr>
          <a:lstStyle/>
          <a:p>
            <a:r>
              <a:rPr lang="tr-TR" sz="1600" b="1" dirty="0" smtClean="0"/>
              <a:t>Yönetmen:</a:t>
            </a:r>
            <a:r>
              <a:rPr lang="tr-TR" sz="1600" dirty="0" smtClean="0"/>
              <a:t> 	</a:t>
            </a:r>
            <a:r>
              <a:rPr lang="tr-TR" sz="1600" dirty="0"/>
              <a:t>Allen Hughes </a:t>
            </a:r>
            <a:endParaRPr lang="tr-TR" sz="1600" dirty="0" smtClean="0"/>
          </a:p>
          <a:p>
            <a:r>
              <a:rPr lang="tr-TR" sz="1600" b="1" dirty="0" smtClean="0"/>
              <a:t>Oyuncular: </a:t>
            </a:r>
            <a:r>
              <a:rPr lang="tr-TR" sz="1600" dirty="0" smtClean="0"/>
              <a:t>	</a:t>
            </a:r>
            <a:r>
              <a:rPr lang="de-DE" sz="1600" dirty="0"/>
              <a:t>Mark Wahlberg, Russell Crowe, Catherine </a:t>
            </a:r>
            <a:r>
              <a:rPr lang="de-DE" sz="1600" dirty="0" smtClean="0"/>
              <a:t>Zeta-Jones</a:t>
            </a:r>
            <a:endParaRPr lang="tr-TR" sz="1600" dirty="0" smtClean="0"/>
          </a:p>
          <a:p>
            <a:r>
              <a:rPr lang="tr-TR" sz="1600" b="1" dirty="0" smtClean="0"/>
              <a:t>Yapım Yılı: </a:t>
            </a:r>
            <a:r>
              <a:rPr lang="tr-TR" sz="1600" dirty="0" smtClean="0"/>
              <a:t>		2013</a:t>
            </a:r>
          </a:p>
          <a:p>
            <a:r>
              <a:rPr lang="tr-TR" sz="1600" b="1" dirty="0" smtClean="0"/>
              <a:t>Tür: </a:t>
            </a:r>
            <a:r>
              <a:rPr lang="tr-TR" sz="1600" dirty="0" smtClean="0"/>
              <a:t>		</a:t>
            </a:r>
            <a:r>
              <a:rPr lang="tr-TR" sz="1600" dirty="0"/>
              <a:t>Drama </a:t>
            </a:r>
            <a:r>
              <a:rPr lang="tr-TR" sz="1600" dirty="0" smtClean="0"/>
              <a:t>- Suç</a:t>
            </a:r>
          </a:p>
          <a:p>
            <a:r>
              <a:rPr lang="tr-TR" sz="1600" b="1" dirty="0" smtClean="0"/>
              <a:t>Box Office:</a:t>
            </a:r>
            <a:r>
              <a:rPr lang="tr-TR" sz="1600" dirty="0" smtClean="0"/>
              <a:t>	</a:t>
            </a:r>
            <a:r>
              <a:rPr lang="tr-TR" sz="1600" dirty="0"/>
              <a:t> $19.692.608 </a:t>
            </a:r>
            <a:endParaRPr lang="tr-TR" sz="1600" dirty="0" smtClean="0"/>
          </a:p>
          <a:p>
            <a:endParaRPr lang="tr-TR" sz="1600" dirty="0"/>
          </a:p>
          <a:p>
            <a:r>
              <a:rPr lang="tr-TR" sz="1600" b="1" dirty="0" smtClean="0"/>
              <a:t>Konu: 		</a:t>
            </a:r>
            <a:r>
              <a:rPr lang="tr-TR" sz="1600" dirty="0"/>
              <a:t>Eski bir polis memuru olan ve </a:t>
            </a:r>
            <a:r>
              <a:rPr lang="tr-TR" sz="1600" dirty="0" smtClean="0"/>
              <a:t>özel </a:t>
            </a:r>
            <a:r>
              <a:rPr lang="tr-TR" sz="1600" dirty="0"/>
              <a:t>dedektif olarak </a:t>
            </a:r>
            <a:r>
              <a:rPr lang="tr-TR" sz="1600" dirty="0" smtClean="0"/>
              <a:t>	</a:t>
            </a:r>
          </a:p>
          <a:p>
            <a:r>
              <a:rPr lang="tr-TR" sz="1600" dirty="0"/>
              <a:t>	</a:t>
            </a:r>
            <a:r>
              <a:rPr lang="tr-TR" sz="1600" dirty="0" smtClean="0"/>
              <a:t>	çalışmaya devam </a:t>
            </a:r>
            <a:r>
              <a:rPr lang="tr-TR" sz="1600" dirty="0"/>
              <a:t>eden Billy Taggart, New York </a:t>
            </a:r>
            <a:endParaRPr lang="tr-TR" sz="1600" dirty="0" smtClean="0"/>
          </a:p>
          <a:p>
            <a:r>
              <a:rPr lang="tr-TR" sz="1600" dirty="0"/>
              <a:t>	</a:t>
            </a:r>
            <a:r>
              <a:rPr lang="tr-TR" sz="1600" dirty="0" smtClean="0"/>
              <a:t>	şehrinin </a:t>
            </a:r>
            <a:r>
              <a:rPr lang="tr-TR" sz="1600" dirty="0"/>
              <a:t>belediye </a:t>
            </a:r>
            <a:r>
              <a:rPr lang="tr-TR" sz="1600" dirty="0" smtClean="0"/>
              <a:t>başkanı </a:t>
            </a:r>
            <a:r>
              <a:rPr lang="tr-TR" sz="1600" dirty="0"/>
              <a:t>Nicholas </a:t>
            </a:r>
            <a:r>
              <a:rPr lang="tr-TR" sz="1600" dirty="0" smtClean="0"/>
              <a:t>Hostetle</a:t>
            </a:r>
          </a:p>
          <a:p>
            <a:r>
              <a:rPr lang="tr-TR" sz="1600" dirty="0"/>
              <a:t>	</a:t>
            </a:r>
            <a:r>
              <a:rPr lang="tr-TR" sz="1600" dirty="0" smtClean="0"/>
              <a:t>	tarafından </a:t>
            </a:r>
            <a:r>
              <a:rPr lang="tr-TR" sz="1600" dirty="0"/>
              <a:t>kendisine </a:t>
            </a:r>
            <a:r>
              <a:rPr lang="tr-TR" sz="1600" dirty="0" smtClean="0"/>
              <a:t>gittikçe </a:t>
            </a:r>
            <a:r>
              <a:rPr lang="tr-TR" sz="1600" dirty="0"/>
              <a:t>yabancılaşan karısı Emily </a:t>
            </a:r>
            <a:endParaRPr lang="tr-TR" sz="1600" dirty="0" smtClean="0"/>
          </a:p>
          <a:p>
            <a:r>
              <a:rPr lang="tr-TR" sz="1600" dirty="0"/>
              <a:t>	</a:t>
            </a:r>
            <a:r>
              <a:rPr lang="tr-TR" sz="1600" dirty="0" smtClean="0"/>
              <a:t>	Barlow'u </a:t>
            </a:r>
            <a:r>
              <a:rPr lang="tr-TR" sz="1600" dirty="0"/>
              <a:t>takip </a:t>
            </a:r>
            <a:r>
              <a:rPr lang="tr-TR" sz="1600" dirty="0" smtClean="0"/>
              <a:t>etmesi </a:t>
            </a:r>
            <a:r>
              <a:rPr lang="tr-TR" sz="1600" dirty="0"/>
              <a:t>için görevlendirilir. Taggert </a:t>
            </a:r>
            <a:endParaRPr lang="tr-TR" sz="1600" dirty="0" smtClean="0"/>
          </a:p>
          <a:p>
            <a:r>
              <a:rPr lang="tr-TR" sz="1600" dirty="0"/>
              <a:t>	</a:t>
            </a:r>
            <a:r>
              <a:rPr lang="tr-TR" sz="1600" dirty="0" smtClean="0"/>
              <a:t>	yaptığı </a:t>
            </a:r>
            <a:r>
              <a:rPr lang="tr-TR" sz="1600" dirty="0"/>
              <a:t>araştırmalar </a:t>
            </a:r>
            <a:r>
              <a:rPr lang="tr-TR" sz="1600" dirty="0" smtClean="0"/>
              <a:t>sonrasında </a:t>
            </a:r>
            <a:r>
              <a:rPr lang="tr-TR" sz="1600" dirty="0"/>
              <a:t>kendini esrarengiz </a:t>
            </a:r>
            <a:endParaRPr lang="tr-TR" sz="1600" dirty="0" smtClean="0"/>
          </a:p>
          <a:p>
            <a:r>
              <a:rPr lang="tr-TR" sz="1600" dirty="0"/>
              <a:t>	</a:t>
            </a:r>
            <a:r>
              <a:rPr lang="tr-TR" sz="1600" dirty="0" smtClean="0"/>
              <a:t>	durumların </a:t>
            </a:r>
            <a:r>
              <a:rPr lang="tr-TR" sz="1600" dirty="0"/>
              <a:t>içerisinde bulur. </a:t>
            </a:r>
            <a:endParaRPr lang="tr-TR" sz="1600" b="1" dirty="0"/>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42816" y="188640"/>
            <a:ext cx="2401184" cy="496146"/>
          </a:xfrm>
          <a:prstGeom prst="rect">
            <a:avLst/>
          </a:prstGeom>
        </p:spPr>
      </p:pic>
      <p:pic>
        <p:nvPicPr>
          <p:cNvPr id="2050" name="Picture 2" descr="Bitik Sehir (2013) Post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194" y="1268760"/>
            <a:ext cx="2531681" cy="37502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till of Russell Crowe and Mark Wahlberg in Bitik Sehir (2013)">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6096" y="4662576"/>
            <a:ext cx="3129337" cy="2082965"/>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p:cNvSpPr/>
          <p:nvPr/>
        </p:nvSpPr>
        <p:spPr>
          <a:xfrm>
            <a:off x="231329" y="9998"/>
            <a:ext cx="1120847" cy="92908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300" dirty="0" smtClean="0"/>
              <a:t>09 Şubat</a:t>
            </a:r>
          </a:p>
          <a:p>
            <a:pPr algn="ctr"/>
            <a:r>
              <a:rPr lang="tr-TR" sz="1300" dirty="0" smtClean="0"/>
              <a:t>Pazar 21:00</a:t>
            </a:r>
            <a:endParaRPr lang="tr-TR" sz="1300" dirty="0"/>
          </a:p>
        </p:txBody>
      </p:sp>
      <p:sp>
        <p:nvSpPr>
          <p:cNvPr id="19" name="5-Point Star 18"/>
          <p:cNvSpPr/>
          <p:nvPr/>
        </p:nvSpPr>
        <p:spPr>
          <a:xfrm>
            <a:off x="3491880" y="4999192"/>
            <a:ext cx="936103" cy="817811"/>
          </a:xfrm>
          <a:prstGeom prst="star5">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00" b="1" dirty="0" smtClean="0"/>
              <a:t>FR</a:t>
            </a:r>
            <a:endParaRPr lang="tr-TR" sz="1300" b="1" dirty="0"/>
          </a:p>
        </p:txBody>
      </p:sp>
    </p:spTree>
    <p:extLst>
      <p:ext uri="{BB962C8B-B14F-4D97-AF65-F5344CB8AC3E}">
        <p14:creationId xmlns:p14="http://schemas.microsoft.com/office/powerpoint/2010/main" val="39736333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smtClean="0">
                <a:solidFill>
                  <a:srgbClr val="7030A0"/>
                </a:solidFill>
                <a:effectLst>
                  <a:outerShdw blurRad="50800" dist="38100" dir="2700000" algn="tl" rotWithShape="0">
                    <a:prstClr val="black">
                      <a:alpha val="40000"/>
                    </a:prstClr>
                  </a:outerShdw>
                </a:effectLst>
              </a:rPr>
              <a:t>                   Red 2</a:t>
            </a:r>
            <a:r>
              <a:rPr lang="tr-TR" sz="2500" b="1" dirty="0" smtClean="0">
                <a:solidFill>
                  <a:srgbClr val="7030A0"/>
                </a:solidFill>
                <a:effectLst>
                  <a:outerShdw blurRad="50800" dist="38100" dir="2700000" algn="tl" rotWithShape="0">
                    <a:prstClr val="black">
                      <a:alpha val="40000"/>
                    </a:prstClr>
                  </a:outerShdw>
                </a:effectLst>
              </a:rPr>
              <a:t/>
            </a:r>
            <a:br>
              <a:rPr lang="tr-TR" sz="2500" b="1" dirty="0" smtClean="0">
                <a:solidFill>
                  <a:srgbClr val="7030A0"/>
                </a:solidFill>
                <a:effectLst>
                  <a:outerShdw blurRad="50800" dist="38100" dir="2700000" algn="tl" rotWithShape="0">
                    <a:prstClr val="black">
                      <a:alpha val="40000"/>
                    </a:prstClr>
                  </a:outerShdw>
                </a:effectLst>
              </a:rPr>
            </a:br>
            <a:r>
              <a:rPr lang="tr-TR" sz="2500" b="1" dirty="0" smtClean="0">
                <a:solidFill>
                  <a:srgbClr val="7030A0"/>
                </a:solidFill>
                <a:effectLst>
                  <a:outerShdw blurRad="50800" dist="38100" dir="2700000" algn="tl" rotWithShape="0">
                    <a:prstClr val="black">
                      <a:alpha val="40000"/>
                    </a:prstClr>
                  </a:outerShdw>
                </a:effectLst>
              </a:rPr>
              <a:t>                         Hızlı ve Emekli 2</a:t>
            </a:r>
            <a:endParaRPr lang="tr-TR" sz="2500" b="1" dirty="0">
              <a:solidFill>
                <a:srgbClr val="7030A0"/>
              </a:solidFill>
              <a:effectLst>
                <a:outerShdw blurRad="50800" dist="38100" dir="2700000" algn="tl" rotWithShape="0">
                  <a:prstClr val="black">
                    <a:alpha val="40000"/>
                  </a:prstClr>
                </a:outerShdw>
              </a:effectLst>
            </a:endParaRPr>
          </a:p>
        </p:txBody>
      </p:sp>
      <p:sp>
        <p:nvSpPr>
          <p:cNvPr id="6" name="Rectangle 5"/>
          <p:cNvSpPr/>
          <p:nvPr/>
        </p:nvSpPr>
        <p:spPr>
          <a:xfrm>
            <a:off x="0" y="958130"/>
            <a:ext cx="9144000" cy="216024"/>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701"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076"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2403" y="5180978"/>
            <a:ext cx="914475" cy="646562"/>
          </a:xfrm>
          <a:prstGeom prst="rect">
            <a:avLst/>
          </a:prstGeom>
        </p:spPr>
      </p:pic>
      <p:sp>
        <p:nvSpPr>
          <p:cNvPr id="14" name="TextBox 13"/>
          <p:cNvSpPr txBox="1"/>
          <p:nvPr/>
        </p:nvSpPr>
        <p:spPr>
          <a:xfrm>
            <a:off x="2781351" y="1369367"/>
            <a:ext cx="6364114" cy="3046988"/>
          </a:xfrm>
          <a:prstGeom prst="rect">
            <a:avLst/>
          </a:prstGeom>
          <a:noFill/>
        </p:spPr>
        <p:txBody>
          <a:bodyPr wrap="none" rtlCol="0">
            <a:spAutoFit/>
          </a:bodyPr>
          <a:lstStyle/>
          <a:p>
            <a:r>
              <a:rPr lang="tr-TR" sz="1600" b="1" dirty="0" smtClean="0"/>
              <a:t>Yönetmen:</a:t>
            </a:r>
            <a:r>
              <a:rPr lang="tr-TR" sz="1600" dirty="0" smtClean="0"/>
              <a:t> 	</a:t>
            </a:r>
            <a:r>
              <a:rPr lang="tr-TR" sz="1600" dirty="0"/>
              <a:t>Dean Parisot </a:t>
            </a:r>
            <a:endParaRPr lang="tr-TR" sz="1600" dirty="0" smtClean="0"/>
          </a:p>
          <a:p>
            <a:r>
              <a:rPr lang="tr-TR" sz="1600" b="1" dirty="0" smtClean="0"/>
              <a:t>Oyuncular: </a:t>
            </a:r>
            <a:r>
              <a:rPr lang="tr-TR" sz="1600" dirty="0" smtClean="0"/>
              <a:t>	Bruce Willis, Helen Mirren, John Malkovich</a:t>
            </a:r>
          </a:p>
          <a:p>
            <a:r>
              <a:rPr lang="tr-TR" sz="1600" b="1" dirty="0" smtClean="0"/>
              <a:t>Yapım Yılı: </a:t>
            </a:r>
            <a:r>
              <a:rPr lang="tr-TR" sz="1600" dirty="0" smtClean="0"/>
              <a:t>		2013</a:t>
            </a:r>
          </a:p>
          <a:p>
            <a:r>
              <a:rPr lang="tr-TR" sz="1600" b="1" dirty="0" smtClean="0"/>
              <a:t>Tür: </a:t>
            </a:r>
            <a:r>
              <a:rPr lang="tr-TR" sz="1600" dirty="0" smtClean="0"/>
              <a:t>		Aksiyon - Komedi</a:t>
            </a:r>
          </a:p>
          <a:p>
            <a:r>
              <a:rPr lang="tr-TR" sz="1600" b="1" dirty="0" smtClean="0"/>
              <a:t>Box Office:</a:t>
            </a:r>
            <a:r>
              <a:rPr lang="tr-TR" sz="1600" dirty="0" smtClean="0"/>
              <a:t>	</a:t>
            </a:r>
            <a:r>
              <a:rPr lang="tr-TR" sz="1600" dirty="0"/>
              <a:t>$</a:t>
            </a:r>
            <a:r>
              <a:rPr lang="tr-TR" sz="1600" dirty="0" smtClean="0"/>
              <a:t>53.215.979</a:t>
            </a:r>
          </a:p>
          <a:p>
            <a:endParaRPr lang="tr-TR" sz="1600" dirty="0"/>
          </a:p>
          <a:p>
            <a:r>
              <a:rPr lang="tr-TR" sz="1600" b="1" dirty="0" smtClean="0"/>
              <a:t>Konu: 		</a:t>
            </a:r>
            <a:r>
              <a:rPr lang="tr-TR" sz="1600" dirty="0"/>
              <a:t>Emekli CIA ajanlarının Avrupa'daki düşman avı </a:t>
            </a:r>
            <a:endParaRPr lang="tr-TR" sz="1600" dirty="0" smtClean="0"/>
          </a:p>
          <a:p>
            <a:r>
              <a:rPr lang="tr-TR" sz="1600" dirty="0"/>
              <a:t>	</a:t>
            </a:r>
            <a:r>
              <a:rPr lang="tr-TR" sz="1600" dirty="0" smtClean="0"/>
              <a:t>	sürüyor</a:t>
            </a:r>
            <a:r>
              <a:rPr lang="tr-TR" sz="1600" dirty="0"/>
              <a:t>... Eski CIA ajanı Frank Moses ve arkadaşları </a:t>
            </a:r>
            <a:endParaRPr lang="tr-TR" sz="1600" dirty="0" smtClean="0"/>
          </a:p>
          <a:p>
            <a:r>
              <a:rPr lang="tr-TR" sz="1600" dirty="0" smtClean="0"/>
              <a:t>		25 </a:t>
            </a:r>
            <a:r>
              <a:rPr lang="tr-TR" sz="1600" dirty="0"/>
              <a:t>yıl önce kullanılan ve o andan itibaren ortadan </a:t>
            </a:r>
            <a:endParaRPr lang="tr-TR" sz="1600" dirty="0" smtClean="0"/>
          </a:p>
          <a:p>
            <a:r>
              <a:rPr lang="tr-TR" sz="1600" dirty="0"/>
              <a:t>	</a:t>
            </a:r>
            <a:r>
              <a:rPr lang="tr-TR" sz="1600" dirty="0" smtClean="0"/>
              <a:t>	kaybolan </a:t>
            </a:r>
            <a:r>
              <a:rPr lang="tr-TR" sz="1600" dirty="0"/>
              <a:t>bir nükleer silahla ilgili </a:t>
            </a:r>
            <a:r>
              <a:rPr lang="tr-TR" sz="1600" dirty="0" smtClean="0"/>
              <a:t>görevi </a:t>
            </a:r>
            <a:r>
              <a:rPr lang="tr-TR" sz="1600" dirty="0"/>
              <a:t>araştırmaya </a:t>
            </a:r>
            <a:endParaRPr lang="tr-TR" sz="1600" dirty="0" smtClean="0"/>
          </a:p>
          <a:p>
            <a:r>
              <a:rPr lang="tr-TR" sz="1600" dirty="0"/>
              <a:t>	</a:t>
            </a:r>
            <a:r>
              <a:rPr lang="tr-TR" sz="1600" dirty="0" smtClean="0"/>
              <a:t>	ikna olup, tehlikeli </a:t>
            </a:r>
            <a:r>
              <a:rPr lang="tr-TR" sz="1600" dirty="0"/>
              <a:t>teröristler ve </a:t>
            </a:r>
            <a:r>
              <a:rPr lang="tr-TR" sz="1600" dirty="0" smtClean="0"/>
              <a:t>özel </a:t>
            </a:r>
            <a:r>
              <a:rPr lang="tr-TR" sz="1600" dirty="0"/>
              <a:t>ajanlarla </a:t>
            </a:r>
            <a:endParaRPr lang="tr-TR" sz="1600" dirty="0" smtClean="0"/>
          </a:p>
          <a:p>
            <a:r>
              <a:rPr lang="tr-TR" sz="1600" dirty="0"/>
              <a:t>	</a:t>
            </a:r>
            <a:r>
              <a:rPr lang="tr-TR" sz="1600" dirty="0" smtClean="0"/>
              <a:t>	mücadele </a:t>
            </a:r>
            <a:r>
              <a:rPr lang="tr-TR" sz="1600" dirty="0"/>
              <a:t>edecekleri bir dünya turuna </a:t>
            </a:r>
            <a:r>
              <a:rPr lang="tr-TR" sz="1600" dirty="0" smtClean="0"/>
              <a:t>çıkarlar</a:t>
            </a:r>
            <a:r>
              <a:rPr lang="tr-TR" sz="1600" dirty="0"/>
              <a:t>.</a:t>
            </a:r>
            <a:endParaRPr lang="tr-TR" sz="1600" b="1" dirty="0"/>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42816" y="188640"/>
            <a:ext cx="2401184" cy="496146"/>
          </a:xfrm>
          <a:prstGeom prst="rect">
            <a:avLst/>
          </a:prstGeom>
        </p:spPr>
      </p:pic>
      <p:pic>
        <p:nvPicPr>
          <p:cNvPr id="3074" name="Picture 2" descr="Red 2 (2013) Post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9654" y="1274490"/>
            <a:ext cx="2557331" cy="37881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till of Anthony Hopkins, Bruce Willis and John Malkovich in Red 2 (2013)">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92080" y="4581128"/>
            <a:ext cx="3500519" cy="206884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781351" y="5722076"/>
            <a:ext cx="2679212" cy="738664"/>
          </a:xfrm>
          <a:prstGeom prst="rect">
            <a:avLst/>
          </a:prstGeom>
        </p:spPr>
        <p:txBody>
          <a:bodyPr wrap="square">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400" dirty="0" smtClean="0"/>
              <a:t>Serinin ilk filmi RED aynı gün </a:t>
            </a:r>
          </a:p>
          <a:p>
            <a:r>
              <a:rPr lang="tr-TR" sz="1400" dirty="0" smtClean="0"/>
              <a:t>RED 2’den hemen önce yayınlanacaktır.</a:t>
            </a:r>
            <a:endParaRPr lang="tr-TR" sz="1400" dirty="0"/>
          </a:p>
        </p:txBody>
      </p:sp>
      <p:sp>
        <p:nvSpPr>
          <p:cNvPr id="19" name="Oval 18"/>
          <p:cNvSpPr/>
          <p:nvPr/>
        </p:nvSpPr>
        <p:spPr>
          <a:xfrm>
            <a:off x="231329" y="9998"/>
            <a:ext cx="1120847" cy="92908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300" dirty="0" smtClean="0"/>
              <a:t>16 Şubat</a:t>
            </a:r>
          </a:p>
          <a:p>
            <a:pPr algn="ctr"/>
            <a:r>
              <a:rPr lang="tr-TR" sz="1300" dirty="0" smtClean="0"/>
              <a:t>Pazar 21:00</a:t>
            </a:r>
            <a:endParaRPr lang="tr-TR" sz="1300" dirty="0"/>
          </a:p>
        </p:txBody>
      </p:sp>
      <p:sp>
        <p:nvSpPr>
          <p:cNvPr id="20" name="5-Point Star 19"/>
          <p:cNvSpPr/>
          <p:nvPr/>
        </p:nvSpPr>
        <p:spPr>
          <a:xfrm>
            <a:off x="3491879" y="4904265"/>
            <a:ext cx="936103" cy="817811"/>
          </a:xfrm>
          <a:prstGeom prst="star5">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00" b="1" dirty="0" smtClean="0"/>
              <a:t>FR</a:t>
            </a:r>
            <a:endParaRPr lang="tr-TR" sz="1300" b="1" dirty="0"/>
          </a:p>
        </p:txBody>
      </p:sp>
    </p:spTree>
    <p:extLst>
      <p:ext uri="{BB962C8B-B14F-4D97-AF65-F5344CB8AC3E}">
        <p14:creationId xmlns:p14="http://schemas.microsoft.com/office/powerpoint/2010/main" val="3935818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smtClean="0">
                <a:solidFill>
                  <a:srgbClr val="7030A0"/>
                </a:solidFill>
                <a:effectLst>
                  <a:outerShdw blurRad="50800" dist="38100" dir="2700000" algn="tl" rotWithShape="0">
                    <a:prstClr val="black">
                      <a:alpha val="40000"/>
                    </a:prstClr>
                  </a:outerShdw>
                </a:effectLst>
              </a:rPr>
              <a:t>                   Zero Dark Thirty</a:t>
            </a:r>
          </a:p>
          <a:p>
            <a:r>
              <a:rPr lang="tr-TR" sz="2500" b="1" dirty="0" smtClean="0">
                <a:solidFill>
                  <a:srgbClr val="7030A0"/>
                </a:solidFill>
                <a:effectLst>
                  <a:outerShdw blurRad="50800" dist="38100" dir="2700000" algn="tl" rotWithShape="0">
                    <a:prstClr val="black">
                      <a:alpha val="40000"/>
                    </a:prstClr>
                  </a:outerShdw>
                </a:effectLst>
              </a:rPr>
              <a:t>                       Karanlık Operasyon</a:t>
            </a:r>
            <a:endParaRPr lang="tr-TR" sz="2500" b="1" dirty="0">
              <a:solidFill>
                <a:srgbClr val="7030A0"/>
              </a:solidFill>
              <a:effectLst>
                <a:outerShdw blurRad="50800" dist="38100" dir="2700000" algn="tl" rotWithShape="0">
                  <a:prstClr val="black">
                    <a:alpha val="40000"/>
                  </a:prstClr>
                </a:outerShdw>
              </a:effectLst>
            </a:endParaRPr>
          </a:p>
        </p:txBody>
      </p:sp>
      <p:sp>
        <p:nvSpPr>
          <p:cNvPr id="6" name="Rectangle 5"/>
          <p:cNvSpPr/>
          <p:nvPr/>
        </p:nvSpPr>
        <p:spPr>
          <a:xfrm>
            <a:off x="0" y="958130"/>
            <a:ext cx="9144000" cy="216024"/>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701"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076"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2403" y="5180978"/>
            <a:ext cx="914475" cy="646562"/>
          </a:xfrm>
          <a:prstGeom prst="rect">
            <a:avLst/>
          </a:prstGeom>
        </p:spPr>
      </p:pic>
      <p:sp>
        <p:nvSpPr>
          <p:cNvPr id="14" name="TextBox 13"/>
          <p:cNvSpPr txBox="1"/>
          <p:nvPr/>
        </p:nvSpPr>
        <p:spPr>
          <a:xfrm>
            <a:off x="2781351" y="1369367"/>
            <a:ext cx="6543651" cy="3293209"/>
          </a:xfrm>
          <a:prstGeom prst="rect">
            <a:avLst/>
          </a:prstGeom>
          <a:noFill/>
        </p:spPr>
        <p:txBody>
          <a:bodyPr wrap="none" rtlCol="0">
            <a:spAutoFit/>
          </a:bodyPr>
          <a:lstStyle/>
          <a:p>
            <a:r>
              <a:rPr lang="tr-TR" sz="1600" b="1" dirty="0" smtClean="0"/>
              <a:t>Yönetmen:</a:t>
            </a:r>
            <a:r>
              <a:rPr lang="tr-TR" sz="1600" dirty="0" smtClean="0"/>
              <a:t> 	</a:t>
            </a:r>
            <a:r>
              <a:rPr lang="tr-TR" sz="1600" dirty="0"/>
              <a:t>Kathryn Bigelow </a:t>
            </a:r>
            <a:endParaRPr lang="tr-TR" sz="1600" dirty="0" smtClean="0"/>
          </a:p>
          <a:p>
            <a:r>
              <a:rPr lang="tr-TR" sz="1600" b="1" dirty="0" smtClean="0"/>
              <a:t>Oyuncular: </a:t>
            </a:r>
            <a:r>
              <a:rPr lang="tr-TR" sz="1600" dirty="0"/>
              <a:t>	Jessica Chastain, Joel Edgerton, Chris Pratt</a:t>
            </a:r>
            <a:endParaRPr lang="tr-TR" sz="1600" dirty="0" smtClean="0"/>
          </a:p>
          <a:p>
            <a:r>
              <a:rPr lang="tr-TR" sz="1600" b="1" dirty="0" smtClean="0"/>
              <a:t>Yapım Yılı: </a:t>
            </a:r>
            <a:r>
              <a:rPr lang="tr-TR" sz="1600" dirty="0" smtClean="0"/>
              <a:t>		2012</a:t>
            </a:r>
          </a:p>
          <a:p>
            <a:r>
              <a:rPr lang="tr-TR" sz="1600" b="1" dirty="0" smtClean="0"/>
              <a:t>Tür: </a:t>
            </a:r>
            <a:r>
              <a:rPr lang="tr-TR" sz="1600" dirty="0" smtClean="0"/>
              <a:t>		Drama - Biyografi</a:t>
            </a:r>
          </a:p>
          <a:p>
            <a:r>
              <a:rPr lang="tr-TR" sz="1600" b="1" dirty="0" smtClean="0"/>
              <a:t>Box Office:</a:t>
            </a:r>
            <a:r>
              <a:rPr lang="tr-TR" sz="1600" dirty="0" smtClean="0"/>
              <a:t>	</a:t>
            </a:r>
            <a:r>
              <a:rPr lang="tr-TR" sz="1600" dirty="0"/>
              <a:t> $95.720.716 </a:t>
            </a:r>
            <a:endParaRPr lang="tr-TR" sz="1600" dirty="0" smtClean="0"/>
          </a:p>
          <a:p>
            <a:endParaRPr lang="tr-TR" sz="1600" dirty="0"/>
          </a:p>
          <a:p>
            <a:r>
              <a:rPr lang="tr-TR" sz="1600" b="1" dirty="0" smtClean="0"/>
              <a:t>Konu: 		</a:t>
            </a:r>
            <a:r>
              <a:rPr lang="tr-TR" sz="1600" dirty="0"/>
              <a:t>11 Eylül 2001'de </a:t>
            </a:r>
            <a:r>
              <a:rPr lang="tr-TR" sz="1600" dirty="0" smtClean="0"/>
              <a:t>Manhattan'daki ikiz </a:t>
            </a:r>
            <a:r>
              <a:rPr lang="tr-TR" sz="1600" dirty="0"/>
              <a:t>kuleleri yerle bir </a:t>
            </a:r>
            <a:endParaRPr lang="tr-TR" sz="1600" dirty="0" smtClean="0"/>
          </a:p>
          <a:p>
            <a:r>
              <a:rPr lang="tr-TR" sz="1600" dirty="0"/>
              <a:t>	</a:t>
            </a:r>
            <a:r>
              <a:rPr lang="tr-TR" sz="1600" dirty="0" smtClean="0"/>
              <a:t>	edildikten </a:t>
            </a:r>
            <a:r>
              <a:rPr lang="tr-TR" sz="1600" dirty="0"/>
              <a:t>sonra, </a:t>
            </a:r>
            <a:r>
              <a:rPr lang="tr-TR" sz="1600" dirty="0" smtClean="0"/>
              <a:t>saldırıyı </a:t>
            </a:r>
            <a:r>
              <a:rPr lang="tr-TR" sz="1600" dirty="0"/>
              <a:t>El-Kaide terör örgütü ve </a:t>
            </a:r>
            <a:endParaRPr lang="tr-TR" sz="1600" dirty="0" smtClean="0"/>
          </a:p>
          <a:p>
            <a:r>
              <a:rPr lang="tr-TR" sz="1600" dirty="0"/>
              <a:t>	</a:t>
            </a:r>
            <a:r>
              <a:rPr lang="tr-TR" sz="1600" dirty="0" smtClean="0"/>
              <a:t>	Usame </a:t>
            </a:r>
            <a:r>
              <a:rPr lang="tr-TR" sz="1600" dirty="0"/>
              <a:t>Bin </a:t>
            </a:r>
            <a:r>
              <a:rPr lang="tr-TR" sz="1600" dirty="0" smtClean="0"/>
              <a:t>Laden </a:t>
            </a:r>
            <a:r>
              <a:rPr lang="tr-TR" sz="1600" dirty="0"/>
              <a:t>üstlenmişti. </a:t>
            </a:r>
            <a:r>
              <a:rPr lang="tr-TR" sz="1600" dirty="0" smtClean="0"/>
              <a:t>Pentagon saldırıların </a:t>
            </a:r>
            <a:r>
              <a:rPr lang="tr-TR" sz="1600" dirty="0"/>
              <a:t>bir </a:t>
            </a:r>
            <a:endParaRPr lang="tr-TR" sz="1600" dirty="0" smtClean="0"/>
          </a:p>
          <a:p>
            <a:r>
              <a:rPr lang="tr-TR" sz="1600" dirty="0"/>
              <a:t>	</a:t>
            </a:r>
            <a:r>
              <a:rPr lang="tr-TR" sz="1600" dirty="0" smtClean="0"/>
              <a:t>	numaralı </a:t>
            </a:r>
            <a:r>
              <a:rPr lang="tr-TR" sz="1600" dirty="0"/>
              <a:t>sorumlusu olarak </a:t>
            </a:r>
            <a:r>
              <a:rPr lang="tr-TR" sz="1600" dirty="0" smtClean="0"/>
              <a:t>gösterdiği Bin </a:t>
            </a:r>
            <a:r>
              <a:rPr lang="tr-TR" sz="1600" dirty="0"/>
              <a:t>Ladin'i köşe </a:t>
            </a:r>
            <a:endParaRPr lang="tr-TR" sz="1600" dirty="0" smtClean="0"/>
          </a:p>
          <a:p>
            <a:r>
              <a:rPr lang="tr-TR" sz="1600" dirty="0"/>
              <a:t>	</a:t>
            </a:r>
            <a:r>
              <a:rPr lang="tr-TR" sz="1600" dirty="0" smtClean="0"/>
              <a:t>	bucak </a:t>
            </a:r>
            <a:r>
              <a:rPr lang="tr-TR" sz="1600" dirty="0"/>
              <a:t>aramaktan asla </a:t>
            </a:r>
            <a:r>
              <a:rPr lang="tr-TR" sz="1600" dirty="0" smtClean="0"/>
              <a:t>	vazgeçmedi</a:t>
            </a:r>
            <a:r>
              <a:rPr lang="tr-TR" sz="1600" dirty="0"/>
              <a:t>. </a:t>
            </a:r>
            <a:r>
              <a:rPr lang="tr-TR" sz="1600" dirty="0" smtClean="0"/>
              <a:t>Bu arayış </a:t>
            </a:r>
            <a:r>
              <a:rPr lang="tr-TR" sz="1600" dirty="0"/>
              <a:t>ve </a:t>
            </a:r>
            <a:endParaRPr lang="tr-TR" sz="1600" dirty="0" smtClean="0"/>
          </a:p>
          <a:p>
            <a:r>
              <a:rPr lang="tr-TR" sz="1600" dirty="0"/>
              <a:t>	</a:t>
            </a:r>
            <a:r>
              <a:rPr lang="tr-TR" sz="1600" dirty="0" smtClean="0"/>
              <a:t>	'insan </a:t>
            </a:r>
            <a:r>
              <a:rPr lang="tr-TR" sz="1600" dirty="0"/>
              <a:t>avı' operasyonu </a:t>
            </a:r>
            <a:r>
              <a:rPr lang="tr-TR" sz="1600" dirty="0" smtClean="0"/>
              <a:t>1 </a:t>
            </a:r>
            <a:r>
              <a:rPr lang="tr-TR" sz="1600" dirty="0"/>
              <a:t>Mayıs 2011'de düzenlenen </a:t>
            </a:r>
            <a:endParaRPr lang="tr-TR" sz="1600" dirty="0" smtClean="0"/>
          </a:p>
          <a:p>
            <a:r>
              <a:rPr lang="tr-TR" sz="1600" dirty="0"/>
              <a:t>	</a:t>
            </a:r>
            <a:r>
              <a:rPr lang="tr-TR" sz="1600" dirty="0" smtClean="0"/>
              <a:t>	gizli </a:t>
            </a:r>
            <a:r>
              <a:rPr lang="tr-TR" sz="1600" dirty="0"/>
              <a:t>bir operasyonla </a:t>
            </a:r>
            <a:r>
              <a:rPr lang="tr-TR" sz="1600" dirty="0" smtClean="0"/>
              <a:t>nihayete </a:t>
            </a:r>
            <a:r>
              <a:rPr lang="tr-TR" sz="1600" dirty="0"/>
              <a:t>ermişti. </a:t>
            </a:r>
            <a:r>
              <a:rPr lang="tr-TR" sz="1600" dirty="0" smtClean="0"/>
              <a:t> </a:t>
            </a:r>
            <a:endParaRPr lang="tr-TR" sz="1600" b="1" dirty="0"/>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42816" y="188640"/>
            <a:ext cx="2401184" cy="496146"/>
          </a:xfrm>
          <a:prstGeom prst="rect">
            <a:avLst/>
          </a:prstGeom>
        </p:spPr>
      </p:pic>
      <p:pic>
        <p:nvPicPr>
          <p:cNvPr id="4098" name="Picture 2" descr="00:30 - Zero Dark Thirty (2012) Post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1227" y="1243210"/>
            <a:ext cx="2531681" cy="37502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till of Jessica Chastain in 00:30 - Zero Dark Thirty (2012)">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52120" y="4714807"/>
            <a:ext cx="3048000" cy="20145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13">
            <a:extLst>
              <a:ext uri="{28A0092B-C50C-407E-A947-70E740481C1C}">
                <a14:useLocalDpi xmlns:a14="http://schemas.microsoft.com/office/drawing/2010/main" val="0"/>
              </a:ext>
            </a:extLst>
          </a:blip>
          <a:srcRect l="35285" r="35285"/>
          <a:stretch/>
        </p:blipFill>
        <p:spPr>
          <a:xfrm>
            <a:off x="2673059" y="5180978"/>
            <a:ext cx="647076" cy="1584675"/>
          </a:xfrm>
          <a:prstGeom prst="rect">
            <a:avLst/>
          </a:prstGeom>
        </p:spPr>
      </p:pic>
      <p:sp>
        <p:nvSpPr>
          <p:cNvPr id="18" name="TextBox 17"/>
          <p:cNvSpPr txBox="1"/>
          <p:nvPr/>
        </p:nvSpPr>
        <p:spPr>
          <a:xfrm>
            <a:off x="3345965" y="5504259"/>
            <a:ext cx="3001094" cy="1015663"/>
          </a:xfrm>
          <a:prstGeom prst="rect">
            <a:avLst/>
          </a:prstGeom>
          <a:noFill/>
        </p:spPr>
        <p:txBody>
          <a:bodyPr wrap="square" rtlCol="0">
            <a:spAutoFit/>
          </a:bodyPr>
          <a:lstStyle/>
          <a:p>
            <a:r>
              <a:rPr lang="tr-TR" sz="1400" dirty="0"/>
              <a:t>En İyi  </a:t>
            </a:r>
            <a:r>
              <a:rPr lang="tr-TR" sz="1400" dirty="0" smtClean="0"/>
              <a:t>Ses Kurgusu Ödülü</a:t>
            </a:r>
            <a:endParaRPr lang="tr-TR" sz="1400" dirty="0"/>
          </a:p>
          <a:p>
            <a:r>
              <a:rPr lang="tr-TR" sz="1400" dirty="0" smtClean="0"/>
              <a:t>4 Dalda Oscar Adaylğı</a:t>
            </a:r>
          </a:p>
          <a:p>
            <a:endParaRPr lang="tr-TR" sz="1400" dirty="0" smtClean="0"/>
          </a:p>
          <a:p>
            <a:endParaRPr lang="tr-TR" dirty="0"/>
          </a:p>
        </p:txBody>
      </p:sp>
      <p:sp>
        <p:nvSpPr>
          <p:cNvPr id="19" name="Rectangle 18"/>
          <p:cNvSpPr/>
          <p:nvPr/>
        </p:nvSpPr>
        <p:spPr>
          <a:xfrm>
            <a:off x="3392245" y="6100968"/>
            <a:ext cx="2679212" cy="954107"/>
          </a:xfrm>
          <a:prstGeom prst="rect">
            <a:avLst/>
          </a:prstGeom>
        </p:spPr>
        <p:txBody>
          <a:bodyPr wrap="square">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400" dirty="0" smtClean="0"/>
              <a:t>Film, Oscarlı ilk kadın </a:t>
            </a:r>
          </a:p>
          <a:p>
            <a:r>
              <a:rPr lang="tr-TR" sz="1400" dirty="0"/>
              <a:t>y</a:t>
            </a:r>
            <a:r>
              <a:rPr lang="tr-TR" sz="1400" dirty="0" smtClean="0"/>
              <a:t>önetmen Kathryn </a:t>
            </a:r>
            <a:r>
              <a:rPr lang="tr-TR" sz="1400" dirty="0"/>
              <a:t>Bigelow </a:t>
            </a:r>
            <a:endParaRPr lang="tr-TR" sz="1400" dirty="0" smtClean="0"/>
          </a:p>
          <a:p>
            <a:r>
              <a:rPr lang="tr-TR" sz="1400" dirty="0" smtClean="0"/>
              <a:t>imzası taşıyor.</a:t>
            </a:r>
            <a:endParaRPr lang="tr-TR" sz="1400" dirty="0"/>
          </a:p>
          <a:p>
            <a:r>
              <a:rPr lang="tr-TR" sz="1400" dirty="0" smtClean="0"/>
              <a:t> </a:t>
            </a:r>
            <a:endParaRPr lang="tr-TR" sz="1400" dirty="0"/>
          </a:p>
        </p:txBody>
      </p:sp>
      <p:sp>
        <p:nvSpPr>
          <p:cNvPr id="20" name="Oval 19"/>
          <p:cNvSpPr/>
          <p:nvPr/>
        </p:nvSpPr>
        <p:spPr>
          <a:xfrm>
            <a:off x="231329" y="9998"/>
            <a:ext cx="1120847" cy="92908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300" dirty="0" smtClean="0"/>
              <a:t>23 Şubat</a:t>
            </a:r>
          </a:p>
          <a:p>
            <a:pPr algn="ctr"/>
            <a:r>
              <a:rPr lang="tr-TR" sz="1300" dirty="0" smtClean="0"/>
              <a:t>Pazar 21:00</a:t>
            </a:r>
            <a:endParaRPr lang="tr-TR" sz="1300" dirty="0"/>
          </a:p>
        </p:txBody>
      </p:sp>
      <p:sp>
        <p:nvSpPr>
          <p:cNvPr id="22" name="5-Point Star 21"/>
          <p:cNvSpPr/>
          <p:nvPr/>
        </p:nvSpPr>
        <p:spPr>
          <a:xfrm>
            <a:off x="3450561" y="4366817"/>
            <a:ext cx="936103" cy="817811"/>
          </a:xfrm>
          <a:prstGeom prst="star5">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00" b="1" dirty="0" smtClean="0"/>
              <a:t>FR</a:t>
            </a:r>
            <a:endParaRPr lang="tr-TR" sz="1300" b="1" dirty="0"/>
          </a:p>
        </p:txBody>
      </p:sp>
    </p:spTree>
    <p:extLst>
      <p:ext uri="{BB962C8B-B14F-4D97-AF65-F5344CB8AC3E}">
        <p14:creationId xmlns:p14="http://schemas.microsoft.com/office/powerpoint/2010/main" val="34133262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52736"/>
            <a:ext cx="9144000" cy="216024"/>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2816" y="188640"/>
            <a:ext cx="2401184" cy="496146"/>
          </a:xfrm>
          <a:prstGeom prst="rect">
            <a:avLst/>
          </a:prstGeom>
        </p:spPr>
      </p:pic>
      <p:sp>
        <p:nvSpPr>
          <p:cNvPr id="12" name="Subtitle 2"/>
          <p:cNvSpPr>
            <a:spLocks noGrp="1"/>
          </p:cNvSpPr>
          <p:nvPr>
            <p:ph type="subTitle" idx="1"/>
          </p:nvPr>
        </p:nvSpPr>
        <p:spPr>
          <a:xfrm>
            <a:off x="-180528" y="20116"/>
            <a:ext cx="6623227" cy="950776"/>
          </a:xfrm>
        </p:spPr>
        <p:txBody>
          <a:bodyPr>
            <a:noAutofit/>
          </a:bodyPr>
          <a:lstStyle/>
          <a:p>
            <a:r>
              <a:rPr lang="tr-TR" sz="3000" b="1" dirty="0" smtClean="0">
                <a:solidFill>
                  <a:srgbClr val="7030A0"/>
                </a:solidFill>
                <a:effectLst>
                  <a:outerShdw blurRad="50800" dist="38100" dir="2700000" algn="tl" rotWithShape="0">
                    <a:prstClr val="black">
                      <a:alpha val="40000"/>
                    </a:prstClr>
                  </a:outerShdw>
                </a:effectLst>
              </a:rPr>
              <a:t>14 Şubat’ta gün boyunca </a:t>
            </a:r>
          </a:p>
          <a:p>
            <a:r>
              <a:rPr lang="tr-TR" sz="3000" b="1" dirty="0" smtClean="0">
                <a:solidFill>
                  <a:srgbClr val="7030A0"/>
                </a:solidFill>
                <a:effectLst>
                  <a:outerShdw blurRad="50800" dist="38100" dir="2700000" algn="tl" rotWithShape="0">
                    <a:prstClr val="black">
                      <a:alpha val="40000"/>
                    </a:prstClr>
                  </a:outerShdw>
                </a:effectLst>
              </a:rPr>
              <a:t>Aşk dolu filmler karşınızda</a:t>
            </a:r>
            <a:endParaRPr lang="tr-TR" sz="2500" b="1" dirty="0">
              <a:solidFill>
                <a:srgbClr val="7030A0"/>
              </a:solidFill>
              <a:effectLst>
                <a:outerShdw blurRad="50800" dist="38100" dir="2700000" algn="tl" rotWithShape="0">
                  <a:prstClr val="black">
                    <a:alpha val="40000"/>
                  </a:prstClr>
                </a:outerShdw>
              </a:effectLst>
            </a:endParaRPr>
          </a:p>
        </p:txBody>
      </p:sp>
      <p:pic>
        <p:nvPicPr>
          <p:cNvPr id="1026" name="Picture 2" descr="Sevgili John (2010) Po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343767"/>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Ödül pesinde (2010) Po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4233" y="1350540"/>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Yeryüzündeki Son Ask (2011) Po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912" y="1380256"/>
            <a:ext cx="2011238" cy="29792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eceyarisindan Önce (2013) Pos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080" y="4086573"/>
            <a:ext cx="1883271" cy="27897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oma'ya Sevgilerle (2012) Post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7833" y="4090059"/>
            <a:ext cx="1868578" cy="276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9435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52736"/>
            <a:ext cx="9144000" cy="216024"/>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2816" y="188640"/>
            <a:ext cx="2401184" cy="496146"/>
          </a:xfrm>
          <a:prstGeom prst="rect">
            <a:avLst/>
          </a:prstGeom>
        </p:spPr>
      </p:pic>
      <p:sp>
        <p:nvSpPr>
          <p:cNvPr id="12" name="Subtitle 2"/>
          <p:cNvSpPr>
            <a:spLocks noGrp="1"/>
          </p:cNvSpPr>
          <p:nvPr>
            <p:ph type="subTitle" idx="1"/>
          </p:nvPr>
        </p:nvSpPr>
        <p:spPr>
          <a:xfrm>
            <a:off x="-180528" y="20116"/>
            <a:ext cx="6623227" cy="950776"/>
          </a:xfrm>
        </p:spPr>
        <p:txBody>
          <a:bodyPr>
            <a:noAutofit/>
          </a:bodyPr>
          <a:lstStyle/>
          <a:p>
            <a:r>
              <a:rPr lang="tr-TR" sz="3000" b="1" dirty="0" smtClean="0">
                <a:solidFill>
                  <a:srgbClr val="7030A0"/>
                </a:solidFill>
                <a:effectLst>
                  <a:outerShdw blurRad="50800" dist="38100" dir="2700000" algn="tl" rotWithShape="0">
                    <a:prstClr val="black">
                      <a:alpha val="40000"/>
                    </a:prstClr>
                  </a:outerShdw>
                </a:effectLst>
              </a:rPr>
              <a:t>Her Cumartesi</a:t>
            </a:r>
          </a:p>
          <a:p>
            <a:r>
              <a:rPr lang="tr-TR" sz="3000" b="1" dirty="0" smtClean="0">
                <a:solidFill>
                  <a:srgbClr val="7030A0"/>
                </a:solidFill>
                <a:effectLst>
                  <a:outerShdw blurRad="50800" dist="38100" dir="2700000" algn="tl" rotWithShape="0">
                    <a:prstClr val="black">
                      <a:alpha val="40000"/>
                    </a:prstClr>
                  </a:outerShdw>
                </a:effectLst>
              </a:rPr>
              <a:t>Geceyarısı Korku Kuşağı</a:t>
            </a:r>
            <a:endParaRPr lang="tr-TR" sz="2500" b="1" dirty="0">
              <a:solidFill>
                <a:srgbClr val="7030A0"/>
              </a:solidFill>
              <a:effectLst>
                <a:outerShdw blurRad="50800" dist="38100" dir="2700000" algn="tl" rotWithShape="0">
                  <a:prstClr val="black">
                    <a:alpha val="40000"/>
                  </a:prstClr>
                </a:outerShdw>
              </a:effectLst>
            </a:endParaRPr>
          </a:p>
        </p:txBody>
      </p:sp>
      <p:pic>
        <p:nvPicPr>
          <p:cNvPr id="2" name="Picture 2" descr="The Facility (2012) Po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751" y="2132856"/>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ötü Ruh (2013) Po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6138" y="2132855"/>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Katliam Gecesi (2011) Po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8574" y="2138189"/>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ereavement (2010) Pos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3" y="2138189"/>
            <a:ext cx="2038350" cy="3019425"/>
          </a:xfrm>
          <a:prstGeom prst="rect">
            <a:avLst/>
          </a:prstGeom>
          <a:noFill/>
          <a:extLst>
            <a:ext uri="{909E8E84-426E-40DD-AFC4-6F175D3DCCD1}">
              <a14:hiddenFill xmlns:a14="http://schemas.microsoft.com/office/drawing/2010/main">
                <a:solidFill>
                  <a:srgbClr val="FFFFFF"/>
                </a:solidFill>
              </a14:hiddenFill>
            </a:ext>
          </a:extLst>
        </p:spPr>
      </p:pic>
      <p:sp>
        <p:nvSpPr>
          <p:cNvPr id="9" name="5-Point Star 8"/>
          <p:cNvSpPr/>
          <p:nvPr/>
        </p:nvSpPr>
        <p:spPr>
          <a:xfrm>
            <a:off x="7558236" y="5707533"/>
            <a:ext cx="936103" cy="817811"/>
          </a:xfrm>
          <a:prstGeom prst="star5">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00" b="1" dirty="0" smtClean="0"/>
              <a:t>FR</a:t>
            </a:r>
            <a:endParaRPr lang="tr-TR" sz="1300" b="1" dirty="0"/>
          </a:p>
        </p:txBody>
      </p:sp>
      <p:sp>
        <p:nvSpPr>
          <p:cNvPr id="10" name="5-Point Star 9"/>
          <p:cNvSpPr/>
          <p:nvPr/>
        </p:nvSpPr>
        <p:spPr>
          <a:xfrm>
            <a:off x="2900400" y="5707532"/>
            <a:ext cx="936103" cy="817811"/>
          </a:xfrm>
          <a:prstGeom prst="star5">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00" b="1" dirty="0" smtClean="0"/>
              <a:t>FR</a:t>
            </a:r>
            <a:endParaRPr lang="tr-TR" sz="1300" b="1" dirty="0"/>
          </a:p>
        </p:txBody>
      </p:sp>
      <p:sp>
        <p:nvSpPr>
          <p:cNvPr id="11" name="5-Point Star 10"/>
          <p:cNvSpPr/>
          <p:nvPr/>
        </p:nvSpPr>
        <p:spPr>
          <a:xfrm>
            <a:off x="5292080" y="5707531"/>
            <a:ext cx="936103" cy="817811"/>
          </a:xfrm>
          <a:prstGeom prst="star5">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00" b="1" dirty="0" smtClean="0"/>
              <a:t>FR</a:t>
            </a:r>
            <a:endParaRPr lang="tr-TR" sz="1300" b="1" dirty="0"/>
          </a:p>
        </p:txBody>
      </p:sp>
      <p:sp>
        <p:nvSpPr>
          <p:cNvPr id="5" name="TextBox 4"/>
          <p:cNvSpPr txBox="1"/>
          <p:nvPr/>
        </p:nvSpPr>
        <p:spPr>
          <a:xfrm>
            <a:off x="639416" y="5306248"/>
            <a:ext cx="1019318" cy="369332"/>
          </a:xfrm>
          <a:prstGeom prst="rect">
            <a:avLst/>
          </a:prstGeom>
          <a:noFill/>
        </p:spPr>
        <p:txBody>
          <a:bodyPr wrap="none" rtlCol="0">
            <a:spAutoFit/>
          </a:bodyPr>
          <a:lstStyle/>
          <a:p>
            <a:r>
              <a:rPr lang="tr-TR" b="1" dirty="0" smtClean="0">
                <a:solidFill>
                  <a:srgbClr val="7030A0"/>
                </a:solidFill>
              </a:rPr>
              <a:t>01 Şubat</a:t>
            </a:r>
            <a:endParaRPr lang="tr-TR" b="1" dirty="0">
              <a:solidFill>
                <a:srgbClr val="7030A0"/>
              </a:solidFill>
            </a:endParaRPr>
          </a:p>
        </p:txBody>
      </p:sp>
      <p:sp>
        <p:nvSpPr>
          <p:cNvPr id="13" name="TextBox 12"/>
          <p:cNvSpPr txBox="1"/>
          <p:nvPr/>
        </p:nvSpPr>
        <p:spPr>
          <a:xfrm>
            <a:off x="2867267" y="5293032"/>
            <a:ext cx="1019318" cy="369332"/>
          </a:xfrm>
          <a:prstGeom prst="rect">
            <a:avLst/>
          </a:prstGeom>
          <a:noFill/>
        </p:spPr>
        <p:txBody>
          <a:bodyPr wrap="none" rtlCol="0">
            <a:spAutoFit/>
          </a:bodyPr>
          <a:lstStyle/>
          <a:p>
            <a:r>
              <a:rPr lang="tr-TR" b="1" dirty="0" smtClean="0">
                <a:solidFill>
                  <a:srgbClr val="7030A0"/>
                </a:solidFill>
              </a:rPr>
              <a:t>08 Şubat</a:t>
            </a:r>
            <a:endParaRPr lang="tr-TR" b="1" dirty="0">
              <a:solidFill>
                <a:srgbClr val="7030A0"/>
              </a:solidFill>
            </a:endParaRPr>
          </a:p>
        </p:txBody>
      </p:sp>
      <p:sp>
        <p:nvSpPr>
          <p:cNvPr id="14" name="TextBox 13"/>
          <p:cNvSpPr txBox="1"/>
          <p:nvPr/>
        </p:nvSpPr>
        <p:spPr>
          <a:xfrm>
            <a:off x="5220072" y="5291712"/>
            <a:ext cx="1019318" cy="369332"/>
          </a:xfrm>
          <a:prstGeom prst="rect">
            <a:avLst/>
          </a:prstGeom>
          <a:noFill/>
        </p:spPr>
        <p:txBody>
          <a:bodyPr wrap="none" rtlCol="0">
            <a:spAutoFit/>
          </a:bodyPr>
          <a:lstStyle/>
          <a:p>
            <a:r>
              <a:rPr lang="tr-TR" b="1" dirty="0" smtClean="0">
                <a:solidFill>
                  <a:srgbClr val="7030A0"/>
                </a:solidFill>
              </a:rPr>
              <a:t>15 Şubat</a:t>
            </a:r>
            <a:endParaRPr lang="tr-TR" b="1" dirty="0">
              <a:solidFill>
                <a:srgbClr val="7030A0"/>
              </a:solidFill>
            </a:endParaRPr>
          </a:p>
        </p:txBody>
      </p:sp>
      <p:sp>
        <p:nvSpPr>
          <p:cNvPr id="16" name="TextBox 15"/>
          <p:cNvSpPr txBox="1"/>
          <p:nvPr/>
        </p:nvSpPr>
        <p:spPr>
          <a:xfrm>
            <a:off x="7513121" y="5291712"/>
            <a:ext cx="1019318" cy="369332"/>
          </a:xfrm>
          <a:prstGeom prst="rect">
            <a:avLst/>
          </a:prstGeom>
          <a:noFill/>
        </p:spPr>
        <p:txBody>
          <a:bodyPr wrap="none" rtlCol="0">
            <a:spAutoFit/>
          </a:bodyPr>
          <a:lstStyle/>
          <a:p>
            <a:r>
              <a:rPr lang="tr-TR" b="1" dirty="0" smtClean="0">
                <a:solidFill>
                  <a:srgbClr val="7030A0"/>
                </a:solidFill>
              </a:rPr>
              <a:t>22 Şubat</a:t>
            </a:r>
            <a:endParaRPr lang="tr-TR" b="1" dirty="0">
              <a:solidFill>
                <a:srgbClr val="7030A0"/>
              </a:solidFill>
            </a:endParaRPr>
          </a:p>
        </p:txBody>
      </p:sp>
    </p:spTree>
    <p:extLst>
      <p:ext uri="{BB962C8B-B14F-4D97-AF65-F5344CB8AC3E}">
        <p14:creationId xmlns:p14="http://schemas.microsoft.com/office/powerpoint/2010/main" val="20102343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smtClean="0">
                <a:solidFill>
                  <a:schemeClr val="bg1">
                    <a:lumMod val="65000"/>
                  </a:schemeClr>
                </a:solidFill>
                <a:effectLst>
                  <a:outerShdw blurRad="50800" dist="38100" dir="2700000" algn="tl" rotWithShape="0">
                    <a:prstClr val="black">
                      <a:alpha val="40000"/>
                    </a:prstClr>
                  </a:outerShdw>
                </a:effectLst>
              </a:rPr>
              <a:t>Take This Waltz</a:t>
            </a:r>
          </a:p>
          <a:p>
            <a:r>
              <a:rPr lang="tr-TR" sz="2500" b="1" dirty="0" smtClean="0">
                <a:solidFill>
                  <a:schemeClr val="bg1">
                    <a:lumMod val="65000"/>
                  </a:schemeClr>
                </a:solidFill>
                <a:effectLst>
                  <a:outerShdw blurRad="50800" dist="38100" dir="2700000" algn="tl" rotWithShape="0">
                    <a:prstClr val="black">
                      <a:alpha val="40000"/>
                    </a:prstClr>
                  </a:outerShdw>
                </a:effectLst>
              </a:rPr>
              <a:t>Bu Dans Senin</a:t>
            </a:r>
            <a:endParaRPr lang="tr-TR" sz="2500" b="1" dirty="0">
              <a:solidFill>
                <a:schemeClr val="bg1">
                  <a:lumMod val="65000"/>
                </a:schemeClr>
              </a:solidFill>
              <a:effectLst>
                <a:outerShdw blurRad="50800" dist="38100" dir="2700000" algn="tl" rotWithShape="0">
                  <a:prstClr val="black">
                    <a:alpha val="40000"/>
                  </a:prstClr>
                </a:outerShdw>
              </a:effectLst>
            </a:endParaRP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369367"/>
            <a:ext cx="6647974" cy="3293209"/>
          </a:xfrm>
          <a:prstGeom prst="rect">
            <a:avLst/>
          </a:prstGeom>
          <a:noFill/>
        </p:spPr>
        <p:txBody>
          <a:bodyPr wrap="none" rtlCol="0">
            <a:spAutoFit/>
          </a:bodyPr>
          <a:lstStyle/>
          <a:p>
            <a:r>
              <a:rPr lang="tr-TR" sz="1600" b="1" dirty="0" smtClean="0"/>
              <a:t>Yönetmen:</a:t>
            </a:r>
            <a:r>
              <a:rPr lang="tr-TR" sz="1600" dirty="0" smtClean="0"/>
              <a:t> 	</a:t>
            </a:r>
            <a:r>
              <a:rPr lang="tr-TR" sz="1600" dirty="0"/>
              <a:t>Sarah Polley </a:t>
            </a:r>
            <a:endParaRPr lang="tr-TR" sz="1600" dirty="0" smtClean="0"/>
          </a:p>
          <a:p>
            <a:r>
              <a:rPr lang="tr-TR" sz="1600" b="1" dirty="0" smtClean="0"/>
              <a:t>Oyuncular: </a:t>
            </a:r>
            <a:r>
              <a:rPr lang="tr-TR" sz="1600" dirty="0" smtClean="0"/>
              <a:t>	</a:t>
            </a:r>
            <a:r>
              <a:rPr lang="fr-FR" sz="1600" dirty="0"/>
              <a:t>Michelle Williams, Seth </a:t>
            </a:r>
            <a:r>
              <a:rPr lang="fr-FR" sz="1600" dirty="0" err="1" smtClean="0"/>
              <a:t>Rogen</a:t>
            </a:r>
            <a:r>
              <a:rPr lang="tr-TR" sz="1600" dirty="0" smtClean="0"/>
              <a:t>, Luke Kirby</a:t>
            </a:r>
          </a:p>
          <a:p>
            <a:r>
              <a:rPr lang="tr-TR" sz="1600" b="1" dirty="0" smtClean="0"/>
              <a:t>Yapım Yılı: </a:t>
            </a:r>
            <a:r>
              <a:rPr lang="tr-TR" sz="1600" dirty="0" smtClean="0"/>
              <a:t>		2011</a:t>
            </a:r>
          </a:p>
          <a:p>
            <a:r>
              <a:rPr lang="tr-TR" sz="1600" b="1" dirty="0" smtClean="0"/>
              <a:t>Tür: </a:t>
            </a:r>
            <a:r>
              <a:rPr lang="tr-TR" sz="1600" dirty="0" smtClean="0"/>
              <a:t>		Drama</a:t>
            </a:r>
          </a:p>
          <a:p>
            <a:r>
              <a:rPr lang="tr-TR" sz="1600" b="1" dirty="0" smtClean="0"/>
              <a:t>Box Office:</a:t>
            </a:r>
            <a:r>
              <a:rPr lang="tr-TR" sz="1600" dirty="0" smtClean="0"/>
              <a:t>	</a:t>
            </a:r>
            <a:r>
              <a:rPr lang="tr-TR" sz="1600" dirty="0"/>
              <a:t>$183.662 </a:t>
            </a:r>
            <a:endParaRPr lang="tr-TR" sz="1600" dirty="0" smtClean="0"/>
          </a:p>
          <a:p>
            <a:endParaRPr lang="tr-TR" sz="1600" dirty="0" smtClean="0"/>
          </a:p>
          <a:p>
            <a:r>
              <a:rPr lang="tr-TR" sz="1600" b="1" dirty="0" smtClean="0"/>
              <a:t>Konu: 		</a:t>
            </a:r>
            <a:r>
              <a:rPr lang="tr-TR" sz="1600" dirty="0"/>
              <a:t>Margot ve Lou beş yıldır evli olan ve dışarıdan </a:t>
            </a:r>
            <a:endParaRPr lang="tr-TR" sz="1600" dirty="0" smtClean="0"/>
          </a:p>
          <a:p>
            <a:r>
              <a:rPr lang="tr-TR" sz="1600" dirty="0"/>
              <a:t>	</a:t>
            </a:r>
            <a:r>
              <a:rPr lang="tr-TR" sz="1600" dirty="0" smtClean="0"/>
              <a:t>	bakıldığında </a:t>
            </a:r>
            <a:r>
              <a:rPr lang="tr-TR" sz="1600" dirty="0"/>
              <a:t>sorunsuz ilişki yürüten bir çifttir. Fakat </a:t>
            </a:r>
            <a:endParaRPr lang="tr-TR" sz="1600" dirty="0" smtClean="0"/>
          </a:p>
          <a:p>
            <a:r>
              <a:rPr lang="tr-TR" sz="1600" dirty="0"/>
              <a:t>	</a:t>
            </a:r>
            <a:r>
              <a:rPr lang="tr-TR" sz="1600" dirty="0" smtClean="0"/>
              <a:t>	Margot'un tanıştığı </a:t>
            </a:r>
            <a:r>
              <a:rPr lang="tr-TR" sz="1600" dirty="0"/>
              <a:t>Daniel'e karşı hissettiği </a:t>
            </a:r>
            <a:r>
              <a:rPr lang="tr-TR" sz="1600" dirty="0" smtClean="0"/>
              <a:t>çekim</a:t>
            </a:r>
            <a:r>
              <a:rPr lang="tr-TR" sz="1600" dirty="0"/>
              <a:t>, </a:t>
            </a:r>
            <a:endParaRPr lang="tr-TR" sz="1600" dirty="0" smtClean="0"/>
          </a:p>
          <a:p>
            <a:r>
              <a:rPr lang="tr-TR" sz="1600" dirty="0"/>
              <a:t>	</a:t>
            </a:r>
            <a:r>
              <a:rPr lang="tr-TR" sz="1600" dirty="0" smtClean="0"/>
              <a:t>	evliliklerindeki </a:t>
            </a:r>
            <a:r>
              <a:rPr lang="tr-TR" sz="1600" dirty="0"/>
              <a:t>tüm </a:t>
            </a:r>
            <a:r>
              <a:rPr lang="tr-TR" sz="1600" dirty="0" smtClean="0"/>
              <a:t>düzeni değiştirecektir</a:t>
            </a:r>
            <a:r>
              <a:rPr lang="tr-TR" sz="1600" dirty="0"/>
              <a:t>. Zira Daniel </a:t>
            </a:r>
            <a:endParaRPr lang="tr-TR" sz="1600" dirty="0" smtClean="0"/>
          </a:p>
          <a:p>
            <a:r>
              <a:rPr lang="tr-TR" sz="1600" dirty="0"/>
              <a:t>	</a:t>
            </a:r>
            <a:r>
              <a:rPr lang="tr-TR" sz="1600" dirty="0" smtClean="0"/>
              <a:t>	ile </a:t>
            </a:r>
            <a:r>
              <a:rPr lang="tr-TR" sz="1600" dirty="0"/>
              <a:t>engel olamadıkları </a:t>
            </a:r>
            <a:r>
              <a:rPr lang="tr-TR" sz="1600" dirty="0" smtClean="0"/>
              <a:t>	cinsel </a:t>
            </a:r>
            <a:r>
              <a:rPr lang="tr-TR" sz="1600" dirty="0"/>
              <a:t>yakınlaşma Margot'un </a:t>
            </a:r>
            <a:endParaRPr lang="tr-TR" sz="1600" dirty="0" smtClean="0"/>
          </a:p>
          <a:p>
            <a:r>
              <a:rPr lang="tr-TR" sz="1600" dirty="0"/>
              <a:t>	</a:t>
            </a:r>
            <a:r>
              <a:rPr lang="tr-TR" sz="1600" dirty="0" smtClean="0"/>
              <a:t>	kendisini </a:t>
            </a:r>
            <a:r>
              <a:rPr lang="tr-TR" sz="1600" dirty="0"/>
              <a:t>daha fazla </a:t>
            </a:r>
            <a:r>
              <a:rPr lang="tr-TR" sz="1600" dirty="0" smtClean="0"/>
              <a:t>tanımasına </a:t>
            </a:r>
            <a:r>
              <a:rPr lang="tr-TR" sz="1600" dirty="0"/>
              <a:t>ve evliliğinin gidişatını </a:t>
            </a:r>
            <a:endParaRPr lang="tr-TR" sz="1600" dirty="0" smtClean="0"/>
          </a:p>
          <a:p>
            <a:r>
              <a:rPr lang="tr-TR" sz="1600" dirty="0"/>
              <a:t>	</a:t>
            </a:r>
            <a:r>
              <a:rPr lang="tr-TR" sz="1600" dirty="0" smtClean="0"/>
              <a:t>	sorgulamasına neden </a:t>
            </a:r>
            <a:r>
              <a:rPr lang="tr-TR" sz="1600" dirty="0"/>
              <a:t>olacaktır... 		</a:t>
            </a:r>
            <a:endParaRPr lang="tr-TR" sz="1600" b="1" dirty="0"/>
          </a:p>
        </p:txBody>
      </p:sp>
      <p:sp>
        <p:nvSpPr>
          <p:cNvPr id="17" name="Rectangle 16"/>
          <p:cNvSpPr/>
          <p:nvPr/>
        </p:nvSpPr>
        <p:spPr>
          <a:xfrm>
            <a:off x="0" y="977180"/>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482" name="Picture 2" descr="Take This Waltz (2011) Post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392" y="1292249"/>
            <a:ext cx="2597959" cy="384837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Still of Seth Rogen and Michelle Williams in Take This Waltz"/>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6136" y="4707663"/>
            <a:ext cx="3048000" cy="20288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00540" y="188640"/>
            <a:ext cx="2443460" cy="546791"/>
          </a:xfrm>
          <a:prstGeom prst="rect">
            <a:avLst/>
          </a:prstGeom>
        </p:spPr>
      </p:pic>
      <p:sp>
        <p:nvSpPr>
          <p:cNvPr id="16" name="Oval 15"/>
          <p:cNvSpPr/>
          <p:nvPr/>
        </p:nvSpPr>
        <p:spPr>
          <a:xfrm>
            <a:off x="231329" y="9998"/>
            <a:ext cx="1216123" cy="929082"/>
          </a:xfrm>
          <a:prstGeom prst="ellipse">
            <a:avLst/>
          </a:prstGeom>
          <a:solidFill>
            <a:schemeClr val="bg1">
              <a:lumMod val="75000"/>
            </a:schemeClr>
          </a:solidFill>
          <a:ln>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200" dirty="0" smtClean="0"/>
              <a:t>01 Şubat</a:t>
            </a:r>
          </a:p>
          <a:p>
            <a:pPr algn="ctr"/>
            <a:r>
              <a:rPr lang="tr-TR" sz="1200" dirty="0" smtClean="0"/>
              <a:t>Cumartesi 21:15</a:t>
            </a:r>
            <a:endParaRPr lang="tr-TR" sz="1200" dirty="0"/>
          </a:p>
        </p:txBody>
      </p:sp>
    </p:spTree>
    <p:extLst>
      <p:ext uri="{BB962C8B-B14F-4D97-AF65-F5344CB8AC3E}">
        <p14:creationId xmlns:p14="http://schemas.microsoft.com/office/powerpoint/2010/main" val="27246327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smtClean="0">
                <a:solidFill>
                  <a:schemeClr val="bg1">
                    <a:lumMod val="65000"/>
                  </a:schemeClr>
                </a:solidFill>
                <a:effectLst>
                  <a:outerShdw blurRad="50800" dist="38100" dir="2700000" algn="tl" rotWithShape="0">
                    <a:prstClr val="black">
                      <a:alpha val="40000"/>
                    </a:prstClr>
                  </a:outerShdw>
                </a:effectLst>
              </a:rPr>
              <a:t>           The Time Traveler’s Wife</a:t>
            </a:r>
          </a:p>
          <a:p>
            <a:r>
              <a:rPr lang="tr-TR" sz="2500" b="1" dirty="0" smtClean="0">
                <a:solidFill>
                  <a:schemeClr val="bg1">
                    <a:lumMod val="65000"/>
                  </a:schemeClr>
                </a:solidFill>
                <a:effectLst>
                  <a:outerShdw blurRad="50800" dist="38100" dir="2700000" algn="tl" rotWithShape="0">
                    <a:prstClr val="black">
                      <a:alpha val="40000"/>
                    </a:prstClr>
                  </a:outerShdw>
                </a:effectLst>
              </a:rPr>
              <a:t>              Zaman Yolcusunun Karısı</a:t>
            </a:r>
            <a:endParaRPr lang="tr-TR" sz="2500" b="1" dirty="0">
              <a:solidFill>
                <a:schemeClr val="bg1">
                  <a:lumMod val="65000"/>
                </a:schemeClr>
              </a:solidFill>
              <a:effectLst>
                <a:outerShdw blurRad="50800" dist="38100" dir="2700000" algn="tl" rotWithShape="0">
                  <a:prstClr val="black">
                    <a:alpha val="40000"/>
                  </a:prstClr>
                </a:outerShdw>
              </a:effectLst>
            </a:endParaRP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369367"/>
            <a:ext cx="6580519" cy="3785652"/>
          </a:xfrm>
          <a:prstGeom prst="rect">
            <a:avLst/>
          </a:prstGeom>
          <a:noFill/>
        </p:spPr>
        <p:txBody>
          <a:bodyPr wrap="none" rtlCol="0">
            <a:spAutoFit/>
          </a:bodyPr>
          <a:lstStyle/>
          <a:p>
            <a:r>
              <a:rPr lang="tr-TR" sz="1600" b="1" dirty="0" smtClean="0"/>
              <a:t>Yönetmen:</a:t>
            </a:r>
            <a:r>
              <a:rPr lang="tr-TR" sz="1600" dirty="0" smtClean="0"/>
              <a:t> 	</a:t>
            </a:r>
            <a:r>
              <a:rPr lang="tr-TR" sz="1600" dirty="0"/>
              <a:t>Robert Schwentke </a:t>
            </a:r>
            <a:endParaRPr lang="tr-TR" sz="1600" dirty="0" smtClean="0"/>
          </a:p>
          <a:p>
            <a:r>
              <a:rPr lang="tr-TR" sz="1600" b="1" dirty="0" smtClean="0"/>
              <a:t>Oyuncular: </a:t>
            </a:r>
            <a:r>
              <a:rPr lang="tr-TR" sz="1600" dirty="0" smtClean="0"/>
              <a:t>	</a:t>
            </a:r>
            <a:r>
              <a:rPr lang="fr-FR" sz="1600" dirty="0" err="1"/>
              <a:t>Eric</a:t>
            </a:r>
            <a:r>
              <a:rPr lang="fr-FR" sz="1600" dirty="0"/>
              <a:t> </a:t>
            </a:r>
            <a:r>
              <a:rPr lang="fr-FR" sz="1600" dirty="0" err="1"/>
              <a:t>Bana</a:t>
            </a:r>
            <a:r>
              <a:rPr lang="fr-FR" sz="1600" dirty="0"/>
              <a:t>, Rachel </a:t>
            </a:r>
            <a:r>
              <a:rPr lang="fr-FR" sz="1600" dirty="0" err="1"/>
              <a:t>McAdams</a:t>
            </a:r>
            <a:r>
              <a:rPr lang="fr-FR" sz="1600" dirty="0"/>
              <a:t>, Ron </a:t>
            </a:r>
            <a:r>
              <a:rPr lang="fr-FR" sz="1600" dirty="0" smtClean="0"/>
              <a:t>Livingston</a:t>
            </a:r>
            <a:endParaRPr lang="tr-TR" sz="1600" dirty="0" smtClean="0"/>
          </a:p>
          <a:p>
            <a:r>
              <a:rPr lang="tr-TR" sz="1600" b="1" dirty="0" smtClean="0"/>
              <a:t>Yapım Yılı: </a:t>
            </a:r>
            <a:r>
              <a:rPr lang="tr-TR" sz="1600" dirty="0" smtClean="0"/>
              <a:t>		2009</a:t>
            </a:r>
          </a:p>
          <a:p>
            <a:r>
              <a:rPr lang="tr-TR" sz="1600" b="1" dirty="0" smtClean="0"/>
              <a:t>Tür: </a:t>
            </a:r>
            <a:r>
              <a:rPr lang="tr-TR" sz="1600" dirty="0" smtClean="0"/>
              <a:t>		Romantik</a:t>
            </a:r>
          </a:p>
          <a:p>
            <a:r>
              <a:rPr lang="tr-TR" sz="1600" b="1" dirty="0" smtClean="0"/>
              <a:t>Box Office:</a:t>
            </a:r>
            <a:r>
              <a:rPr lang="tr-TR" sz="1600" dirty="0" smtClean="0"/>
              <a:t>	</a:t>
            </a:r>
            <a:r>
              <a:rPr lang="tr-TR" sz="1600" dirty="0"/>
              <a:t> $</a:t>
            </a:r>
            <a:r>
              <a:rPr lang="tr-TR" sz="1600" dirty="0" smtClean="0"/>
              <a:t>63.411.478</a:t>
            </a:r>
          </a:p>
          <a:p>
            <a:endParaRPr lang="tr-TR" sz="1600" dirty="0"/>
          </a:p>
          <a:p>
            <a:r>
              <a:rPr lang="tr-TR" sz="1600" b="1" dirty="0" smtClean="0"/>
              <a:t>Konu: 		</a:t>
            </a:r>
            <a:r>
              <a:rPr lang="tr-TR" sz="1600" dirty="0"/>
              <a:t>Audrey </a:t>
            </a:r>
            <a:r>
              <a:rPr lang="tr-TR" sz="1600" dirty="0" smtClean="0"/>
              <a:t>Niffenegger‘in aynı </a:t>
            </a:r>
            <a:r>
              <a:rPr lang="tr-TR" sz="1600" dirty="0"/>
              <a:t>adlı romanından </a:t>
            </a:r>
            <a:endParaRPr lang="tr-TR" sz="1600" dirty="0" smtClean="0"/>
          </a:p>
          <a:p>
            <a:r>
              <a:rPr lang="tr-TR" sz="1600" dirty="0"/>
              <a:t>	</a:t>
            </a:r>
            <a:r>
              <a:rPr lang="tr-TR" sz="1600" dirty="0" smtClean="0"/>
              <a:t>	uyarlanan film</a:t>
            </a:r>
            <a:r>
              <a:rPr lang="tr-TR" sz="1600" dirty="0"/>
              <a:t>, </a:t>
            </a:r>
            <a:r>
              <a:rPr lang="tr-TR" sz="1600" dirty="0" smtClean="0"/>
              <a:t>Henry 	DeTamble‘ın sahip </a:t>
            </a:r>
            <a:r>
              <a:rPr lang="tr-TR" sz="1600" dirty="0"/>
              <a:t>olduğu </a:t>
            </a:r>
            <a:endParaRPr lang="tr-TR" sz="1600" dirty="0" smtClean="0"/>
          </a:p>
          <a:p>
            <a:r>
              <a:rPr lang="tr-TR" sz="1600" dirty="0"/>
              <a:t>	</a:t>
            </a:r>
            <a:r>
              <a:rPr lang="tr-TR" sz="1600" dirty="0" smtClean="0"/>
              <a:t>	genetik </a:t>
            </a:r>
            <a:r>
              <a:rPr lang="tr-TR" sz="1600" dirty="0"/>
              <a:t>bir bozukluk </a:t>
            </a:r>
            <a:r>
              <a:rPr lang="tr-TR" sz="1600" dirty="0" smtClean="0"/>
              <a:t>neticesinde </a:t>
            </a:r>
            <a:r>
              <a:rPr lang="tr-TR" sz="1600" dirty="0"/>
              <a:t>istem dışı olarak </a:t>
            </a:r>
            <a:endParaRPr lang="tr-TR" sz="1600" dirty="0" smtClean="0"/>
          </a:p>
          <a:p>
            <a:r>
              <a:rPr lang="tr-TR" sz="1600" dirty="0"/>
              <a:t>	</a:t>
            </a:r>
            <a:r>
              <a:rPr lang="tr-TR" sz="1600" dirty="0" smtClean="0"/>
              <a:t>	zamanda </a:t>
            </a:r>
            <a:r>
              <a:rPr lang="tr-TR" sz="1600" dirty="0"/>
              <a:t>yolculuk </a:t>
            </a:r>
            <a:r>
              <a:rPr lang="tr-TR" sz="1600" dirty="0" smtClean="0"/>
              <a:t>etmesini </a:t>
            </a:r>
            <a:r>
              <a:rPr lang="tr-TR" sz="1600" dirty="0"/>
              <a:t>ve Clare </a:t>
            </a:r>
            <a:r>
              <a:rPr lang="tr-TR" sz="1600" dirty="0" smtClean="0"/>
              <a:t>Abshire </a:t>
            </a:r>
            <a:r>
              <a:rPr lang="tr-TR" sz="1600" dirty="0"/>
              <a:t>adındaki </a:t>
            </a:r>
            <a:endParaRPr lang="tr-TR" sz="1600" dirty="0" smtClean="0"/>
          </a:p>
          <a:p>
            <a:r>
              <a:rPr lang="tr-TR" sz="1600" dirty="0"/>
              <a:t>	</a:t>
            </a:r>
            <a:r>
              <a:rPr lang="tr-TR" sz="1600" dirty="0" smtClean="0"/>
              <a:t>	bir </a:t>
            </a:r>
            <a:r>
              <a:rPr lang="tr-TR" sz="1600" dirty="0"/>
              <a:t>ressama aşık </a:t>
            </a:r>
            <a:r>
              <a:rPr lang="tr-TR" sz="1600" dirty="0" smtClean="0"/>
              <a:t>olmasını </a:t>
            </a:r>
            <a:r>
              <a:rPr lang="tr-TR" sz="1600" dirty="0"/>
              <a:t>anlatıyor. Fantastik bir aşk </a:t>
            </a:r>
            <a:endParaRPr lang="tr-TR" sz="1600" dirty="0" smtClean="0"/>
          </a:p>
          <a:p>
            <a:r>
              <a:rPr lang="tr-TR" sz="1600" dirty="0"/>
              <a:t>	</a:t>
            </a:r>
            <a:r>
              <a:rPr lang="tr-TR" sz="1600" dirty="0" smtClean="0"/>
              <a:t>	hikayesini </a:t>
            </a:r>
            <a:r>
              <a:rPr lang="tr-TR" sz="1600" dirty="0"/>
              <a:t>konu </a:t>
            </a:r>
            <a:r>
              <a:rPr lang="tr-TR" sz="1600" dirty="0" smtClean="0"/>
              <a:t>alan </a:t>
            </a:r>
            <a:r>
              <a:rPr lang="tr-TR" sz="1600" dirty="0"/>
              <a:t>filmde Henry ve Clare ‘in her şeye </a:t>
            </a:r>
            <a:endParaRPr lang="tr-TR" sz="1600" dirty="0" smtClean="0"/>
          </a:p>
          <a:p>
            <a:r>
              <a:rPr lang="tr-TR" sz="1600" dirty="0"/>
              <a:t>	</a:t>
            </a:r>
            <a:r>
              <a:rPr lang="tr-TR" sz="1600" dirty="0" smtClean="0"/>
              <a:t>	rağmen ilişkilerini </a:t>
            </a:r>
            <a:r>
              <a:rPr lang="tr-TR" sz="1600" dirty="0"/>
              <a:t>ayakta tutma çabalarına şahit </a:t>
            </a:r>
            <a:endParaRPr lang="tr-TR" sz="1600" dirty="0" smtClean="0"/>
          </a:p>
          <a:p>
            <a:r>
              <a:rPr lang="tr-TR" sz="1600" dirty="0"/>
              <a:t>	</a:t>
            </a:r>
            <a:r>
              <a:rPr lang="tr-TR" sz="1600" dirty="0" smtClean="0"/>
              <a:t>	oluyoruz</a:t>
            </a:r>
            <a:r>
              <a:rPr lang="tr-TR" sz="1600" dirty="0"/>
              <a:t>. </a:t>
            </a:r>
          </a:p>
          <a:p>
            <a:r>
              <a:rPr lang="tr-TR" sz="1600" dirty="0" smtClean="0"/>
              <a:t>	</a:t>
            </a:r>
            <a:endParaRPr lang="tr-TR" sz="1600" b="1" dirty="0"/>
          </a:p>
        </p:txBody>
      </p:sp>
      <p:sp>
        <p:nvSpPr>
          <p:cNvPr id="17" name="Rectangle 16"/>
          <p:cNvSpPr/>
          <p:nvPr/>
        </p:nvSpPr>
        <p:spPr>
          <a:xfrm>
            <a:off x="0" y="977180"/>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0540" y="188640"/>
            <a:ext cx="2443460" cy="546791"/>
          </a:xfrm>
          <a:prstGeom prst="rect">
            <a:avLst/>
          </a:prstGeom>
        </p:spPr>
      </p:pic>
      <p:pic>
        <p:nvPicPr>
          <p:cNvPr id="4098" name="Picture 2" descr="Zaman yolcusunun karisi (2009) Post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392" y="1292249"/>
            <a:ext cx="2597959" cy="384837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till of Eric Bana and Brooklynn Proulx in Zaman yolcusunun karisi (2009)">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10450" y="4729607"/>
            <a:ext cx="3193143" cy="1863216"/>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231329" y="9998"/>
            <a:ext cx="1216123" cy="929082"/>
          </a:xfrm>
          <a:prstGeom prst="ellipse">
            <a:avLst/>
          </a:prstGeom>
          <a:solidFill>
            <a:schemeClr val="bg1">
              <a:lumMod val="75000"/>
            </a:schemeClr>
          </a:solidFill>
          <a:ln>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200" dirty="0" smtClean="0"/>
              <a:t>08 Şubat</a:t>
            </a:r>
          </a:p>
          <a:p>
            <a:pPr algn="ctr"/>
            <a:r>
              <a:rPr lang="tr-TR" sz="1200" dirty="0" smtClean="0"/>
              <a:t>Cumartesi 21:15</a:t>
            </a:r>
            <a:endParaRPr lang="tr-TR" sz="1200" dirty="0"/>
          </a:p>
        </p:txBody>
      </p:sp>
    </p:spTree>
    <p:extLst>
      <p:ext uri="{BB962C8B-B14F-4D97-AF65-F5344CB8AC3E}">
        <p14:creationId xmlns:p14="http://schemas.microsoft.com/office/powerpoint/2010/main" val="16667427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313" y="0"/>
            <a:ext cx="6623227" cy="950776"/>
          </a:xfrm>
        </p:spPr>
        <p:txBody>
          <a:bodyPr>
            <a:noAutofit/>
          </a:bodyPr>
          <a:lstStyle/>
          <a:p>
            <a:r>
              <a:rPr lang="tr-TR" sz="3000" b="1" dirty="0" smtClean="0">
                <a:solidFill>
                  <a:schemeClr val="bg1">
                    <a:lumMod val="65000"/>
                  </a:schemeClr>
                </a:solidFill>
                <a:effectLst>
                  <a:outerShdw blurRad="50800" dist="38100" dir="2700000" algn="tl" rotWithShape="0">
                    <a:prstClr val="black">
                      <a:alpha val="40000"/>
                    </a:prstClr>
                  </a:outerShdw>
                </a:effectLst>
              </a:rPr>
              <a:t>Barney’s Version</a:t>
            </a:r>
          </a:p>
          <a:p>
            <a:r>
              <a:rPr lang="tr-TR" sz="2500" b="1" dirty="0" smtClean="0">
                <a:solidFill>
                  <a:schemeClr val="bg1">
                    <a:lumMod val="65000"/>
                  </a:schemeClr>
                </a:solidFill>
                <a:effectLst>
                  <a:outerShdw blurRad="50800" dist="38100" dir="2700000" algn="tl" rotWithShape="0">
                    <a:prstClr val="black">
                      <a:alpha val="40000"/>
                    </a:prstClr>
                  </a:outerShdw>
                </a:effectLst>
              </a:rPr>
              <a:t>Benim Hikayem</a:t>
            </a:r>
            <a:endParaRPr lang="tr-TR" sz="2500" b="1" dirty="0">
              <a:solidFill>
                <a:schemeClr val="bg1">
                  <a:lumMod val="65000"/>
                </a:schemeClr>
              </a:solidFill>
              <a:effectLst>
                <a:outerShdw blurRad="50800" dist="38100" dir="2700000" algn="tl" rotWithShape="0">
                  <a:prstClr val="black">
                    <a:alpha val="40000"/>
                  </a:prstClr>
                </a:outerShdw>
              </a:effectLst>
            </a:endParaRP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369367"/>
            <a:ext cx="6353278" cy="3293209"/>
          </a:xfrm>
          <a:prstGeom prst="rect">
            <a:avLst/>
          </a:prstGeom>
          <a:noFill/>
        </p:spPr>
        <p:txBody>
          <a:bodyPr wrap="none" rtlCol="0">
            <a:spAutoFit/>
          </a:bodyPr>
          <a:lstStyle/>
          <a:p>
            <a:r>
              <a:rPr lang="tr-TR" sz="1600" b="1" dirty="0" smtClean="0"/>
              <a:t>Yönetmen:</a:t>
            </a:r>
            <a:r>
              <a:rPr lang="tr-TR" sz="1600" dirty="0" smtClean="0"/>
              <a:t> 	</a:t>
            </a:r>
            <a:r>
              <a:rPr lang="tr-TR" sz="1600" dirty="0"/>
              <a:t>Richard J. Lewis </a:t>
            </a:r>
            <a:endParaRPr lang="tr-TR" sz="1600" dirty="0" smtClean="0"/>
          </a:p>
          <a:p>
            <a:r>
              <a:rPr lang="tr-TR" sz="1600" b="1" dirty="0" smtClean="0"/>
              <a:t>Oyuncular: </a:t>
            </a:r>
            <a:r>
              <a:rPr lang="tr-TR" sz="1600" dirty="0" smtClean="0"/>
              <a:t>	</a:t>
            </a:r>
            <a:r>
              <a:rPr lang="en-US" sz="1600" dirty="0"/>
              <a:t>Paul </a:t>
            </a:r>
            <a:r>
              <a:rPr lang="en-US" sz="1600" dirty="0" err="1"/>
              <a:t>Giamatti</a:t>
            </a:r>
            <a:r>
              <a:rPr lang="en-US" sz="1600" dirty="0"/>
              <a:t>, </a:t>
            </a:r>
            <a:r>
              <a:rPr lang="en-US" sz="1600" dirty="0" err="1"/>
              <a:t>Rosamund</a:t>
            </a:r>
            <a:r>
              <a:rPr lang="en-US" sz="1600" dirty="0"/>
              <a:t> Pike, Jake Hoffman </a:t>
            </a:r>
            <a:endParaRPr lang="tr-TR" sz="1600" dirty="0" smtClean="0"/>
          </a:p>
          <a:p>
            <a:r>
              <a:rPr lang="tr-TR" sz="1600" b="1" dirty="0" smtClean="0"/>
              <a:t>Yapım Yılı: </a:t>
            </a:r>
            <a:r>
              <a:rPr lang="tr-TR" sz="1600" dirty="0" smtClean="0"/>
              <a:t>		2010</a:t>
            </a:r>
          </a:p>
          <a:p>
            <a:r>
              <a:rPr lang="tr-TR" sz="1600" b="1" dirty="0" smtClean="0"/>
              <a:t>Tür: </a:t>
            </a:r>
            <a:r>
              <a:rPr lang="tr-TR" sz="1600" dirty="0" smtClean="0"/>
              <a:t>		Drama – Komedi</a:t>
            </a:r>
          </a:p>
          <a:p>
            <a:r>
              <a:rPr lang="tr-TR" sz="1600" b="1" dirty="0"/>
              <a:t>Box Office:</a:t>
            </a:r>
            <a:r>
              <a:rPr lang="tr-TR" sz="1600" dirty="0"/>
              <a:t>	$7.501.404</a:t>
            </a:r>
          </a:p>
          <a:p>
            <a:endParaRPr lang="tr-TR" sz="1600" dirty="0" smtClean="0"/>
          </a:p>
          <a:p>
            <a:endParaRPr lang="tr-TR" sz="1600" dirty="0"/>
          </a:p>
          <a:p>
            <a:r>
              <a:rPr lang="tr-TR" sz="1600" b="1" dirty="0" smtClean="0"/>
              <a:t>Konu: 		</a:t>
            </a:r>
            <a:r>
              <a:rPr lang="tr-TR" sz="1600" dirty="0"/>
              <a:t>Uzaktan bakıldığında sıradan biriymiş gibi gözüken </a:t>
            </a:r>
            <a:endParaRPr lang="tr-TR" sz="1600" dirty="0" smtClean="0"/>
          </a:p>
          <a:p>
            <a:r>
              <a:rPr lang="tr-TR" sz="1600" dirty="0"/>
              <a:t>	</a:t>
            </a:r>
            <a:r>
              <a:rPr lang="tr-TR" sz="1600" dirty="0" smtClean="0"/>
              <a:t>	Barney </a:t>
            </a:r>
            <a:r>
              <a:rPr lang="tr-TR" sz="1600" dirty="0"/>
              <a:t>Panofsky'nin sıra dışı ve mizahi hayatını </a:t>
            </a:r>
            <a:endParaRPr lang="tr-TR" sz="1600" dirty="0" smtClean="0"/>
          </a:p>
          <a:p>
            <a:r>
              <a:rPr lang="tr-TR" sz="1600" dirty="0"/>
              <a:t>	</a:t>
            </a:r>
            <a:r>
              <a:rPr lang="tr-TR" sz="1600" dirty="0" smtClean="0"/>
              <a:t>	perdeye </a:t>
            </a:r>
            <a:r>
              <a:rPr lang="tr-TR" sz="1600" dirty="0"/>
              <a:t>taşıyan film, dört adet 10 yıllık bölüme ve </a:t>
            </a:r>
            <a:endParaRPr lang="tr-TR" sz="1600" dirty="0" smtClean="0"/>
          </a:p>
          <a:p>
            <a:r>
              <a:rPr lang="tr-TR" sz="1600" dirty="0"/>
              <a:t>	</a:t>
            </a:r>
            <a:r>
              <a:rPr lang="tr-TR" sz="1600" dirty="0" smtClean="0"/>
              <a:t>	iki </a:t>
            </a:r>
            <a:r>
              <a:rPr lang="tr-TR" sz="1600" dirty="0"/>
              <a:t>farklı kıtaya yayılıyor. Öyküde Barney'ye ayrıca üç </a:t>
            </a:r>
            <a:endParaRPr lang="tr-TR" sz="1600" dirty="0" smtClean="0"/>
          </a:p>
          <a:p>
            <a:r>
              <a:rPr lang="tr-TR" sz="1600" dirty="0"/>
              <a:t>	</a:t>
            </a:r>
            <a:r>
              <a:rPr lang="tr-TR" sz="1600" dirty="0" smtClean="0"/>
              <a:t>	farklı </a:t>
            </a:r>
            <a:r>
              <a:rPr lang="tr-TR" sz="1600" dirty="0"/>
              <a:t>kadın ve yakın dostu olan babası Izzy’i de eşlik </a:t>
            </a:r>
            <a:endParaRPr lang="tr-TR" sz="1600" dirty="0" smtClean="0"/>
          </a:p>
          <a:p>
            <a:r>
              <a:rPr lang="tr-TR" sz="1600" dirty="0"/>
              <a:t>	</a:t>
            </a:r>
            <a:r>
              <a:rPr lang="tr-TR" sz="1600" dirty="0" smtClean="0"/>
              <a:t>	ediyor</a:t>
            </a:r>
            <a:r>
              <a:rPr lang="tr-TR" sz="1600" dirty="0"/>
              <a:t>. </a:t>
            </a:r>
          </a:p>
        </p:txBody>
      </p:sp>
      <p:sp>
        <p:nvSpPr>
          <p:cNvPr id="17" name="Rectangle 16"/>
          <p:cNvSpPr/>
          <p:nvPr/>
        </p:nvSpPr>
        <p:spPr>
          <a:xfrm>
            <a:off x="0" y="977180"/>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0540" y="188640"/>
            <a:ext cx="2443460" cy="546791"/>
          </a:xfrm>
          <a:prstGeom prst="rect">
            <a:avLst/>
          </a:prstGeom>
        </p:spPr>
      </p:pic>
      <p:pic>
        <p:nvPicPr>
          <p:cNvPr id="16" name="Picture 15"/>
          <p:cNvPicPr>
            <a:picLocks noChangeAspect="1"/>
          </p:cNvPicPr>
          <p:nvPr/>
        </p:nvPicPr>
        <p:blipFill rotWithShape="1">
          <a:blip r:embed="rId10">
            <a:extLst>
              <a:ext uri="{28A0092B-C50C-407E-A947-70E740481C1C}">
                <a14:useLocalDpi xmlns:a14="http://schemas.microsoft.com/office/drawing/2010/main" val="0"/>
              </a:ext>
            </a:extLst>
          </a:blip>
          <a:srcRect l="35285" r="35285"/>
          <a:stretch/>
        </p:blipFill>
        <p:spPr>
          <a:xfrm>
            <a:off x="2966949" y="4816499"/>
            <a:ext cx="647076" cy="1584675"/>
          </a:xfrm>
          <a:prstGeom prst="rect">
            <a:avLst/>
          </a:prstGeom>
        </p:spPr>
      </p:pic>
      <p:sp>
        <p:nvSpPr>
          <p:cNvPr id="18" name="TextBox 17"/>
          <p:cNvSpPr txBox="1"/>
          <p:nvPr/>
        </p:nvSpPr>
        <p:spPr>
          <a:xfrm>
            <a:off x="3515122" y="5168447"/>
            <a:ext cx="3001094" cy="1015663"/>
          </a:xfrm>
          <a:prstGeom prst="rect">
            <a:avLst/>
          </a:prstGeom>
          <a:noFill/>
        </p:spPr>
        <p:txBody>
          <a:bodyPr wrap="square" rtlCol="0">
            <a:spAutoFit/>
          </a:bodyPr>
          <a:lstStyle/>
          <a:p>
            <a:r>
              <a:rPr lang="tr-TR" sz="1400" dirty="0"/>
              <a:t>En İyi  </a:t>
            </a:r>
            <a:r>
              <a:rPr lang="tr-TR" sz="1400" dirty="0" smtClean="0"/>
              <a:t>Makyaj </a:t>
            </a:r>
          </a:p>
          <a:p>
            <a:r>
              <a:rPr lang="tr-TR" sz="1400" dirty="0" smtClean="0"/>
              <a:t>Oscar</a:t>
            </a:r>
            <a:r>
              <a:rPr lang="tr-TR" sz="1400" dirty="0"/>
              <a:t> </a:t>
            </a:r>
            <a:r>
              <a:rPr lang="tr-TR" sz="1400" dirty="0" smtClean="0"/>
              <a:t>Adaylğı</a:t>
            </a:r>
          </a:p>
          <a:p>
            <a:endParaRPr lang="tr-TR" sz="1400" dirty="0" smtClean="0"/>
          </a:p>
          <a:p>
            <a:endParaRPr lang="tr-TR" dirty="0"/>
          </a:p>
        </p:txBody>
      </p:sp>
      <p:pic>
        <p:nvPicPr>
          <p:cNvPr id="1026" name="Picture 2" descr="Benim Hikayem (2010) Post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9097" y="1304825"/>
            <a:ext cx="2616709" cy="38761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ill of Paul Giamatti and Rosamund Pike in Benim Hikayem (2010)">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52120" y="4636959"/>
            <a:ext cx="3027359" cy="2078638"/>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p:cNvSpPr/>
          <p:nvPr/>
        </p:nvSpPr>
        <p:spPr>
          <a:xfrm>
            <a:off x="231329" y="9998"/>
            <a:ext cx="1216123" cy="929082"/>
          </a:xfrm>
          <a:prstGeom prst="ellipse">
            <a:avLst/>
          </a:prstGeom>
          <a:solidFill>
            <a:schemeClr val="bg1">
              <a:lumMod val="75000"/>
            </a:schemeClr>
          </a:solidFill>
          <a:ln>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200" dirty="0" smtClean="0"/>
              <a:t>15 Şubat</a:t>
            </a:r>
          </a:p>
          <a:p>
            <a:pPr algn="ctr"/>
            <a:r>
              <a:rPr lang="tr-TR" sz="1200" dirty="0" smtClean="0"/>
              <a:t>Cumartesi 21:15</a:t>
            </a:r>
            <a:endParaRPr lang="tr-TR" sz="1200" dirty="0"/>
          </a:p>
        </p:txBody>
      </p:sp>
    </p:spTree>
    <p:extLst>
      <p:ext uri="{BB962C8B-B14F-4D97-AF65-F5344CB8AC3E}">
        <p14:creationId xmlns:p14="http://schemas.microsoft.com/office/powerpoint/2010/main" val="25129554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792495"/>
            <a:ext cx="1883701" cy="1059582"/>
          </a:xfrm>
          <a:prstGeom prst="rect">
            <a:avLst/>
          </a:prstGeom>
        </p:spPr>
      </p:pic>
      <p:sp>
        <p:nvSpPr>
          <p:cNvPr id="14" name="Rectangle 13"/>
          <p:cNvSpPr/>
          <p:nvPr/>
        </p:nvSpPr>
        <p:spPr>
          <a:xfrm>
            <a:off x="2574032" y="1299202"/>
            <a:ext cx="8406680" cy="461665"/>
          </a:xfrm>
          <a:prstGeom prst="rect">
            <a:avLst/>
          </a:prstGeom>
        </p:spPr>
        <p:txBody>
          <a:bodyPr wrap="square">
            <a:spAutoFit/>
          </a:bodyPr>
          <a:lstStyle/>
          <a:p>
            <a:r>
              <a:rPr lang="tr-TR" sz="1200" b="1" dirty="0"/>
              <a:t>En yeni yapımlar, gişe rekortmeni filmler Tv’de ilk kez HD görüntü kalitesiyle </a:t>
            </a:r>
            <a:endParaRPr lang="tr-TR" sz="1200" b="1" dirty="0" smtClean="0"/>
          </a:p>
          <a:p>
            <a:r>
              <a:rPr lang="tr-TR" sz="1200" b="1" dirty="0" smtClean="0"/>
              <a:t>Moviesmart Premium HD’de. Ayrıca </a:t>
            </a:r>
            <a:r>
              <a:rPr lang="tr-TR" sz="1200" b="1" dirty="0"/>
              <a:t>kaçıranlar için 1,5 saat sonra Moviesmart Premium 2’de.</a:t>
            </a:r>
          </a:p>
        </p:txBody>
      </p:sp>
      <p:sp>
        <p:nvSpPr>
          <p:cNvPr id="15" name="Rectangle 14"/>
          <p:cNvSpPr/>
          <p:nvPr/>
        </p:nvSpPr>
        <p:spPr>
          <a:xfrm>
            <a:off x="2580872" y="4480311"/>
            <a:ext cx="8406680" cy="461665"/>
          </a:xfrm>
          <a:prstGeom prst="rect">
            <a:avLst/>
          </a:prstGeom>
        </p:spPr>
        <p:txBody>
          <a:bodyPr wrap="square">
            <a:spAutoFit/>
          </a:bodyPr>
          <a:lstStyle/>
          <a:p>
            <a:r>
              <a:rPr lang="tr-TR" sz="1200" b="1" dirty="0"/>
              <a:t>Nefes kesen kovalamacalar, heyecan dolu maceralar ve sınırsız aksiyon HD görüntü kalitesiyle </a:t>
            </a:r>
            <a:endParaRPr lang="tr-TR" sz="1200" b="1" dirty="0" smtClean="0"/>
          </a:p>
          <a:p>
            <a:r>
              <a:rPr lang="tr-TR" sz="1200" b="1" dirty="0" smtClean="0"/>
              <a:t>Moviesmart Action HD’de.</a:t>
            </a:r>
            <a:endParaRPr lang="tr-TR" sz="1200" b="1" dirty="0"/>
          </a:p>
        </p:txBody>
      </p:sp>
      <p:sp>
        <p:nvSpPr>
          <p:cNvPr id="16" name="Rectangle 15"/>
          <p:cNvSpPr/>
          <p:nvPr/>
        </p:nvSpPr>
        <p:spPr>
          <a:xfrm>
            <a:off x="2581692" y="2500988"/>
            <a:ext cx="8406680" cy="461665"/>
          </a:xfrm>
          <a:prstGeom prst="rect">
            <a:avLst/>
          </a:prstGeom>
        </p:spPr>
        <p:txBody>
          <a:bodyPr wrap="square">
            <a:spAutoFit/>
          </a:bodyPr>
          <a:lstStyle/>
          <a:p>
            <a:r>
              <a:rPr lang="tr-TR" sz="1200" b="1" dirty="0" smtClean="0"/>
              <a:t>Sinemanın </a:t>
            </a:r>
            <a:r>
              <a:rPr lang="tr-TR" sz="1200" b="1" dirty="0"/>
              <a:t>altın filmleri, ödüllü oyuncuların ve efsane yönetmenlerin unutulmaz eserleri </a:t>
            </a:r>
            <a:endParaRPr lang="tr-TR" sz="1200" b="1" dirty="0" smtClean="0"/>
          </a:p>
          <a:p>
            <a:r>
              <a:rPr lang="tr-TR" sz="1200" b="1" dirty="0" smtClean="0"/>
              <a:t>HD </a:t>
            </a:r>
            <a:r>
              <a:rPr lang="tr-TR" sz="1200" b="1" dirty="0"/>
              <a:t>görüntü kalitesiyle Moviesmart </a:t>
            </a:r>
            <a:r>
              <a:rPr lang="tr-TR" sz="1200" b="1" dirty="0" smtClean="0"/>
              <a:t>Gold HD’de.</a:t>
            </a:r>
            <a:endParaRPr lang="tr-TR" sz="1200" b="1" dirty="0"/>
          </a:p>
        </p:txBody>
      </p:sp>
      <p:sp>
        <p:nvSpPr>
          <p:cNvPr id="17" name="Rectangle 16"/>
          <p:cNvSpPr/>
          <p:nvPr/>
        </p:nvSpPr>
        <p:spPr>
          <a:xfrm>
            <a:off x="2573600" y="3122522"/>
            <a:ext cx="8406680" cy="461665"/>
          </a:xfrm>
          <a:prstGeom prst="rect">
            <a:avLst/>
          </a:prstGeom>
        </p:spPr>
        <p:txBody>
          <a:bodyPr wrap="square">
            <a:spAutoFit/>
          </a:bodyPr>
          <a:lstStyle/>
          <a:p>
            <a:r>
              <a:rPr lang="tr-TR" sz="1200" b="1" dirty="0"/>
              <a:t>Dünya sinemasının en önemli seçkileri, en büyük festivallerin ödüllü filmleri, </a:t>
            </a:r>
            <a:r>
              <a:rPr lang="tr-TR" sz="1200" b="1" dirty="0" smtClean="0"/>
              <a:t>Tv’de ilk kez </a:t>
            </a:r>
          </a:p>
          <a:p>
            <a:r>
              <a:rPr lang="tr-TR" sz="1200" b="1" dirty="0" smtClean="0"/>
              <a:t>izleyebileceğiniz sinemanın </a:t>
            </a:r>
            <a:r>
              <a:rPr lang="tr-TR" sz="1200" b="1" dirty="0"/>
              <a:t>bağımsızları </a:t>
            </a:r>
            <a:r>
              <a:rPr lang="tr-TR" sz="1200" b="1" dirty="0" smtClean="0"/>
              <a:t>HD </a:t>
            </a:r>
            <a:r>
              <a:rPr lang="tr-TR" sz="1200" b="1" dirty="0"/>
              <a:t>görüntü kalitesiyle Moviesmart </a:t>
            </a:r>
            <a:r>
              <a:rPr lang="tr-TR" sz="1200" b="1" dirty="0" smtClean="0"/>
              <a:t>Fest HD’de</a:t>
            </a:r>
            <a:r>
              <a:rPr lang="tr-TR" sz="1200" b="1" dirty="0"/>
              <a:t>.</a:t>
            </a:r>
          </a:p>
        </p:txBody>
      </p:sp>
      <p:sp>
        <p:nvSpPr>
          <p:cNvPr id="18" name="Rectangle 17"/>
          <p:cNvSpPr/>
          <p:nvPr/>
        </p:nvSpPr>
        <p:spPr>
          <a:xfrm>
            <a:off x="2581692" y="3789627"/>
            <a:ext cx="8406680" cy="461665"/>
          </a:xfrm>
          <a:prstGeom prst="rect">
            <a:avLst/>
          </a:prstGeom>
        </p:spPr>
        <p:txBody>
          <a:bodyPr wrap="square">
            <a:spAutoFit/>
          </a:bodyPr>
          <a:lstStyle/>
          <a:p>
            <a:r>
              <a:rPr lang="tr-TR" sz="1200" b="1" dirty="0" smtClean="0"/>
              <a:t>Aile </a:t>
            </a:r>
            <a:r>
              <a:rPr lang="tr-TR" sz="1200" b="1" dirty="0"/>
              <a:t>boyu sinema keyfi yaşamak isteyenler için, 7’den 70’e tüm aile bireylerine uygun filmlerin adresi </a:t>
            </a:r>
            <a:endParaRPr lang="tr-TR" sz="1200" b="1" dirty="0" smtClean="0"/>
          </a:p>
          <a:p>
            <a:r>
              <a:rPr lang="tr-TR" sz="1200" b="1" dirty="0"/>
              <a:t>HD görüntü kalitesiyle </a:t>
            </a:r>
            <a:r>
              <a:rPr lang="tr-TR" sz="1200" b="1" dirty="0" smtClean="0"/>
              <a:t>Moviesmart </a:t>
            </a:r>
            <a:r>
              <a:rPr lang="tr-TR" sz="1200" b="1" dirty="0"/>
              <a:t>Family HD.</a:t>
            </a:r>
          </a:p>
        </p:txBody>
      </p:sp>
      <p:sp>
        <p:nvSpPr>
          <p:cNvPr id="19" name="Rectangle 18"/>
          <p:cNvSpPr/>
          <p:nvPr/>
        </p:nvSpPr>
        <p:spPr>
          <a:xfrm>
            <a:off x="2573600" y="1923130"/>
            <a:ext cx="8406680" cy="461665"/>
          </a:xfrm>
          <a:prstGeom prst="rect">
            <a:avLst/>
          </a:prstGeom>
        </p:spPr>
        <p:txBody>
          <a:bodyPr wrap="square">
            <a:spAutoFit/>
          </a:bodyPr>
          <a:lstStyle/>
          <a:p>
            <a:r>
              <a:rPr lang="tr-TR" sz="1200" b="1" dirty="0"/>
              <a:t>Son </a:t>
            </a:r>
            <a:r>
              <a:rPr lang="tr-TR" sz="1200" b="1" dirty="0" smtClean="0"/>
              <a:t>dönemin en </a:t>
            </a:r>
            <a:r>
              <a:rPr lang="tr-TR" sz="1200" b="1" dirty="0"/>
              <a:t>önemli filmleri, birbirinden başarılı yapımlar HD görüntü kalitesiyle </a:t>
            </a:r>
            <a:endParaRPr lang="tr-TR" sz="1200" b="1" dirty="0" smtClean="0"/>
          </a:p>
          <a:p>
            <a:r>
              <a:rPr lang="tr-TR" sz="1200" b="1" dirty="0" smtClean="0"/>
              <a:t>Moviesmart Platin HD’de</a:t>
            </a:r>
            <a:r>
              <a:rPr lang="tr-TR" sz="1200" b="1" dirty="0"/>
              <a:t>. </a:t>
            </a:r>
            <a:r>
              <a:rPr lang="tr-TR" sz="1200" b="1" dirty="0" smtClean="0"/>
              <a:t>Ayrıca </a:t>
            </a:r>
            <a:r>
              <a:rPr lang="tr-TR" sz="1200" b="1" dirty="0"/>
              <a:t>kaçıranlar için 1,5 saat sonra Moviesmart Platin 2'de.</a:t>
            </a:r>
          </a:p>
        </p:txBody>
      </p:sp>
      <p:sp>
        <p:nvSpPr>
          <p:cNvPr id="20" name="Rectangle 19"/>
          <p:cNvSpPr/>
          <p:nvPr/>
        </p:nvSpPr>
        <p:spPr>
          <a:xfrm>
            <a:off x="2574420" y="5193107"/>
            <a:ext cx="8406680" cy="276999"/>
          </a:xfrm>
          <a:prstGeom prst="rect">
            <a:avLst/>
          </a:prstGeom>
        </p:spPr>
        <p:txBody>
          <a:bodyPr wrap="square">
            <a:spAutoFit/>
          </a:bodyPr>
          <a:lstStyle/>
          <a:p>
            <a:r>
              <a:rPr lang="tr-TR" sz="1200" b="1" dirty="0"/>
              <a:t>Sinema tarihine </a:t>
            </a:r>
            <a:r>
              <a:rPr lang="tr-TR" sz="1200" b="1" dirty="0" smtClean="0"/>
              <a:t>adını yazdırmış, </a:t>
            </a:r>
            <a:r>
              <a:rPr lang="tr-TR" sz="1200" b="1" dirty="0"/>
              <a:t>geçmişten bugüne en iyi filmlerin kanalı Moviesmart Classic.</a:t>
            </a:r>
          </a:p>
        </p:txBody>
      </p:sp>
      <p:sp>
        <p:nvSpPr>
          <p:cNvPr id="2" name="TextBox 1"/>
          <p:cNvSpPr txBox="1"/>
          <p:nvPr/>
        </p:nvSpPr>
        <p:spPr>
          <a:xfrm>
            <a:off x="2915816" y="404664"/>
            <a:ext cx="3878754" cy="477054"/>
          </a:xfrm>
          <a:prstGeom prst="rect">
            <a:avLst/>
          </a:prstGeom>
          <a:noFill/>
        </p:spPr>
        <p:txBody>
          <a:bodyPr wrap="none" rtlCol="0">
            <a:spAutoFit/>
          </a:bodyPr>
          <a:lstStyle/>
          <a:p>
            <a:r>
              <a:rPr lang="tr-TR" sz="2500" b="1" dirty="0" smtClean="0"/>
              <a:t>2014 D-Smart Film Kanalları</a:t>
            </a:r>
            <a:endParaRPr lang="tr-TR" sz="25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141" y="1236267"/>
            <a:ext cx="2487166" cy="52459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140" y="1838004"/>
            <a:ext cx="2443460" cy="54679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600" y="2442132"/>
            <a:ext cx="2435000" cy="508864"/>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744" y="3055847"/>
            <a:ext cx="2426855" cy="515134"/>
          </a:xfrm>
          <a:prstGeom prst="rect">
            <a:avLst/>
          </a:prstGeom>
        </p:spPr>
      </p:pic>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l="16679" b="8375"/>
          <a:stretch/>
        </p:blipFill>
        <p:spPr>
          <a:xfrm>
            <a:off x="127693" y="3602596"/>
            <a:ext cx="3076155" cy="702704"/>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2278" y="4276135"/>
            <a:ext cx="3686126" cy="792999"/>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29" y="5091326"/>
            <a:ext cx="2555776" cy="589795"/>
          </a:xfrm>
          <a:prstGeom prst="rect">
            <a:avLst/>
          </a:prstGeom>
        </p:spPr>
      </p:pic>
    </p:spTree>
    <p:extLst>
      <p:ext uri="{BB962C8B-B14F-4D97-AF65-F5344CB8AC3E}">
        <p14:creationId xmlns:p14="http://schemas.microsoft.com/office/powerpoint/2010/main" val="25931265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smtClean="0">
                <a:solidFill>
                  <a:schemeClr val="bg1">
                    <a:lumMod val="65000"/>
                  </a:schemeClr>
                </a:solidFill>
                <a:effectLst>
                  <a:outerShdw blurRad="50800" dist="38100" dir="2700000" algn="tl" rotWithShape="0">
                    <a:prstClr val="black">
                      <a:alpha val="40000"/>
                    </a:prstClr>
                  </a:outerShdw>
                </a:effectLst>
              </a:rPr>
              <a:t>Wrecked</a:t>
            </a:r>
          </a:p>
          <a:p>
            <a:r>
              <a:rPr lang="tr-TR" sz="2500" b="1" dirty="0" smtClean="0">
                <a:solidFill>
                  <a:schemeClr val="bg1">
                    <a:lumMod val="65000"/>
                  </a:schemeClr>
                </a:solidFill>
                <a:effectLst>
                  <a:outerShdw blurRad="50800" dist="38100" dir="2700000" algn="tl" rotWithShape="0">
                    <a:prstClr val="black">
                      <a:alpha val="40000"/>
                    </a:prstClr>
                  </a:outerShdw>
                </a:effectLst>
              </a:rPr>
              <a:t>Tuzak</a:t>
            </a:r>
            <a:endParaRPr lang="tr-TR" sz="2500" b="1" dirty="0">
              <a:solidFill>
                <a:schemeClr val="bg1">
                  <a:lumMod val="65000"/>
                </a:schemeClr>
              </a:solidFill>
              <a:effectLst>
                <a:outerShdw blurRad="50800" dist="38100" dir="2700000" algn="tl" rotWithShape="0">
                  <a:prstClr val="black">
                    <a:alpha val="40000"/>
                  </a:prstClr>
                </a:outerShdw>
              </a:effectLst>
            </a:endParaRP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369367"/>
            <a:ext cx="6647974" cy="3785652"/>
          </a:xfrm>
          <a:prstGeom prst="rect">
            <a:avLst/>
          </a:prstGeom>
          <a:noFill/>
        </p:spPr>
        <p:txBody>
          <a:bodyPr wrap="none" rtlCol="0">
            <a:spAutoFit/>
          </a:bodyPr>
          <a:lstStyle/>
          <a:p>
            <a:r>
              <a:rPr lang="tr-TR" sz="1600" b="1" dirty="0" smtClean="0"/>
              <a:t>Yönetmen:</a:t>
            </a:r>
            <a:r>
              <a:rPr lang="tr-TR" sz="1600" dirty="0" smtClean="0"/>
              <a:t> 	</a:t>
            </a:r>
            <a:r>
              <a:rPr lang="tr-TR" sz="1600" dirty="0"/>
              <a:t>Michael Greenspan </a:t>
            </a:r>
            <a:endParaRPr lang="tr-TR" sz="1600" dirty="0" smtClean="0"/>
          </a:p>
          <a:p>
            <a:r>
              <a:rPr lang="tr-TR" sz="1600" b="1" dirty="0" smtClean="0"/>
              <a:t>Oyuncular: </a:t>
            </a:r>
            <a:r>
              <a:rPr lang="tr-TR" sz="1600" dirty="0" smtClean="0"/>
              <a:t>	</a:t>
            </a:r>
            <a:r>
              <a:rPr lang="fr-FR" sz="1600" dirty="0"/>
              <a:t>Adrien </a:t>
            </a:r>
            <a:r>
              <a:rPr lang="fr-FR" sz="1600" dirty="0" err="1"/>
              <a:t>Brody</a:t>
            </a:r>
            <a:r>
              <a:rPr lang="fr-FR" sz="1600" dirty="0"/>
              <a:t>, Caroline </a:t>
            </a:r>
            <a:r>
              <a:rPr lang="fr-FR" sz="1600" dirty="0" err="1"/>
              <a:t>Dhavernas</a:t>
            </a:r>
            <a:r>
              <a:rPr lang="fr-FR" sz="1600" dirty="0"/>
              <a:t>, Ryan Robbins </a:t>
            </a:r>
            <a:endParaRPr lang="tr-TR" sz="1600" dirty="0" smtClean="0"/>
          </a:p>
          <a:p>
            <a:r>
              <a:rPr lang="tr-TR" sz="1600" b="1" dirty="0" smtClean="0"/>
              <a:t>Yapım Yılı: </a:t>
            </a:r>
            <a:r>
              <a:rPr lang="tr-TR" sz="1600" dirty="0" smtClean="0"/>
              <a:t>		2010</a:t>
            </a:r>
          </a:p>
          <a:p>
            <a:r>
              <a:rPr lang="tr-TR" sz="1600" b="1" dirty="0" smtClean="0"/>
              <a:t>Tür: </a:t>
            </a:r>
            <a:r>
              <a:rPr lang="tr-TR" sz="1600" dirty="0" smtClean="0"/>
              <a:t>		Macera - Drama</a:t>
            </a:r>
          </a:p>
          <a:p>
            <a:r>
              <a:rPr lang="tr-TR" sz="1600" b="1" dirty="0" smtClean="0"/>
              <a:t>Box Office:</a:t>
            </a:r>
            <a:r>
              <a:rPr lang="tr-TR" sz="1600" dirty="0" smtClean="0"/>
              <a:t>	</a:t>
            </a:r>
            <a:r>
              <a:rPr lang="tr-TR" sz="1600" dirty="0"/>
              <a:t> $4.821 </a:t>
            </a:r>
            <a:endParaRPr lang="tr-TR" sz="1600" dirty="0" smtClean="0"/>
          </a:p>
          <a:p>
            <a:endParaRPr lang="tr-TR" sz="1600" dirty="0"/>
          </a:p>
          <a:p>
            <a:r>
              <a:rPr lang="tr-TR" sz="1600" b="1" dirty="0" smtClean="0"/>
              <a:t>Konu: 		</a:t>
            </a:r>
            <a:r>
              <a:rPr lang="tr-TR" sz="1600" dirty="0"/>
              <a:t>Bir gün bir tepenin yamacında her yanınız yara bere </a:t>
            </a:r>
            <a:endParaRPr lang="tr-TR" sz="1600" dirty="0" smtClean="0"/>
          </a:p>
          <a:p>
            <a:r>
              <a:rPr lang="tr-TR" sz="1600" dirty="0"/>
              <a:t>	</a:t>
            </a:r>
            <a:r>
              <a:rPr lang="tr-TR" sz="1600" dirty="0" smtClean="0"/>
              <a:t>	içinde</a:t>
            </a:r>
            <a:r>
              <a:rPr lang="tr-TR" sz="1600" dirty="0"/>
              <a:t>, çevrenizi cesetler sarmış halde uyandığınızı </a:t>
            </a:r>
            <a:r>
              <a:rPr lang="tr-TR" sz="1600" dirty="0" smtClean="0"/>
              <a:t>	</a:t>
            </a:r>
          </a:p>
          <a:p>
            <a:r>
              <a:rPr lang="tr-TR" sz="1600" dirty="0"/>
              <a:t>	</a:t>
            </a:r>
            <a:r>
              <a:rPr lang="tr-TR" sz="1600" dirty="0" smtClean="0"/>
              <a:t>	düşünün</a:t>
            </a:r>
            <a:r>
              <a:rPr lang="tr-TR" sz="1600" dirty="0"/>
              <a:t>. Oraya nasıl geldiğinizi, nerede olduğunuzu </a:t>
            </a:r>
            <a:endParaRPr lang="tr-TR" sz="1600" dirty="0" smtClean="0"/>
          </a:p>
          <a:p>
            <a:r>
              <a:rPr lang="tr-TR" sz="1600" dirty="0"/>
              <a:t>	</a:t>
            </a:r>
            <a:r>
              <a:rPr lang="tr-TR" sz="1600" dirty="0" smtClean="0"/>
              <a:t>	hatta </a:t>
            </a:r>
            <a:r>
              <a:rPr lang="tr-TR" sz="1600" dirty="0"/>
              <a:t>kim olduğunuzu dahi hatırlamıyorsunuz ve </a:t>
            </a:r>
            <a:endParaRPr lang="tr-TR" sz="1600" dirty="0" smtClean="0"/>
          </a:p>
          <a:p>
            <a:r>
              <a:rPr lang="tr-TR" sz="1600" dirty="0"/>
              <a:t>	</a:t>
            </a:r>
            <a:r>
              <a:rPr lang="tr-TR" sz="1600" dirty="0" smtClean="0"/>
              <a:t>	hafızanızda </a:t>
            </a:r>
            <a:r>
              <a:rPr lang="tr-TR" sz="1600" dirty="0"/>
              <a:t>bu soruların hiçbirinin cevabı yok. </a:t>
            </a:r>
            <a:endParaRPr lang="tr-TR" sz="1600" dirty="0" smtClean="0"/>
          </a:p>
          <a:p>
            <a:r>
              <a:rPr lang="tr-TR" sz="1600" dirty="0"/>
              <a:t>	</a:t>
            </a:r>
            <a:r>
              <a:rPr lang="tr-TR" sz="1600" dirty="0" smtClean="0"/>
              <a:t>	Şimdi </a:t>
            </a:r>
            <a:r>
              <a:rPr lang="tr-TR" sz="1600" dirty="0"/>
              <a:t>gerçek nerede, zihninizdeki görüntülerin </a:t>
            </a:r>
            <a:endParaRPr lang="tr-TR" sz="1600" dirty="0" smtClean="0"/>
          </a:p>
          <a:p>
            <a:r>
              <a:rPr lang="tr-TR" sz="1600" dirty="0"/>
              <a:t>	</a:t>
            </a:r>
            <a:r>
              <a:rPr lang="tr-TR" sz="1600" dirty="0" smtClean="0"/>
              <a:t>	hangisini </a:t>
            </a:r>
            <a:r>
              <a:rPr lang="tr-TR" sz="1600" dirty="0"/>
              <a:t>gerçekten yaşıyorsunuz ya da hangi hayalin </a:t>
            </a:r>
            <a:endParaRPr lang="tr-TR" sz="1600" dirty="0" smtClean="0"/>
          </a:p>
          <a:p>
            <a:r>
              <a:rPr lang="tr-TR" sz="1600" dirty="0"/>
              <a:t>	</a:t>
            </a:r>
            <a:r>
              <a:rPr lang="tr-TR" sz="1600" dirty="0" smtClean="0"/>
              <a:t>	içindesiniz</a:t>
            </a:r>
            <a:r>
              <a:rPr lang="tr-TR" sz="1600" dirty="0"/>
              <a:t>? </a:t>
            </a:r>
          </a:p>
          <a:p>
            <a:r>
              <a:rPr lang="tr-TR" sz="1600" dirty="0" smtClean="0"/>
              <a:t>	</a:t>
            </a:r>
            <a:endParaRPr lang="tr-TR" sz="1600" b="1" dirty="0"/>
          </a:p>
        </p:txBody>
      </p:sp>
      <p:sp>
        <p:nvSpPr>
          <p:cNvPr id="17" name="Rectangle 16"/>
          <p:cNvSpPr/>
          <p:nvPr/>
        </p:nvSpPr>
        <p:spPr>
          <a:xfrm>
            <a:off x="0" y="977180"/>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0540" y="188640"/>
            <a:ext cx="2443460" cy="546791"/>
          </a:xfrm>
          <a:prstGeom prst="rect">
            <a:avLst/>
          </a:prstGeom>
        </p:spPr>
      </p:pic>
      <p:pic>
        <p:nvPicPr>
          <p:cNvPr id="5122" name="Picture 2" descr="Tuzak (2010) Post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391" y="1304825"/>
            <a:ext cx="2597959" cy="384837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till of Adrien Brody in Tuzak (2010)">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6136" y="4673366"/>
            <a:ext cx="3143672" cy="2097419"/>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231329" y="9998"/>
            <a:ext cx="1216123" cy="929082"/>
          </a:xfrm>
          <a:prstGeom prst="ellipse">
            <a:avLst/>
          </a:prstGeom>
          <a:solidFill>
            <a:schemeClr val="bg1">
              <a:lumMod val="75000"/>
            </a:schemeClr>
          </a:solidFill>
          <a:ln>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200" dirty="0" smtClean="0"/>
              <a:t>22 Şubat</a:t>
            </a:r>
          </a:p>
          <a:p>
            <a:pPr algn="ctr"/>
            <a:r>
              <a:rPr lang="tr-TR" sz="1200" dirty="0" smtClean="0"/>
              <a:t>Cumartesi 21:15</a:t>
            </a:r>
            <a:endParaRPr lang="tr-TR" sz="1200" dirty="0"/>
          </a:p>
        </p:txBody>
      </p:sp>
    </p:spTree>
    <p:extLst>
      <p:ext uri="{BB962C8B-B14F-4D97-AF65-F5344CB8AC3E}">
        <p14:creationId xmlns:p14="http://schemas.microsoft.com/office/powerpoint/2010/main" val="16513535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err="1" smtClean="0">
                <a:solidFill>
                  <a:srgbClr val="FFC000"/>
                </a:solidFill>
                <a:effectLst>
                  <a:outerShdw blurRad="50800" dist="38100" dir="2700000" algn="tl" rotWithShape="0">
                    <a:prstClr val="black">
                      <a:alpha val="40000"/>
                    </a:prstClr>
                  </a:outerShdw>
                </a:effectLst>
              </a:rPr>
              <a:t>Identity</a:t>
            </a:r>
            <a:endParaRPr lang="tr-TR" sz="3000" b="1" dirty="0" smtClean="0">
              <a:solidFill>
                <a:srgbClr val="FFC000"/>
              </a:solidFill>
              <a:effectLst>
                <a:outerShdw blurRad="50800" dist="38100" dir="2700000" algn="tl" rotWithShape="0">
                  <a:prstClr val="black">
                    <a:alpha val="40000"/>
                  </a:prstClr>
                </a:outerShdw>
              </a:effectLst>
            </a:endParaRPr>
          </a:p>
          <a:p>
            <a:r>
              <a:rPr lang="tr-TR" sz="2500" b="1" dirty="0" smtClean="0">
                <a:solidFill>
                  <a:srgbClr val="FFC000"/>
                </a:solidFill>
                <a:effectLst>
                  <a:outerShdw blurRad="50800" dist="38100" dir="2700000" algn="tl" rotWithShape="0">
                    <a:prstClr val="black">
                      <a:alpha val="40000"/>
                    </a:prstClr>
                  </a:outerShdw>
                </a:effectLst>
              </a:rPr>
              <a:t>Kimlik</a:t>
            </a:r>
            <a:endParaRPr lang="tr-TR" sz="2500" b="1" dirty="0">
              <a:solidFill>
                <a:srgbClr val="FFC000"/>
              </a:solidFill>
              <a:effectLst>
                <a:outerShdw blurRad="50800" dist="38100" dir="2700000" algn="tl" rotWithShape="0">
                  <a:prstClr val="black">
                    <a:alpha val="40000"/>
                  </a:prstClr>
                </a:outerShdw>
              </a:effectLst>
            </a:endParaRP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369367"/>
            <a:ext cx="6594369" cy="3539430"/>
          </a:xfrm>
          <a:prstGeom prst="rect">
            <a:avLst/>
          </a:prstGeom>
          <a:noFill/>
        </p:spPr>
        <p:txBody>
          <a:bodyPr wrap="none" rtlCol="0">
            <a:spAutoFit/>
          </a:bodyPr>
          <a:lstStyle/>
          <a:p>
            <a:r>
              <a:rPr lang="tr-TR" sz="1600" b="1" dirty="0" smtClean="0"/>
              <a:t>Yönetmen:</a:t>
            </a:r>
            <a:r>
              <a:rPr lang="tr-TR" sz="1600" dirty="0" smtClean="0"/>
              <a:t> 	James </a:t>
            </a:r>
            <a:r>
              <a:rPr lang="tr-TR" sz="1600" dirty="0" err="1" smtClean="0"/>
              <a:t>Mangold</a:t>
            </a:r>
            <a:endParaRPr lang="tr-TR" sz="1600" dirty="0" smtClean="0"/>
          </a:p>
          <a:p>
            <a:r>
              <a:rPr lang="tr-TR" sz="1600" b="1" dirty="0" smtClean="0"/>
              <a:t>Oyuncular: </a:t>
            </a:r>
            <a:r>
              <a:rPr lang="tr-TR" sz="1600" dirty="0" smtClean="0"/>
              <a:t>	J</a:t>
            </a:r>
            <a:r>
              <a:rPr lang="it-IT" sz="1600" dirty="0" smtClean="0"/>
              <a:t>ohn Cusack, Ray Liotta, Amanda Peet</a:t>
            </a:r>
            <a:endParaRPr lang="tr-TR" sz="1600" dirty="0" smtClean="0"/>
          </a:p>
          <a:p>
            <a:r>
              <a:rPr lang="tr-TR" sz="1600" b="1" dirty="0" smtClean="0"/>
              <a:t>Yapım Yılı: </a:t>
            </a:r>
            <a:r>
              <a:rPr lang="tr-TR" sz="1600" dirty="0" smtClean="0"/>
              <a:t>		2003</a:t>
            </a:r>
          </a:p>
          <a:p>
            <a:r>
              <a:rPr lang="tr-TR" sz="1600" b="1" dirty="0" smtClean="0"/>
              <a:t>Tür: </a:t>
            </a:r>
            <a:r>
              <a:rPr lang="tr-TR" sz="1600" dirty="0" smtClean="0"/>
              <a:t>		Gerilim</a:t>
            </a:r>
          </a:p>
          <a:p>
            <a:r>
              <a:rPr lang="tr-TR" sz="1600" b="1" dirty="0"/>
              <a:t>Box Office:</a:t>
            </a:r>
            <a:r>
              <a:rPr lang="tr-TR" sz="1600" dirty="0"/>
              <a:t>	</a:t>
            </a:r>
            <a:r>
              <a:rPr lang="en-US" sz="1600" dirty="0" smtClean="0"/>
              <a:t>$51,475,962</a:t>
            </a:r>
            <a:endParaRPr lang="tr-TR" sz="1600" dirty="0"/>
          </a:p>
          <a:p>
            <a:endParaRPr lang="tr-TR" sz="1600" dirty="0" smtClean="0"/>
          </a:p>
          <a:p>
            <a:r>
              <a:rPr lang="tr-TR" sz="1600" b="1" dirty="0" smtClean="0"/>
              <a:t>Konu: 		</a:t>
            </a:r>
            <a:r>
              <a:rPr lang="en-US" sz="1600" dirty="0" err="1" smtClean="0"/>
              <a:t>Şiddetli</a:t>
            </a:r>
            <a:r>
              <a:rPr lang="en-US" sz="1600" dirty="0" smtClean="0"/>
              <a:t> </a:t>
            </a:r>
            <a:r>
              <a:rPr lang="en-US" sz="1600" dirty="0" err="1" smtClean="0"/>
              <a:t>bir</a:t>
            </a:r>
            <a:r>
              <a:rPr lang="en-US" sz="1600" dirty="0" smtClean="0"/>
              <a:t> </a:t>
            </a:r>
            <a:r>
              <a:rPr lang="en-US" sz="1600" dirty="0" err="1" smtClean="0"/>
              <a:t>fırtına</a:t>
            </a:r>
            <a:r>
              <a:rPr lang="en-US" sz="1600" dirty="0" smtClean="0"/>
              <a:t>, </a:t>
            </a:r>
            <a:r>
              <a:rPr lang="en-US" sz="1600" dirty="0" err="1" smtClean="0"/>
              <a:t>birbirine</a:t>
            </a:r>
            <a:r>
              <a:rPr lang="en-US" sz="1600" dirty="0" smtClean="0"/>
              <a:t> </a:t>
            </a:r>
            <a:r>
              <a:rPr lang="en-US" sz="1600" dirty="0" err="1" smtClean="0"/>
              <a:t>yabancı</a:t>
            </a:r>
            <a:r>
              <a:rPr lang="en-US" sz="1600" dirty="0" smtClean="0"/>
              <a:t> </a:t>
            </a:r>
            <a:r>
              <a:rPr lang="en-US" sz="1600" dirty="0" err="1" smtClean="0"/>
              <a:t>ve</a:t>
            </a:r>
            <a:r>
              <a:rPr lang="en-US" sz="1600" dirty="0" smtClean="0"/>
              <a:t> </a:t>
            </a:r>
            <a:r>
              <a:rPr lang="en-US" sz="1600" dirty="0" err="1" smtClean="0"/>
              <a:t>sırlarla</a:t>
            </a:r>
            <a:r>
              <a:rPr lang="en-US" sz="1600" dirty="0" smtClean="0"/>
              <a:t> </a:t>
            </a:r>
            <a:r>
              <a:rPr lang="en-US" sz="1600" dirty="0" err="1" smtClean="0"/>
              <a:t>dolu</a:t>
            </a:r>
            <a:r>
              <a:rPr lang="en-US" sz="1600" dirty="0" smtClean="0"/>
              <a:t> </a:t>
            </a:r>
            <a:endParaRPr lang="tr-TR" sz="1600" dirty="0" smtClean="0"/>
          </a:p>
          <a:p>
            <a:r>
              <a:rPr lang="tr-TR" sz="1600" dirty="0" smtClean="0"/>
              <a:t>                                        </a:t>
            </a:r>
            <a:r>
              <a:rPr lang="en-US" sz="1600" dirty="0" smtClean="0"/>
              <a:t>on </a:t>
            </a:r>
            <a:r>
              <a:rPr lang="en-US" sz="1600" dirty="0" err="1" smtClean="0"/>
              <a:t>insanı</a:t>
            </a:r>
            <a:r>
              <a:rPr lang="en-US" sz="1600" dirty="0" smtClean="0"/>
              <a:t>, </a:t>
            </a:r>
            <a:r>
              <a:rPr lang="en-US" sz="1600" dirty="0" err="1" smtClean="0"/>
              <a:t>asabi</a:t>
            </a:r>
            <a:r>
              <a:rPr lang="en-US" sz="1600" dirty="0" smtClean="0"/>
              <a:t> </a:t>
            </a:r>
            <a:r>
              <a:rPr lang="en-US" sz="1600" dirty="0" err="1" smtClean="0"/>
              <a:t>bir</a:t>
            </a:r>
            <a:r>
              <a:rPr lang="en-US" sz="1600" dirty="0" smtClean="0"/>
              <a:t> </a:t>
            </a:r>
            <a:r>
              <a:rPr lang="en-US" sz="1600" dirty="0" err="1" smtClean="0"/>
              <a:t>gece</a:t>
            </a:r>
            <a:r>
              <a:rPr lang="en-US" sz="1600" dirty="0" smtClean="0"/>
              <a:t> </a:t>
            </a:r>
            <a:r>
              <a:rPr lang="en-US" sz="1600" dirty="0" err="1" smtClean="0"/>
              <a:t>müdürünün</a:t>
            </a:r>
            <a:r>
              <a:rPr lang="en-US" sz="1600" dirty="0" smtClean="0"/>
              <a:t> </a:t>
            </a:r>
            <a:r>
              <a:rPr lang="en-US" sz="1600" dirty="0" err="1" smtClean="0"/>
              <a:t>idaresindeki</a:t>
            </a:r>
            <a:r>
              <a:rPr lang="en-US" sz="1600" dirty="0" smtClean="0"/>
              <a:t> </a:t>
            </a:r>
            <a:endParaRPr lang="tr-TR" sz="1600" dirty="0" smtClean="0"/>
          </a:p>
          <a:p>
            <a:r>
              <a:rPr lang="tr-TR" sz="1600" dirty="0" smtClean="0"/>
              <a:t>                                        </a:t>
            </a:r>
            <a:r>
              <a:rPr lang="en-US" sz="1600" dirty="0" err="1" smtClean="0"/>
              <a:t>ıssız</a:t>
            </a:r>
            <a:r>
              <a:rPr lang="en-US" sz="1600" dirty="0" smtClean="0"/>
              <a:t> </a:t>
            </a:r>
            <a:r>
              <a:rPr lang="en-US" sz="1600" dirty="0" err="1" smtClean="0"/>
              <a:t>bir</a:t>
            </a:r>
            <a:r>
              <a:rPr lang="en-US" sz="1600" dirty="0" smtClean="0"/>
              <a:t> </a:t>
            </a:r>
            <a:r>
              <a:rPr lang="en-US" sz="1600" dirty="0" err="1" smtClean="0"/>
              <a:t>motelde</a:t>
            </a:r>
            <a:r>
              <a:rPr lang="en-US" sz="1600" dirty="0" smtClean="0"/>
              <a:t> </a:t>
            </a:r>
            <a:r>
              <a:rPr lang="en-US" sz="1600" dirty="0" err="1" smtClean="0"/>
              <a:t>bir</a:t>
            </a:r>
            <a:r>
              <a:rPr lang="en-US" sz="1600" dirty="0" smtClean="0"/>
              <a:t> </a:t>
            </a:r>
            <a:r>
              <a:rPr lang="en-US" sz="1600" dirty="0" err="1" smtClean="0"/>
              <a:t>araya</a:t>
            </a:r>
            <a:r>
              <a:rPr lang="en-US" sz="1600" dirty="0" smtClean="0"/>
              <a:t> </a:t>
            </a:r>
            <a:r>
              <a:rPr lang="en-US" sz="1600" dirty="0" err="1" smtClean="0"/>
              <a:t>getirir</a:t>
            </a:r>
            <a:r>
              <a:rPr lang="en-US" sz="1600" dirty="0" smtClean="0"/>
              <a:t>.</a:t>
            </a:r>
            <a:r>
              <a:rPr lang="tr-TR" sz="1600" dirty="0" smtClean="0"/>
              <a:t> İç</a:t>
            </a:r>
            <a:r>
              <a:rPr lang="en-US" sz="1600" dirty="0" err="1" smtClean="0"/>
              <a:t>lerinde</a:t>
            </a:r>
            <a:r>
              <a:rPr lang="en-US" sz="1600" dirty="0" smtClean="0"/>
              <a:t> </a:t>
            </a:r>
            <a:r>
              <a:rPr lang="en-US" sz="1600" dirty="0" err="1" smtClean="0"/>
              <a:t>bir</a:t>
            </a:r>
            <a:r>
              <a:rPr lang="en-US" sz="1600" dirty="0" smtClean="0"/>
              <a:t> </a:t>
            </a:r>
            <a:r>
              <a:rPr lang="en-US" sz="1600" dirty="0" err="1" smtClean="0"/>
              <a:t>limuzin</a:t>
            </a:r>
            <a:r>
              <a:rPr lang="en-US" sz="1600" dirty="0" smtClean="0"/>
              <a:t> </a:t>
            </a:r>
            <a:endParaRPr lang="tr-TR" sz="1600" dirty="0" smtClean="0"/>
          </a:p>
          <a:p>
            <a:r>
              <a:rPr lang="tr-TR" sz="1600" dirty="0" smtClean="0"/>
              <a:t>                                        </a:t>
            </a:r>
            <a:r>
              <a:rPr lang="en-US" sz="1600" dirty="0" err="1" smtClean="0"/>
              <a:t>şoförü</a:t>
            </a:r>
            <a:r>
              <a:rPr lang="en-US" sz="1600" dirty="0" smtClean="0"/>
              <a:t>, </a:t>
            </a:r>
            <a:r>
              <a:rPr lang="en-US" sz="1600" dirty="0" err="1" smtClean="0"/>
              <a:t>bir</a:t>
            </a:r>
            <a:r>
              <a:rPr lang="en-US" sz="1600" dirty="0" smtClean="0"/>
              <a:t> </a:t>
            </a:r>
            <a:r>
              <a:rPr lang="en-US" sz="1600" dirty="0" err="1" smtClean="0"/>
              <a:t>tele</a:t>
            </a:r>
            <a:r>
              <a:rPr lang="en-US" sz="1600" dirty="0" smtClean="0"/>
              <a:t> </a:t>
            </a:r>
            <a:r>
              <a:rPr lang="en-US" sz="1600" dirty="0" err="1" smtClean="0"/>
              <a:t>kız</a:t>
            </a:r>
            <a:r>
              <a:rPr lang="en-US" sz="1600" dirty="0" smtClean="0"/>
              <a:t>, </a:t>
            </a:r>
            <a:r>
              <a:rPr lang="en-US" sz="1600" dirty="0" err="1" smtClean="0"/>
              <a:t>bir</a:t>
            </a:r>
            <a:r>
              <a:rPr lang="en-US" sz="1600" dirty="0" smtClean="0"/>
              <a:t> </a:t>
            </a:r>
            <a:r>
              <a:rPr lang="en-US" sz="1600" dirty="0" err="1" smtClean="0"/>
              <a:t>katili</a:t>
            </a:r>
            <a:r>
              <a:rPr lang="en-US" sz="1600" dirty="0" smtClean="0"/>
              <a:t> </a:t>
            </a:r>
            <a:r>
              <a:rPr lang="en-US" sz="1600" dirty="0" err="1" smtClean="0"/>
              <a:t>nakleden</a:t>
            </a:r>
            <a:r>
              <a:rPr lang="en-US" sz="1600" dirty="0" smtClean="0"/>
              <a:t> polis, 80'li </a:t>
            </a:r>
            <a:r>
              <a:rPr lang="en-US" sz="1600" dirty="0" err="1" smtClean="0"/>
              <a:t>yılların</a:t>
            </a:r>
            <a:endParaRPr lang="tr-TR" sz="1600" dirty="0" smtClean="0"/>
          </a:p>
          <a:p>
            <a:r>
              <a:rPr lang="tr-TR" sz="1600" dirty="0" smtClean="0"/>
              <a:t>                                       </a:t>
            </a:r>
            <a:r>
              <a:rPr lang="en-US" sz="1600" dirty="0" smtClean="0"/>
              <a:t> </a:t>
            </a:r>
            <a:r>
              <a:rPr lang="en-US" sz="1600" dirty="0" err="1" smtClean="0"/>
              <a:t>bir</a:t>
            </a:r>
            <a:r>
              <a:rPr lang="en-US" sz="1600" dirty="0" smtClean="0"/>
              <a:t> </a:t>
            </a:r>
            <a:r>
              <a:rPr lang="en-US" sz="1600" dirty="0" err="1" smtClean="0"/>
              <a:t>televizyon</a:t>
            </a:r>
            <a:r>
              <a:rPr lang="en-US" sz="1600" dirty="0" smtClean="0"/>
              <a:t> </a:t>
            </a:r>
            <a:r>
              <a:rPr lang="en-US" sz="1600" dirty="0" err="1" smtClean="0"/>
              <a:t>yıldızı</a:t>
            </a:r>
            <a:r>
              <a:rPr lang="en-US" sz="1600" dirty="0" smtClean="0"/>
              <a:t>, </a:t>
            </a:r>
            <a:r>
              <a:rPr lang="en-US" sz="1600" dirty="0" err="1" smtClean="0"/>
              <a:t>yeni</a:t>
            </a:r>
            <a:r>
              <a:rPr lang="en-US" sz="1600" dirty="0" smtClean="0"/>
              <a:t> </a:t>
            </a:r>
            <a:r>
              <a:rPr lang="en-US" sz="1600" dirty="0" err="1" smtClean="0"/>
              <a:t>evli</a:t>
            </a:r>
            <a:r>
              <a:rPr lang="en-US" sz="1600" dirty="0" smtClean="0"/>
              <a:t> </a:t>
            </a:r>
            <a:r>
              <a:rPr lang="en-US" sz="1600" dirty="0" err="1" smtClean="0"/>
              <a:t>bir</a:t>
            </a:r>
            <a:r>
              <a:rPr lang="en-US" sz="1600" dirty="0" smtClean="0"/>
              <a:t> </a:t>
            </a:r>
            <a:r>
              <a:rPr lang="en-US" sz="1600" dirty="0" err="1" smtClean="0"/>
              <a:t>çift</a:t>
            </a:r>
            <a:r>
              <a:rPr lang="en-US" sz="1600" dirty="0" smtClean="0"/>
              <a:t> </a:t>
            </a:r>
            <a:r>
              <a:rPr lang="en-US" sz="1600" dirty="0" err="1" smtClean="0"/>
              <a:t>ve</a:t>
            </a:r>
            <a:r>
              <a:rPr lang="en-US" sz="1600" dirty="0" smtClean="0"/>
              <a:t> </a:t>
            </a:r>
            <a:r>
              <a:rPr lang="en-US" sz="1600" dirty="0" err="1" smtClean="0"/>
              <a:t>kriz</a:t>
            </a:r>
            <a:r>
              <a:rPr lang="en-US" sz="1600" dirty="0" smtClean="0"/>
              <a:t> </a:t>
            </a:r>
            <a:r>
              <a:rPr lang="en-US" sz="1600" dirty="0" err="1" smtClean="0"/>
              <a:t>içinde</a:t>
            </a:r>
            <a:r>
              <a:rPr lang="en-US" sz="1600" dirty="0" smtClean="0"/>
              <a:t> </a:t>
            </a:r>
            <a:endParaRPr lang="tr-TR" sz="1600" dirty="0" smtClean="0"/>
          </a:p>
          <a:p>
            <a:r>
              <a:rPr lang="tr-TR" sz="1600" dirty="0" smtClean="0"/>
              <a:t>                                        </a:t>
            </a:r>
            <a:r>
              <a:rPr lang="en-US" sz="1600" dirty="0" err="1" smtClean="0"/>
              <a:t>olan</a:t>
            </a:r>
            <a:r>
              <a:rPr lang="en-US" sz="1600" dirty="0" smtClean="0"/>
              <a:t> </a:t>
            </a:r>
            <a:r>
              <a:rPr lang="en-US" sz="1600" dirty="0" err="1" smtClean="0"/>
              <a:t>bir</a:t>
            </a:r>
            <a:r>
              <a:rPr lang="en-US" sz="1600" dirty="0" smtClean="0"/>
              <a:t> </a:t>
            </a:r>
            <a:r>
              <a:rPr lang="en-US" sz="1600" dirty="0" err="1" smtClean="0"/>
              <a:t>aile</a:t>
            </a:r>
            <a:r>
              <a:rPr lang="en-US" sz="1600" dirty="0" smtClean="0"/>
              <a:t> </a:t>
            </a:r>
            <a:r>
              <a:rPr lang="en-US" sz="1600" dirty="0" err="1" smtClean="0"/>
              <a:t>bulunmaktadır</a:t>
            </a:r>
            <a:r>
              <a:rPr lang="en-US" sz="1600" dirty="0" smtClean="0"/>
              <a:t>.</a:t>
            </a:r>
            <a:r>
              <a:rPr lang="tr-TR" sz="1600" dirty="0" smtClean="0"/>
              <a:t> </a:t>
            </a:r>
            <a:r>
              <a:rPr lang="en-US" sz="1600" dirty="0" err="1" smtClean="0"/>
              <a:t>Sığınacak</a:t>
            </a:r>
            <a:r>
              <a:rPr lang="en-US" sz="1600" dirty="0" smtClean="0"/>
              <a:t> </a:t>
            </a:r>
            <a:r>
              <a:rPr lang="en-US" sz="1600" dirty="0" err="1" smtClean="0"/>
              <a:t>bir</a:t>
            </a:r>
            <a:r>
              <a:rPr lang="en-US" sz="1600" dirty="0" smtClean="0"/>
              <a:t> </a:t>
            </a:r>
            <a:r>
              <a:rPr lang="tr-TR" sz="1600" dirty="0" smtClean="0"/>
              <a:t>yer</a:t>
            </a:r>
          </a:p>
          <a:p>
            <a:r>
              <a:rPr lang="tr-TR" sz="1600" dirty="0" smtClean="0"/>
              <a:t>                                        </a:t>
            </a:r>
            <a:r>
              <a:rPr lang="en-US" sz="1600" dirty="0" err="1" smtClean="0"/>
              <a:t>bulmanın</a:t>
            </a:r>
            <a:r>
              <a:rPr lang="en-US" sz="1600" dirty="0" smtClean="0"/>
              <a:t> </a:t>
            </a:r>
            <a:r>
              <a:rPr lang="en-US" sz="1600" dirty="0" err="1" smtClean="0"/>
              <a:t>getirdiği</a:t>
            </a:r>
            <a:r>
              <a:rPr lang="en-US" sz="1600" dirty="0" smtClean="0"/>
              <a:t> </a:t>
            </a:r>
            <a:r>
              <a:rPr lang="en-US" sz="1600" dirty="0" err="1" smtClean="0"/>
              <a:t>rahatlama</a:t>
            </a:r>
            <a:r>
              <a:rPr lang="en-US" sz="1600" dirty="0" smtClean="0"/>
              <a:t>, </a:t>
            </a:r>
            <a:r>
              <a:rPr lang="en-US" sz="1600" dirty="0" err="1" smtClean="0"/>
              <a:t>yolcuların</a:t>
            </a:r>
            <a:r>
              <a:rPr lang="en-US" sz="1600" dirty="0" smtClean="0"/>
              <a:t> </a:t>
            </a:r>
            <a:endParaRPr lang="tr-TR" sz="1600" dirty="0" smtClean="0"/>
          </a:p>
          <a:p>
            <a:r>
              <a:rPr lang="tr-TR" sz="1600" dirty="0" smtClean="0"/>
              <a:t>                                        </a:t>
            </a:r>
            <a:r>
              <a:rPr lang="en-US" sz="1600" dirty="0" err="1" smtClean="0"/>
              <a:t>teker</a:t>
            </a:r>
            <a:r>
              <a:rPr lang="en-US" sz="1600" dirty="0" smtClean="0"/>
              <a:t> </a:t>
            </a:r>
            <a:r>
              <a:rPr lang="en-US" sz="1600" dirty="0" err="1" smtClean="0"/>
              <a:t>teker</a:t>
            </a:r>
            <a:r>
              <a:rPr lang="en-US" sz="1600" dirty="0" smtClean="0"/>
              <a:t> </a:t>
            </a:r>
            <a:r>
              <a:rPr lang="en-US" sz="1600" dirty="0" err="1" smtClean="0"/>
              <a:t>ölmeye</a:t>
            </a:r>
            <a:r>
              <a:rPr lang="en-US" sz="1600" dirty="0" smtClean="0"/>
              <a:t> </a:t>
            </a:r>
            <a:r>
              <a:rPr lang="en-US" sz="1600" dirty="0" err="1" smtClean="0"/>
              <a:t>başlamasıyla</a:t>
            </a:r>
            <a:r>
              <a:rPr lang="en-US" sz="1600" dirty="0" smtClean="0"/>
              <a:t> </a:t>
            </a:r>
            <a:r>
              <a:rPr lang="en-US" sz="1600" dirty="0" err="1" smtClean="0"/>
              <a:t>yerini</a:t>
            </a:r>
            <a:r>
              <a:rPr lang="en-US" sz="1600" dirty="0" smtClean="0"/>
              <a:t> </a:t>
            </a:r>
            <a:r>
              <a:rPr lang="en-US" sz="1600" dirty="0" err="1" smtClean="0"/>
              <a:t>korkuya</a:t>
            </a:r>
            <a:r>
              <a:rPr lang="en-US" sz="1600" dirty="0" smtClean="0"/>
              <a:t> </a:t>
            </a:r>
            <a:r>
              <a:rPr lang="en-US" sz="1600" dirty="0" err="1" smtClean="0"/>
              <a:t>bırakır</a:t>
            </a:r>
            <a:endParaRPr lang="tr-TR" sz="1600" dirty="0"/>
          </a:p>
        </p:txBody>
      </p:sp>
      <p:sp>
        <p:nvSpPr>
          <p:cNvPr id="15" name="Rectangle 14"/>
          <p:cNvSpPr/>
          <p:nvPr/>
        </p:nvSpPr>
        <p:spPr>
          <a:xfrm>
            <a:off x="0" y="996230"/>
            <a:ext cx="914400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99480" y="260648"/>
            <a:ext cx="2435000" cy="508864"/>
          </a:xfrm>
          <a:prstGeom prst="rect">
            <a:avLst/>
          </a:prstGeom>
        </p:spPr>
      </p:pic>
      <p:pic>
        <p:nvPicPr>
          <p:cNvPr id="128002" name="Picture 2" descr="Kimlik (2003) Poster"/>
          <p:cNvPicPr>
            <a:picLocks noChangeAspect="1" noChangeArrowheads="1"/>
          </p:cNvPicPr>
          <p:nvPr/>
        </p:nvPicPr>
        <p:blipFill>
          <a:blip r:embed="rId10"/>
          <a:srcRect/>
          <a:stretch>
            <a:fillRect/>
          </a:stretch>
        </p:blipFill>
        <p:spPr bwMode="auto">
          <a:xfrm>
            <a:off x="142844" y="1357298"/>
            <a:ext cx="2604219" cy="3857652"/>
          </a:xfrm>
          <a:prstGeom prst="rect">
            <a:avLst/>
          </a:prstGeom>
          <a:noFill/>
        </p:spPr>
      </p:pic>
      <p:pic>
        <p:nvPicPr>
          <p:cNvPr id="128004" name="Picture 4" descr="Still of John Cusack and Amanda Peet in Kimlik (2003)">
            <a:hlinkClick r:id="rId11"/>
          </p:cNvPr>
          <p:cNvPicPr>
            <a:picLocks noChangeAspect="1" noChangeArrowheads="1"/>
          </p:cNvPicPr>
          <p:nvPr/>
        </p:nvPicPr>
        <p:blipFill>
          <a:blip r:embed="rId12"/>
          <a:srcRect/>
          <a:stretch>
            <a:fillRect/>
          </a:stretch>
        </p:blipFill>
        <p:spPr bwMode="auto">
          <a:xfrm>
            <a:off x="5929322" y="4929198"/>
            <a:ext cx="3000396" cy="1859722"/>
          </a:xfrm>
          <a:prstGeom prst="rect">
            <a:avLst/>
          </a:prstGeom>
          <a:noFill/>
        </p:spPr>
      </p:pic>
      <p:sp>
        <p:nvSpPr>
          <p:cNvPr id="17" name="Oval 16"/>
          <p:cNvSpPr/>
          <p:nvPr/>
        </p:nvSpPr>
        <p:spPr>
          <a:xfrm>
            <a:off x="231329" y="9998"/>
            <a:ext cx="1216123" cy="929082"/>
          </a:xfrm>
          <a:prstGeom prst="ellipse">
            <a:avLst/>
          </a:prstGeom>
          <a:solidFill>
            <a:srgbClr val="FFC000"/>
          </a:solidFill>
          <a:ln>
            <a:solidFill>
              <a:schemeClr val="accent6">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400" dirty="0" smtClean="0"/>
              <a:t>07 Şubat</a:t>
            </a:r>
          </a:p>
          <a:p>
            <a:pPr algn="ctr"/>
            <a:r>
              <a:rPr lang="tr-TR" sz="1400" dirty="0" smtClean="0"/>
              <a:t>Cuma 20:30</a:t>
            </a:r>
            <a:endParaRPr lang="tr-TR" sz="1400" dirty="0"/>
          </a:p>
        </p:txBody>
      </p:sp>
    </p:spTree>
    <p:extLst>
      <p:ext uri="{BB962C8B-B14F-4D97-AF65-F5344CB8AC3E}">
        <p14:creationId xmlns:p14="http://schemas.microsoft.com/office/powerpoint/2010/main" val="32341393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smtClean="0">
                <a:solidFill>
                  <a:srgbClr val="FFC000"/>
                </a:solidFill>
                <a:effectLst>
                  <a:outerShdw blurRad="50800" dist="38100" dir="2700000" algn="tl" rotWithShape="0">
                    <a:prstClr val="black">
                      <a:alpha val="40000"/>
                    </a:prstClr>
                  </a:outerShdw>
                </a:effectLst>
              </a:rPr>
              <a:t>               All the Pretty Horses</a:t>
            </a:r>
          </a:p>
          <a:p>
            <a:r>
              <a:rPr lang="tr-TR" sz="2500" b="1" dirty="0" smtClean="0">
                <a:solidFill>
                  <a:srgbClr val="FFC000"/>
                </a:solidFill>
                <a:effectLst>
                  <a:outerShdw blurRad="50800" dist="38100" dir="2700000" algn="tl" rotWithShape="0">
                    <a:prstClr val="black">
                      <a:alpha val="40000"/>
                    </a:prstClr>
                  </a:outerShdw>
                </a:effectLst>
              </a:rPr>
              <a:t>               Vahşi Aşk</a:t>
            </a:r>
            <a:endParaRPr lang="tr-TR" sz="2500" b="1" dirty="0">
              <a:solidFill>
                <a:srgbClr val="FFC000"/>
              </a:solidFill>
              <a:effectLst>
                <a:outerShdw blurRad="50800" dist="38100" dir="2700000" algn="tl" rotWithShape="0">
                  <a:prstClr val="black">
                    <a:alpha val="40000"/>
                  </a:prstClr>
                </a:outerShdw>
              </a:effectLst>
            </a:endParaRP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369367"/>
            <a:ext cx="6505051" cy="3539430"/>
          </a:xfrm>
          <a:prstGeom prst="rect">
            <a:avLst/>
          </a:prstGeom>
          <a:noFill/>
        </p:spPr>
        <p:txBody>
          <a:bodyPr wrap="none" rtlCol="0">
            <a:spAutoFit/>
          </a:bodyPr>
          <a:lstStyle/>
          <a:p>
            <a:r>
              <a:rPr lang="tr-TR" sz="1600" b="1" dirty="0" smtClean="0"/>
              <a:t>Yönetmen:</a:t>
            </a:r>
            <a:r>
              <a:rPr lang="tr-TR" sz="1600" dirty="0" smtClean="0"/>
              <a:t> 	</a:t>
            </a:r>
            <a:r>
              <a:rPr lang="tr-TR" sz="1600" dirty="0" err="1" smtClean="0"/>
              <a:t>Billy</a:t>
            </a:r>
            <a:r>
              <a:rPr lang="tr-TR" sz="1600" dirty="0" smtClean="0"/>
              <a:t> Bob </a:t>
            </a:r>
            <a:r>
              <a:rPr lang="tr-TR" sz="1600" dirty="0" err="1" smtClean="0"/>
              <a:t>Thornton</a:t>
            </a:r>
            <a:endParaRPr lang="tr-TR" sz="1600" dirty="0" smtClean="0"/>
          </a:p>
          <a:p>
            <a:r>
              <a:rPr lang="tr-TR" sz="1600" b="1" dirty="0" smtClean="0"/>
              <a:t>Oyuncular: </a:t>
            </a:r>
            <a:r>
              <a:rPr lang="tr-TR" sz="1600" dirty="0" smtClean="0"/>
              <a:t>	Matt Damon, Penelope Cruz</a:t>
            </a:r>
          </a:p>
          <a:p>
            <a:r>
              <a:rPr lang="tr-TR" sz="1600" b="1" dirty="0" smtClean="0"/>
              <a:t>Yapım Yılı: </a:t>
            </a:r>
            <a:r>
              <a:rPr lang="tr-TR" sz="1600" dirty="0" smtClean="0"/>
              <a:t>		2000</a:t>
            </a:r>
          </a:p>
          <a:p>
            <a:r>
              <a:rPr lang="tr-TR" sz="1600" b="1" dirty="0" smtClean="0"/>
              <a:t>Tür: </a:t>
            </a:r>
            <a:r>
              <a:rPr lang="tr-TR" sz="1600" dirty="0" smtClean="0"/>
              <a:t>		Dram - Romantik</a:t>
            </a:r>
          </a:p>
          <a:p>
            <a:r>
              <a:rPr lang="tr-TR" sz="1600" b="1" dirty="0"/>
              <a:t>Box Office:</a:t>
            </a:r>
            <a:r>
              <a:rPr lang="tr-TR" sz="1600" dirty="0"/>
              <a:t>	</a:t>
            </a:r>
            <a:r>
              <a:rPr lang="en-US" sz="1600" dirty="0" smtClean="0"/>
              <a:t>$15,527,125</a:t>
            </a:r>
            <a:endParaRPr lang="tr-TR" sz="1600" dirty="0"/>
          </a:p>
          <a:p>
            <a:endParaRPr lang="tr-TR" sz="1600" dirty="0" smtClean="0"/>
          </a:p>
          <a:p>
            <a:r>
              <a:rPr lang="tr-TR" sz="1600" b="1" dirty="0" smtClean="0"/>
              <a:t>Konu: 		</a:t>
            </a:r>
            <a:r>
              <a:rPr lang="en-US" sz="1600" dirty="0" smtClean="0"/>
              <a:t>John Grady Co</a:t>
            </a:r>
            <a:r>
              <a:rPr lang="tr-TR" sz="1600" dirty="0" smtClean="0"/>
              <a:t>l</a:t>
            </a:r>
            <a:r>
              <a:rPr lang="en-US" sz="1600" dirty="0" smtClean="0"/>
              <a:t>e </a:t>
            </a:r>
            <a:r>
              <a:rPr lang="en-US" sz="1600" dirty="0" err="1" smtClean="0"/>
              <a:t>ile</a:t>
            </a:r>
            <a:r>
              <a:rPr lang="en-US" sz="1600" dirty="0" smtClean="0"/>
              <a:t> en </a:t>
            </a:r>
            <a:r>
              <a:rPr lang="en-US" sz="1600" dirty="0" err="1" smtClean="0"/>
              <a:t>yakın</a:t>
            </a:r>
            <a:r>
              <a:rPr lang="en-US" sz="1600" dirty="0" smtClean="0"/>
              <a:t> </a:t>
            </a:r>
            <a:r>
              <a:rPr lang="en-US" sz="1600" dirty="0" err="1" smtClean="0"/>
              <a:t>arkadaşı</a:t>
            </a:r>
            <a:r>
              <a:rPr lang="en-US" sz="1600" dirty="0" smtClean="0"/>
              <a:t> Lacey Rawlins </a:t>
            </a:r>
            <a:endParaRPr lang="tr-TR" sz="1600" dirty="0" smtClean="0"/>
          </a:p>
          <a:p>
            <a:r>
              <a:rPr lang="tr-TR" sz="1600" dirty="0" smtClean="0"/>
              <a:t>                                        </a:t>
            </a:r>
            <a:r>
              <a:rPr lang="en-US" sz="1600" dirty="0" err="1" smtClean="0"/>
              <a:t>macera</a:t>
            </a:r>
            <a:r>
              <a:rPr lang="en-US" sz="1600" dirty="0" smtClean="0"/>
              <a:t> </a:t>
            </a:r>
            <a:r>
              <a:rPr lang="en-US" sz="1600" dirty="0" err="1" smtClean="0"/>
              <a:t>tutkusu</a:t>
            </a:r>
            <a:r>
              <a:rPr lang="en-US" sz="1600" dirty="0" smtClean="0"/>
              <a:t> </a:t>
            </a:r>
            <a:r>
              <a:rPr lang="en-US" sz="1600" dirty="0" err="1" smtClean="0"/>
              <a:t>yüzünden</a:t>
            </a:r>
            <a:r>
              <a:rPr lang="en-US" sz="1600" dirty="0" smtClean="0"/>
              <a:t> </a:t>
            </a:r>
            <a:r>
              <a:rPr lang="en-US" sz="1600" dirty="0" err="1" smtClean="0"/>
              <a:t>atlarına</a:t>
            </a:r>
            <a:r>
              <a:rPr lang="en-US" sz="1600" dirty="0" smtClean="0"/>
              <a:t> </a:t>
            </a:r>
            <a:r>
              <a:rPr lang="en-US" sz="1600" dirty="0" err="1" smtClean="0"/>
              <a:t>binip</a:t>
            </a:r>
            <a:r>
              <a:rPr lang="en-US" sz="1600" dirty="0" smtClean="0"/>
              <a:t> </a:t>
            </a:r>
            <a:r>
              <a:rPr lang="en-US" sz="1600" dirty="0" err="1" smtClean="0"/>
              <a:t>sınırın</a:t>
            </a:r>
            <a:r>
              <a:rPr lang="en-US" sz="1600" dirty="0" smtClean="0"/>
              <a:t> </a:t>
            </a:r>
            <a:endParaRPr lang="tr-TR" sz="1600" dirty="0" smtClean="0"/>
          </a:p>
          <a:p>
            <a:r>
              <a:rPr lang="tr-TR" sz="1600" dirty="0" smtClean="0"/>
              <a:t>                                        </a:t>
            </a:r>
            <a:r>
              <a:rPr lang="en-US" sz="1600" dirty="0" err="1" smtClean="0"/>
              <a:t>güneyine</a:t>
            </a:r>
            <a:r>
              <a:rPr lang="en-US" sz="1600" dirty="0" smtClean="0"/>
              <a:t> </a:t>
            </a:r>
            <a:r>
              <a:rPr lang="en-US" sz="1600" dirty="0" err="1" smtClean="0"/>
              <a:t>geçerek</a:t>
            </a:r>
            <a:r>
              <a:rPr lang="en-US" sz="1600" dirty="0" smtClean="0"/>
              <a:t> </a:t>
            </a:r>
            <a:r>
              <a:rPr lang="en-US" sz="1600" dirty="0" err="1" smtClean="0"/>
              <a:t>iş</a:t>
            </a:r>
            <a:r>
              <a:rPr lang="en-US" sz="1600" dirty="0" smtClean="0"/>
              <a:t> </a:t>
            </a:r>
            <a:r>
              <a:rPr lang="en-US" sz="1600" dirty="0" err="1" smtClean="0"/>
              <a:t>aramaya</a:t>
            </a:r>
            <a:r>
              <a:rPr lang="en-US" sz="1600" dirty="0" smtClean="0"/>
              <a:t> </a:t>
            </a:r>
            <a:r>
              <a:rPr lang="tr-TR" sz="1600" dirty="0" smtClean="0"/>
              <a:t>başlarlar ve </a:t>
            </a:r>
            <a:r>
              <a:rPr lang="en-US" sz="1600" dirty="0" err="1" smtClean="0"/>
              <a:t>çok</a:t>
            </a:r>
            <a:r>
              <a:rPr lang="en-US" sz="1600" dirty="0" smtClean="0"/>
              <a:t> </a:t>
            </a:r>
            <a:r>
              <a:rPr lang="en-US" sz="1600" dirty="0" err="1" smtClean="0"/>
              <a:t>büyük</a:t>
            </a:r>
            <a:r>
              <a:rPr lang="en-US" sz="1600" dirty="0" smtClean="0"/>
              <a:t> </a:t>
            </a:r>
            <a:endParaRPr lang="tr-TR" sz="1600" dirty="0" smtClean="0"/>
          </a:p>
          <a:p>
            <a:r>
              <a:rPr lang="tr-TR" sz="1600" dirty="0" smtClean="0"/>
              <a:t>                                        </a:t>
            </a:r>
            <a:r>
              <a:rPr lang="en-US" sz="1600" dirty="0" err="1" smtClean="0"/>
              <a:t>bir</a:t>
            </a:r>
            <a:r>
              <a:rPr lang="en-US" sz="1600" dirty="0" smtClean="0"/>
              <a:t> </a:t>
            </a:r>
            <a:r>
              <a:rPr lang="en-US" sz="1600" dirty="0" err="1" smtClean="0"/>
              <a:t>çiftlikteki</a:t>
            </a:r>
            <a:r>
              <a:rPr lang="en-US" sz="1600" dirty="0" smtClean="0"/>
              <a:t> </a:t>
            </a:r>
            <a:r>
              <a:rPr lang="en-US" sz="1600" dirty="0" err="1" smtClean="0"/>
              <a:t>atlar</a:t>
            </a:r>
            <a:r>
              <a:rPr lang="tr-TR" sz="1600" dirty="0" smtClean="0"/>
              <a:t>a b</a:t>
            </a:r>
            <a:r>
              <a:rPr lang="en-US" sz="1600" dirty="0" err="1" smtClean="0"/>
              <a:t>akma</a:t>
            </a:r>
            <a:r>
              <a:rPr lang="en-US" sz="1600" dirty="0" smtClean="0"/>
              <a:t> </a:t>
            </a:r>
            <a:r>
              <a:rPr lang="en-US" sz="1600" dirty="0" err="1" smtClean="0"/>
              <a:t>işini</a:t>
            </a:r>
            <a:r>
              <a:rPr lang="en-US" sz="1600" dirty="0" smtClean="0"/>
              <a:t> </a:t>
            </a:r>
            <a:r>
              <a:rPr lang="en-US" sz="1600" dirty="0" err="1" smtClean="0"/>
              <a:t>üstlenirler</a:t>
            </a:r>
            <a:r>
              <a:rPr lang="en-US" sz="1600" dirty="0" smtClean="0"/>
              <a:t>.</a:t>
            </a:r>
            <a:r>
              <a:rPr lang="tr-TR" sz="1600" dirty="0" smtClean="0"/>
              <a:t> </a:t>
            </a:r>
            <a:r>
              <a:rPr lang="en-US" sz="1600" dirty="0" err="1" smtClean="0"/>
              <a:t>Herşey</a:t>
            </a:r>
            <a:r>
              <a:rPr lang="en-US" sz="1600" dirty="0" smtClean="0"/>
              <a:t> </a:t>
            </a:r>
            <a:endParaRPr lang="tr-TR" sz="1600" dirty="0" smtClean="0"/>
          </a:p>
          <a:p>
            <a:r>
              <a:rPr lang="tr-TR" sz="1600" dirty="0" smtClean="0"/>
              <a:t>                                        </a:t>
            </a:r>
            <a:r>
              <a:rPr lang="en-US" sz="1600" dirty="0" err="1" smtClean="0"/>
              <a:t>buraya</a:t>
            </a:r>
            <a:r>
              <a:rPr lang="en-US" sz="1600" dirty="0" smtClean="0"/>
              <a:t> </a:t>
            </a:r>
            <a:r>
              <a:rPr lang="en-US" sz="1600" dirty="0" err="1" smtClean="0"/>
              <a:t>kadar</a:t>
            </a:r>
            <a:r>
              <a:rPr lang="en-US" sz="1600" dirty="0" smtClean="0"/>
              <a:t> </a:t>
            </a:r>
            <a:r>
              <a:rPr lang="en-US" sz="1600" dirty="0" err="1" smtClean="0"/>
              <a:t>çok</a:t>
            </a:r>
            <a:r>
              <a:rPr lang="en-US" sz="1600" dirty="0" smtClean="0"/>
              <a:t> </a:t>
            </a:r>
            <a:r>
              <a:rPr lang="en-US" sz="1600" dirty="0" err="1" smtClean="0"/>
              <a:t>güzeldir</a:t>
            </a:r>
            <a:r>
              <a:rPr lang="en-US" sz="1600" dirty="0" smtClean="0"/>
              <a:t> </a:t>
            </a:r>
            <a:r>
              <a:rPr lang="tr-TR" sz="1600" dirty="0" err="1" smtClean="0"/>
              <a:t>A</a:t>
            </a:r>
            <a:r>
              <a:rPr lang="en-US" sz="1600" dirty="0" err="1" smtClean="0"/>
              <a:t>ncak</a:t>
            </a:r>
            <a:r>
              <a:rPr lang="en-US" sz="1600" dirty="0" smtClean="0"/>
              <a:t> Co</a:t>
            </a:r>
            <a:r>
              <a:rPr lang="tr-TR" sz="1600" dirty="0" smtClean="0"/>
              <a:t>l</a:t>
            </a:r>
            <a:r>
              <a:rPr lang="en-US" sz="1600" dirty="0" smtClean="0"/>
              <a:t>e</a:t>
            </a:r>
            <a:r>
              <a:rPr lang="tr-TR" sz="1600" dirty="0" smtClean="0"/>
              <a:t>, </a:t>
            </a:r>
            <a:r>
              <a:rPr lang="en-US" sz="1600" dirty="0" err="1" smtClean="0"/>
              <a:t>çiftlik</a:t>
            </a:r>
            <a:r>
              <a:rPr lang="en-US" sz="1600" dirty="0" smtClean="0"/>
              <a:t> </a:t>
            </a:r>
            <a:r>
              <a:rPr lang="en-US" sz="1600" dirty="0" err="1" smtClean="0"/>
              <a:t>sahibinin</a:t>
            </a:r>
            <a:r>
              <a:rPr lang="en-US" sz="1600" dirty="0" smtClean="0"/>
              <a:t> </a:t>
            </a:r>
            <a:endParaRPr lang="tr-TR" sz="1600" dirty="0" smtClean="0"/>
          </a:p>
          <a:p>
            <a:r>
              <a:rPr lang="tr-TR" sz="1600" dirty="0" smtClean="0"/>
              <a:t>                                        </a:t>
            </a:r>
            <a:r>
              <a:rPr lang="en-US" sz="1600" dirty="0" err="1" smtClean="0"/>
              <a:t>güzel</a:t>
            </a:r>
            <a:r>
              <a:rPr lang="en-US" sz="1600" dirty="0" smtClean="0"/>
              <a:t> </a:t>
            </a:r>
            <a:r>
              <a:rPr lang="en-US" sz="1600" dirty="0" err="1" smtClean="0"/>
              <a:t>kızı</a:t>
            </a:r>
            <a:r>
              <a:rPr lang="tr-TR" sz="1600" dirty="0" smtClean="0"/>
              <a:t> A</a:t>
            </a:r>
            <a:r>
              <a:rPr lang="en-US" sz="1600" dirty="0" err="1" smtClean="0"/>
              <a:t>lejandra</a:t>
            </a:r>
            <a:r>
              <a:rPr lang="en-US" sz="1600" dirty="0" smtClean="0"/>
              <a:t> </a:t>
            </a:r>
            <a:r>
              <a:rPr lang="en-US" sz="1600" dirty="0" err="1" smtClean="0"/>
              <a:t>ile</a:t>
            </a:r>
            <a:r>
              <a:rPr lang="en-US" sz="1600" dirty="0" smtClean="0"/>
              <a:t> </a:t>
            </a:r>
            <a:r>
              <a:rPr lang="tr-TR" sz="1600" dirty="0" smtClean="0"/>
              <a:t>aşk yaşamaya başlayınca </a:t>
            </a:r>
          </a:p>
          <a:p>
            <a:r>
              <a:rPr lang="tr-TR" sz="1600" dirty="0" smtClean="0"/>
              <a:t>                                        bu durum herkesi </a:t>
            </a:r>
            <a:r>
              <a:rPr lang="tr-TR" sz="1600" dirty="0" err="1" smtClean="0"/>
              <a:t>etkileycek</a:t>
            </a:r>
            <a:r>
              <a:rPr lang="tr-TR" sz="1600" dirty="0" smtClean="0"/>
              <a:t> ve  </a:t>
            </a:r>
            <a:r>
              <a:rPr lang="en-US" sz="1600" dirty="0" err="1" smtClean="0"/>
              <a:t>hiçbir</a:t>
            </a:r>
            <a:r>
              <a:rPr lang="en-US" sz="1600" dirty="0" smtClean="0"/>
              <a:t> </a:t>
            </a:r>
            <a:r>
              <a:rPr lang="en-US" sz="1600" dirty="0" err="1" smtClean="0"/>
              <a:t>şey</a:t>
            </a:r>
            <a:r>
              <a:rPr lang="en-US" sz="1600" dirty="0" smtClean="0"/>
              <a:t> </a:t>
            </a:r>
            <a:r>
              <a:rPr lang="en-US" sz="1600" dirty="0" err="1" smtClean="0"/>
              <a:t>eskisi</a:t>
            </a:r>
            <a:r>
              <a:rPr lang="en-US" sz="1600" dirty="0" smtClean="0"/>
              <a:t> </a:t>
            </a:r>
            <a:r>
              <a:rPr lang="en-US" sz="1600" dirty="0" err="1" smtClean="0"/>
              <a:t>gibi</a:t>
            </a:r>
            <a:r>
              <a:rPr lang="en-US" sz="1600" dirty="0" smtClean="0"/>
              <a:t> </a:t>
            </a:r>
            <a:endParaRPr lang="tr-TR" sz="1600" dirty="0" smtClean="0"/>
          </a:p>
          <a:p>
            <a:r>
              <a:rPr lang="tr-TR" sz="1600" dirty="0" smtClean="0"/>
              <a:t>                                        </a:t>
            </a:r>
            <a:r>
              <a:rPr lang="en-US" sz="1600" dirty="0" err="1" smtClean="0"/>
              <a:t>olamayacaktır</a:t>
            </a:r>
            <a:r>
              <a:rPr lang="en-US" sz="1600" dirty="0" smtClean="0"/>
              <a:t>. </a:t>
            </a:r>
            <a:endParaRPr lang="tr-TR" sz="1600" dirty="0"/>
          </a:p>
        </p:txBody>
      </p:sp>
      <p:sp>
        <p:nvSpPr>
          <p:cNvPr id="15" name="Rectangle 14"/>
          <p:cNvSpPr/>
          <p:nvPr/>
        </p:nvSpPr>
        <p:spPr>
          <a:xfrm>
            <a:off x="0" y="996230"/>
            <a:ext cx="914400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99480" y="260648"/>
            <a:ext cx="2435000" cy="508864"/>
          </a:xfrm>
          <a:prstGeom prst="rect">
            <a:avLst/>
          </a:prstGeom>
        </p:spPr>
      </p:pic>
      <p:pic>
        <p:nvPicPr>
          <p:cNvPr id="125954" name="Picture 2" descr="All the Pretty Horses (2000)">
            <a:hlinkClick r:id="rId10"/>
          </p:cNvPr>
          <p:cNvPicPr>
            <a:picLocks noChangeAspect="1" noChangeArrowheads="1"/>
          </p:cNvPicPr>
          <p:nvPr/>
        </p:nvPicPr>
        <p:blipFill>
          <a:blip r:embed="rId11"/>
          <a:srcRect b="10000"/>
          <a:stretch>
            <a:fillRect/>
          </a:stretch>
        </p:blipFill>
        <p:spPr bwMode="auto">
          <a:xfrm>
            <a:off x="142844" y="1357298"/>
            <a:ext cx="2552047" cy="3786214"/>
          </a:xfrm>
          <a:prstGeom prst="rect">
            <a:avLst/>
          </a:prstGeom>
          <a:noFill/>
        </p:spPr>
      </p:pic>
      <p:pic>
        <p:nvPicPr>
          <p:cNvPr id="125958" name="Picture 6" descr="Lacey and John">
            <a:hlinkClick r:id="rId12"/>
          </p:cNvPr>
          <p:cNvPicPr>
            <a:picLocks noChangeAspect="1" noChangeArrowheads="1"/>
          </p:cNvPicPr>
          <p:nvPr/>
        </p:nvPicPr>
        <p:blipFill>
          <a:blip r:embed="rId13"/>
          <a:srcRect/>
          <a:stretch>
            <a:fillRect/>
          </a:stretch>
        </p:blipFill>
        <p:spPr bwMode="auto">
          <a:xfrm>
            <a:off x="5643570" y="4929198"/>
            <a:ext cx="3143272" cy="1857388"/>
          </a:xfrm>
          <a:prstGeom prst="rect">
            <a:avLst/>
          </a:prstGeom>
          <a:noFill/>
        </p:spPr>
      </p:pic>
      <p:sp>
        <p:nvSpPr>
          <p:cNvPr id="19" name="TextBox 11"/>
          <p:cNvSpPr txBox="1"/>
          <p:nvPr/>
        </p:nvSpPr>
        <p:spPr>
          <a:xfrm>
            <a:off x="3878213" y="5570934"/>
            <a:ext cx="3001094" cy="584775"/>
          </a:xfrm>
          <a:prstGeom prst="rect">
            <a:avLst/>
          </a:prstGeom>
          <a:noFill/>
        </p:spPr>
        <p:txBody>
          <a:bodyPr wrap="square" rtlCol="0">
            <a:spAutoFit/>
          </a:bodyPr>
          <a:lstStyle/>
          <a:p>
            <a:r>
              <a:rPr lang="tr-TR" sz="1400" dirty="0" smtClean="0"/>
              <a:t>En İyi </a:t>
            </a:r>
            <a:r>
              <a:rPr lang="tr-TR" sz="1400" dirty="0"/>
              <a:t> </a:t>
            </a:r>
            <a:r>
              <a:rPr lang="tr-TR" sz="1400" dirty="0" smtClean="0"/>
              <a:t>Şarkı Adaylığı</a:t>
            </a:r>
          </a:p>
          <a:p>
            <a:endParaRPr lang="tr-TR" dirty="0"/>
          </a:p>
        </p:txBody>
      </p:sp>
      <p:pic>
        <p:nvPicPr>
          <p:cNvPr id="20"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25554" r="23035"/>
          <a:stretch/>
        </p:blipFill>
        <p:spPr>
          <a:xfrm>
            <a:off x="2770659" y="5411302"/>
            <a:ext cx="1170248" cy="621547"/>
          </a:xfrm>
          <a:prstGeom prst="rect">
            <a:avLst/>
          </a:prstGeom>
        </p:spPr>
      </p:pic>
      <p:sp>
        <p:nvSpPr>
          <p:cNvPr id="17" name="Oval 16"/>
          <p:cNvSpPr/>
          <p:nvPr/>
        </p:nvSpPr>
        <p:spPr>
          <a:xfrm>
            <a:off x="231329" y="9998"/>
            <a:ext cx="1216123" cy="929082"/>
          </a:xfrm>
          <a:prstGeom prst="ellipse">
            <a:avLst/>
          </a:prstGeom>
          <a:solidFill>
            <a:srgbClr val="FFC000"/>
          </a:solidFill>
          <a:ln>
            <a:solidFill>
              <a:schemeClr val="accent6">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400" dirty="0" smtClean="0"/>
              <a:t>14 Şubat</a:t>
            </a:r>
          </a:p>
          <a:p>
            <a:pPr algn="ctr"/>
            <a:r>
              <a:rPr lang="tr-TR" sz="1400" dirty="0" smtClean="0"/>
              <a:t>Cuma 20:30</a:t>
            </a:r>
            <a:endParaRPr lang="tr-TR" sz="1400" dirty="0"/>
          </a:p>
        </p:txBody>
      </p:sp>
    </p:spTree>
    <p:extLst>
      <p:ext uri="{BB962C8B-B14F-4D97-AF65-F5344CB8AC3E}">
        <p14:creationId xmlns:p14="http://schemas.microsoft.com/office/powerpoint/2010/main" val="18203250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smtClean="0">
                <a:solidFill>
                  <a:srgbClr val="FFC000"/>
                </a:solidFill>
                <a:effectLst>
                  <a:outerShdw blurRad="50800" dist="38100" dir="2700000" algn="tl" rotWithShape="0">
                    <a:prstClr val="black">
                      <a:alpha val="40000"/>
                    </a:prstClr>
                  </a:outerShdw>
                </a:effectLst>
              </a:rPr>
              <a:t>               I Dreamed of Africa</a:t>
            </a:r>
          </a:p>
          <a:p>
            <a:r>
              <a:rPr lang="tr-TR" sz="2500" b="1" dirty="0" smtClean="0">
                <a:solidFill>
                  <a:srgbClr val="FFC000"/>
                </a:solidFill>
                <a:effectLst>
                  <a:outerShdw blurRad="50800" dist="38100" dir="2700000" algn="tl" rotWithShape="0">
                    <a:prstClr val="black">
                      <a:alpha val="40000"/>
                    </a:prstClr>
                  </a:outerShdw>
                </a:effectLst>
              </a:rPr>
              <a:t>                 Rüyamdaki Afrika</a:t>
            </a:r>
            <a:endParaRPr lang="tr-TR" sz="2500" b="1" dirty="0">
              <a:solidFill>
                <a:srgbClr val="FFC000"/>
              </a:solidFill>
              <a:effectLst>
                <a:outerShdw blurRad="50800" dist="38100" dir="2700000" algn="tl" rotWithShape="0">
                  <a:prstClr val="black">
                    <a:alpha val="40000"/>
                  </a:prstClr>
                </a:outerShdw>
              </a:effectLst>
            </a:endParaRP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369367"/>
            <a:ext cx="6604950" cy="3539430"/>
          </a:xfrm>
          <a:prstGeom prst="rect">
            <a:avLst/>
          </a:prstGeom>
          <a:noFill/>
        </p:spPr>
        <p:txBody>
          <a:bodyPr wrap="none" rtlCol="0">
            <a:spAutoFit/>
          </a:bodyPr>
          <a:lstStyle/>
          <a:p>
            <a:r>
              <a:rPr lang="tr-TR" sz="1600" b="1" dirty="0" smtClean="0"/>
              <a:t>Yönetmen:</a:t>
            </a:r>
            <a:r>
              <a:rPr lang="tr-TR" sz="1600" dirty="0" smtClean="0"/>
              <a:t> 	</a:t>
            </a:r>
            <a:r>
              <a:rPr lang="tr-TR" sz="1600" dirty="0" err="1" smtClean="0"/>
              <a:t>Hugh</a:t>
            </a:r>
            <a:r>
              <a:rPr lang="tr-TR" sz="1600" dirty="0" smtClean="0"/>
              <a:t> Hudson</a:t>
            </a:r>
          </a:p>
          <a:p>
            <a:r>
              <a:rPr lang="tr-TR" sz="1600" b="1" dirty="0" smtClean="0"/>
              <a:t>Oyuncular: </a:t>
            </a:r>
            <a:r>
              <a:rPr lang="tr-TR" sz="1600" dirty="0" smtClean="0"/>
              <a:t>	</a:t>
            </a:r>
            <a:r>
              <a:rPr lang="it-IT" sz="1600" dirty="0" smtClean="0"/>
              <a:t>Kim Basinger, Vincent Perez, Liam Aiken</a:t>
            </a:r>
            <a:endParaRPr lang="tr-TR" sz="1600" dirty="0" smtClean="0"/>
          </a:p>
          <a:p>
            <a:r>
              <a:rPr lang="tr-TR" sz="1600" b="1" dirty="0" smtClean="0"/>
              <a:t>Yapım Yılı: </a:t>
            </a:r>
            <a:r>
              <a:rPr lang="tr-TR" sz="1600" dirty="0" smtClean="0"/>
              <a:t>		2000</a:t>
            </a:r>
          </a:p>
          <a:p>
            <a:r>
              <a:rPr lang="tr-TR" sz="1600" b="1" dirty="0" smtClean="0"/>
              <a:t>Tür: </a:t>
            </a:r>
            <a:r>
              <a:rPr lang="tr-TR" sz="1600" dirty="0" smtClean="0"/>
              <a:t>		Dram - Romantik</a:t>
            </a:r>
          </a:p>
          <a:p>
            <a:r>
              <a:rPr lang="tr-TR" sz="1600" b="1" dirty="0"/>
              <a:t>Box Office:</a:t>
            </a:r>
            <a:r>
              <a:rPr lang="tr-TR" sz="1600" dirty="0"/>
              <a:t>	</a:t>
            </a:r>
            <a:r>
              <a:rPr lang="en-US" sz="1600" dirty="0" smtClean="0"/>
              <a:t>$6,543,194 </a:t>
            </a:r>
            <a:endParaRPr lang="tr-TR" sz="1600" dirty="0" smtClean="0"/>
          </a:p>
          <a:p>
            <a:endParaRPr lang="tr-TR" sz="1600" dirty="0"/>
          </a:p>
          <a:p>
            <a:r>
              <a:rPr lang="tr-TR" sz="1600" b="1" dirty="0" smtClean="0"/>
              <a:t>Konu: 	                    </a:t>
            </a:r>
            <a:r>
              <a:rPr lang="en-US" sz="1600" dirty="0" err="1" smtClean="0"/>
              <a:t>Kuki</a:t>
            </a:r>
            <a:r>
              <a:rPr lang="en-US" sz="1600" dirty="0" smtClean="0"/>
              <a:t> </a:t>
            </a:r>
            <a:r>
              <a:rPr lang="en-US" sz="1600" dirty="0" err="1" smtClean="0"/>
              <a:t>Gallmann</a:t>
            </a:r>
            <a:r>
              <a:rPr lang="en-US" sz="1600" dirty="0" smtClean="0"/>
              <a:t>, </a:t>
            </a:r>
            <a:r>
              <a:rPr lang="en-US" sz="1600" dirty="0" err="1" smtClean="0"/>
              <a:t>rutinlere</a:t>
            </a:r>
            <a:r>
              <a:rPr lang="en-US" sz="1600" dirty="0" smtClean="0"/>
              <a:t> </a:t>
            </a:r>
            <a:r>
              <a:rPr lang="en-US" sz="1600" dirty="0" err="1" smtClean="0"/>
              <a:t>mahkum</a:t>
            </a:r>
            <a:r>
              <a:rPr lang="en-US" sz="1600" dirty="0" smtClean="0"/>
              <a:t> </a:t>
            </a:r>
            <a:r>
              <a:rPr lang="en-US" sz="1600" dirty="0" err="1" smtClean="0"/>
              <a:t>hayatını</a:t>
            </a:r>
            <a:r>
              <a:rPr lang="en-US" sz="1600" dirty="0" smtClean="0"/>
              <a:t> </a:t>
            </a:r>
            <a:r>
              <a:rPr lang="en-US" sz="1600" dirty="0" err="1" smtClean="0"/>
              <a:t>İtalya'da</a:t>
            </a:r>
            <a:r>
              <a:rPr lang="en-US" sz="1600" dirty="0" smtClean="0"/>
              <a:t> </a:t>
            </a:r>
            <a:endParaRPr lang="tr-TR" sz="1600" dirty="0" smtClean="0"/>
          </a:p>
          <a:p>
            <a:r>
              <a:rPr lang="tr-TR" sz="1600" dirty="0" smtClean="0"/>
              <a:t>                                       </a:t>
            </a:r>
            <a:r>
              <a:rPr lang="en-US" sz="1600" dirty="0" err="1" smtClean="0"/>
              <a:t>sürdürmektedir</a:t>
            </a:r>
            <a:r>
              <a:rPr lang="en-US" sz="1600" dirty="0" smtClean="0"/>
              <a:t>. </a:t>
            </a:r>
            <a:r>
              <a:rPr lang="en-US" sz="1600" dirty="0" err="1" smtClean="0"/>
              <a:t>Artık</a:t>
            </a:r>
            <a:r>
              <a:rPr lang="en-US" sz="1600" dirty="0" smtClean="0"/>
              <a:t> </a:t>
            </a:r>
            <a:r>
              <a:rPr lang="en-US" sz="1600" dirty="0" err="1" smtClean="0"/>
              <a:t>sıradanlığın</a:t>
            </a:r>
            <a:r>
              <a:rPr lang="en-US" sz="1600" dirty="0" smtClean="0"/>
              <a:t> </a:t>
            </a:r>
            <a:r>
              <a:rPr lang="en-US" sz="1600" dirty="0" err="1" smtClean="0"/>
              <a:t>içerisine</a:t>
            </a:r>
            <a:r>
              <a:rPr lang="en-US" sz="1600" dirty="0" smtClean="0"/>
              <a:t> </a:t>
            </a:r>
            <a:endParaRPr lang="tr-TR" sz="1600" dirty="0" smtClean="0"/>
          </a:p>
          <a:p>
            <a:r>
              <a:rPr lang="tr-TR" sz="1600" dirty="0" smtClean="0"/>
              <a:t>                                       </a:t>
            </a:r>
            <a:r>
              <a:rPr lang="en-US" sz="1600" dirty="0" err="1" smtClean="0"/>
              <a:t>gömülmüştür</a:t>
            </a:r>
            <a:r>
              <a:rPr lang="en-US" sz="1600" dirty="0" smtClean="0"/>
              <a:t> </a:t>
            </a:r>
            <a:r>
              <a:rPr lang="en-US" sz="1600" dirty="0" err="1" smtClean="0"/>
              <a:t>ve</a:t>
            </a:r>
            <a:r>
              <a:rPr lang="en-US" sz="1600" dirty="0" smtClean="0"/>
              <a:t> </a:t>
            </a:r>
            <a:r>
              <a:rPr lang="en-US" sz="1600" dirty="0" err="1" smtClean="0"/>
              <a:t>hayatında</a:t>
            </a:r>
            <a:r>
              <a:rPr lang="en-US" sz="1600" dirty="0" smtClean="0"/>
              <a:t> </a:t>
            </a:r>
            <a:r>
              <a:rPr lang="en-US" sz="1600" dirty="0" err="1" smtClean="0"/>
              <a:t>yeni</a:t>
            </a:r>
            <a:r>
              <a:rPr lang="en-US" sz="1600" dirty="0" smtClean="0"/>
              <a:t> </a:t>
            </a:r>
            <a:r>
              <a:rPr lang="en-US" sz="1600" dirty="0" err="1" smtClean="0"/>
              <a:t>devinimler</a:t>
            </a:r>
            <a:r>
              <a:rPr lang="en-US" sz="1600" dirty="0" smtClean="0"/>
              <a:t> </a:t>
            </a:r>
            <a:endParaRPr lang="tr-TR" sz="1600" dirty="0" smtClean="0"/>
          </a:p>
          <a:p>
            <a:r>
              <a:rPr lang="tr-TR" sz="1600" dirty="0" smtClean="0"/>
              <a:t>                                       </a:t>
            </a:r>
            <a:r>
              <a:rPr lang="en-US" sz="1600" dirty="0" err="1" smtClean="0"/>
              <a:t>aramaktadır</a:t>
            </a:r>
            <a:r>
              <a:rPr lang="en-US" sz="1600" dirty="0" smtClean="0"/>
              <a:t>. Bu </a:t>
            </a:r>
            <a:r>
              <a:rPr lang="en-US" sz="1600" dirty="0" err="1" smtClean="0"/>
              <a:t>nedenle</a:t>
            </a:r>
            <a:r>
              <a:rPr lang="en-US" sz="1600" dirty="0" smtClean="0"/>
              <a:t> </a:t>
            </a:r>
            <a:r>
              <a:rPr lang="en-US" sz="1600" dirty="0" err="1" smtClean="0"/>
              <a:t>bir</a:t>
            </a:r>
            <a:r>
              <a:rPr lang="en-US" sz="1600" dirty="0" smtClean="0"/>
              <a:t> </a:t>
            </a:r>
            <a:r>
              <a:rPr lang="en-US" sz="1600" dirty="0" err="1" smtClean="0"/>
              <a:t>maceraya</a:t>
            </a:r>
            <a:r>
              <a:rPr lang="en-US" sz="1600" dirty="0" smtClean="0"/>
              <a:t> </a:t>
            </a:r>
            <a:r>
              <a:rPr lang="en-US" sz="1600" dirty="0" err="1" smtClean="0"/>
              <a:t>kalkışır</a:t>
            </a:r>
            <a:r>
              <a:rPr lang="en-US" sz="1600" dirty="0" smtClean="0"/>
              <a:t>. </a:t>
            </a:r>
            <a:r>
              <a:rPr lang="en-US" sz="1600" dirty="0" err="1" smtClean="0"/>
              <a:t>Afrika'ya</a:t>
            </a:r>
            <a:r>
              <a:rPr lang="en-US" sz="1600" dirty="0" smtClean="0"/>
              <a:t> </a:t>
            </a:r>
            <a:endParaRPr lang="tr-TR" sz="1600" dirty="0" smtClean="0"/>
          </a:p>
          <a:p>
            <a:r>
              <a:rPr lang="tr-TR" sz="1600" dirty="0" smtClean="0"/>
              <a:t>                                       </a:t>
            </a:r>
            <a:r>
              <a:rPr lang="en-US" sz="1600" dirty="0" err="1" smtClean="0"/>
              <a:t>gidecektir</a:t>
            </a:r>
            <a:r>
              <a:rPr lang="en-US" sz="1600" dirty="0" smtClean="0"/>
              <a:t>. </a:t>
            </a:r>
            <a:r>
              <a:rPr lang="en-US" sz="1600" dirty="0" err="1" smtClean="0"/>
              <a:t>Kenya'nın</a:t>
            </a:r>
            <a:r>
              <a:rPr lang="en-US" sz="1600" dirty="0" smtClean="0"/>
              <a:t> </a:t>
            </a:r>
            <a:r>
              <a:rPr lang="en-US" sz="1600" dirty="0" err="1" smtClean="0"/>
              <a:t>tüm</a:t>
            </a:r>
            <a:r>
              <a:rPr lang="en-US" sz="1600" dirty="0" smtClean="0"/>
              <a:t> </a:t>
            </a:r>
            <a:r>
              <a:rPr lang="en-US" sz="1600" dirty="0" err="1" smtClean="0"/>
              <a:t>görkeminde</a:t>
            </a:r>
            <a:r>
              <a:rPr lang="en-US" sz="1600" dirty="0" smtClean="0"/>
              <a:t> </a:t>
            </a:r>
            <a:r>
              <a:rPr lang="en-US" sz="1600" dirty="0" err="1" smtClean="0"/>
              <a:t>epeydir</a:t>
            </a:r>
            <a:r>
              <a:rPr lang="en-US" sz="1600" dirty="0" smtClean="0"/>
              <a:t> </a:t>
            </a:r>
            <a:endParaRPr lang="tr-TR" sz="1600" dirty="0" smtClean="0"/>
          </a:p>
          <a:p>
            <a:r>
              <a:rPr lang="tr-TR" sz="1600" dirty="0" smtClean="0"/>
              <a:t>                                       </a:t>
            </a:r>
            <a:r>
              <a:rPr lang="en-US" sz="1600" dirty="0" err="1" smtClean="0"/>
              <a:t>arzulamakta</a:t>
            </a:r>
            <a:r>
              <a:rPr lang="en-US" sz="1600" dirty="0" smtClean="0"/>
              <a:t> </a:t>
            </a:r>
            <a:r>
              <a:rPr lang="en-US" sz="1600" dirty="0" err="1" smtClean="0"/>
              <a:t>olduğu</a:t>
            </a:r>
            <a:r>
              <a:rPr lang="en-US" sz="1600" dirty="0" smtClean="0"/>
              <a:t> </a:t>
            </a:r>
            <a:r>
              <a:rPr lang="en-US" sz="1600" dirty="0" err="1" smtClean="0"/>
              <a:t>özgürlük</a:t>
            </a:r>
            <a:r>
              <a:rPr lang="en-US" sz="1600" dirty="0" smtClean="0"/>
              <a:t> </a:t>
            </a:r>
            <a:r>
              <a:rPr lang="en-US" sz="1600" dirty="0" err="1" smtClean="0"/>
              <a:t>duygusuna</a:t>
            </a:r>
            <a:r>
              <a:rPr lang="en-US" sz="1600" dirty="0" smtClean="0"/>
              <a:t> </a:t>
            </a:r>
            <a:r>
              <a:rPr lang="en-US" sz="1600" dirty="0" err="1" smtClean="0"/>
              <a:t>kapılacak</a:t>
            </a:r>
            <a:r>
              <a:rPr lang="en-US" sz="1600" dirty="0" smtClean="0"/>
              <a:t>, </a:t>
            </a:r>
            <a:endParaRPr lang="tr-TR" sz="1600" dirty="0" smtClean="0"/>
          </a:p>
          <a:p>
            <a:r>
              <a:rPr lang="tr-TR" sz="1600" dirty="0" smtClean="0"/>
              <a:t>                                       </a:t>
            </a:r>
            <a:r>
              <a:rPr lang="en-US" sz="1600" dirty="0" err="1" smtClean="0"/>
              <a:t>Afrika'nın</a:t>
            </a:r>
            <a:r>
              <a:rPr lang="en-US" sz="1600" dirty="0" smtClean="0"/>
              <a:t> </a:t>
            </a:r>
            <a:r>
              <a:rPr lang="en-US" sz="1600" dirty="0" err="1" smtClean="0"/>
              <a:t>kendi</a:t>
            </a:r>
            <a:r>
              <a:rPr lang="en-US" sz="1600" dirty="0" smtClean="0"/>
              <a:t> </a:t>
            </a:r>
            <a:r>
              <a:rPr lang="en-US" sz="1600" dirty="0" err="1" smtClean="0"/>
              <a:t>kendini</a:t>
            </a:r>
            <a:r>
              <a:rPr lang="en-US" sz="1600" dirty="0" smtClean="0"/>
              <a:t> </a:t>
            </a:r>
            <a:r>
              <a:rPr lang="en-US" sz="1600" dirty="0" err="1" smtClean="0"/>
              <a:t>yiyip</a:t>
            </a:r>
            <a:r>
              <a:rPr lang="en-US" sz="1600" dirty="0" smtClean="0"/>
              <a:t> </a:t>
            </a:r>
            <a:r>
              <a:rPr lang="en-US" sz="1600" dirty="0" err="1" smtClean="0"/>
              <a:t>bitiren</a:t>
            </a:r>
            <a:r>
              <a:rPr lang="en-US" sz="1600" dirty="0" smtClean="0"/>
              <a:t> </a:t>
            </a:r>
            <a:r>
              <a:rPr lang="en-US" sz="1600" dirty="0" err="1" smtClean="0"/>
              <a:t>doğasının</a:t>
            </a:r>
            <a:r>
              <a:rPr lang="en-US" sz="1600" dirty="0" smtClean="0"/>
              <a:t> </a:t>
            </a:r>
            <a:r>
              <a:rPr lang="en-US" sz="1600" dirty="0" err="1" smtClean="0"/>
              <a:t>karanlık</a:t>
            </a:r>
            <a:endParaRPr lang="tr-TR" sz="1600" dirty="0" smtClean="0"/>
          </a:p>
          <a:p>
            <a:r>
              <a:rPr lang="tr-TR" sz="1600" dirty="0" smtClean="0"/>
              <a:t>                                       </a:t>
            </a:r>
            <a:r>
              <a:rPr lang="en-US" sz="1600" dirty="0" smtClean="0"/>
              <a:t> </a:t>
            </a:r>
            <a:r>
              <a:rPr lang="en-US" sz="1600" dirty="0" err="1" smtClean="0"/>
              <a:t>mucizelerine</a:t>
            </a:r>
            <a:r>
              <a:rPr lang="en-US" sz="1600" dirty="0" smtClean="0"/>
              <a:t> </a:t>
            </a:r>
            <a:r>
              <a:rPr lang="en-US" sz="1600" dirty="0" err="1" smtClean="0"/>
              <a:t>tanık</a:t>
            </a:r>
            <a:r>
              <a:rPr lang="en-US" sz="1600" dirty="0" smtClean="0"/>
              <a:t> </a:t>
            </a:r>
            <a:r>
              <a:rPr lang="en-US" sz="1600" dirty="0" err="1" smtClean="0"/>
              <a:t>olacaktır</a:t>
            </a:r>
            <a:r>
              <a:rPr lang="en-US" sz="1600" dirty="0" smtClean="0"/>
              <a:t>.</a:t>
            </a:r>
            <a:endParaRPr lang="tr-TR" sz="1600" dirty="0"/>
          </a:p>
        </p:txBody>
      </p:sp>
      <p:sp>
        <p:nvSpPr>
          <p:cNvPr id="15" name="Rectangle 14"/>
          <p:cNvSpPr/>
          <p:nvPr/>
        </p:nvSpPr>
        <p:spPr>
          <a:xfrm>
            <a:off x="0" y="996230"/>
            <a:ext cx="914400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99480" y="260648"/>
            <a:ext cx="2435000" cy="508864"/>
          </a:xfrm>
          <a:prstGeom prst="rect">
            <a:avLst/>
          </a:prstGeom>
        </p:spPr>
      </p:pic>
      <p:pic>
        <p:nvPicPr>
          <p:cNvPr id="123906" name="Picture 2" descr="Rüyamdaki Afrika (2000) Poster"/>
          <p:cNvPicPr>
            <a:picLocks noChangeAspect="1" noChangeArrowheads="1"/>
          </p:cNvPicPr>
          <p:nvPr/>
        </p:nvPicPr>
        <p:blipFill>
          <a:blip r:embed="rId10"/>
          <a:srcRect/>
          <a:stretch>
            <a:fillRect/>
          </a:stretch>
        </p:blipFill>
        <p:spPr bwMode="auto">
          <a:xfrm>
            <a:off x="142844" y="1357298"/>
            <a:ext cx="2571768" cy="3809582"/>
          </a:xfrm>
          <a:prstGeom prst="rect">
            <a:avLst/>
          </a:prstGeom>
          <a:noFill/>
        </p:spPr>
      </p:pic>
      <p:pic>
        <p:nvPicPr>
          <p:cNvPr id="123908" name="Picture 4" descr="Kim Basinger stars as Kuki Gallmann">
            <a:hlinkClick r:id="rId11"/>
          </p:cNvPr>
          <p:cNvPicPr>
            <a:picLocks noChangeAspect="1" noChangeArrowheads="1"/>
          </p:cNvPicPr>
          <p:nvPr/>
        </p:nvPicPr>
        <p:blipFill>
          <a:blip r:embed="rId12"/>
          <a:srcRect/>
          <a:stretch>
            <a:fillRect/>
          </a:stretch>
        </p:blipFill>
        <p:spPr bwMode="auto">
          <a:xfrm>
            <a:off x="5619794" y="4871408"/>
            <a:ext cx="3238486" cy="1940752"/>
          </a:xfrm>
          <a:prstGeom prst="rect">
            <a:avLst/>
          </a:prstGeom>
          <a:noFill/>
        </p:spPr>
      </p:pic>
      <p:sp>
        <p:nvSpPr>
          <p:cNvPr id="17" name="Oval 16"/>
          <p:cNvSpPr/>
          <p:nvPr/>
        </p:nvSpPr>
        <p:spPr>
          <a:xfrm>
            <a:off x="231329" y="9998"/>
            <a:ext cx="1216123" cy="929082"/>
          </a:xfrm>
          <a:prstGeom prst="ellipse">
            <a:avLst/>
          </a:prstGeom>
          <a:solidFill>
            <a:srgbClr val="FFC000"/>
          </a:solidFill>
          <a:ln>
            <a:solidFill>
              <a:schemeClr val="accent6">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400" dirty="0" smtClean="0"/>
              <a:t>21 Şubat</a:t>
            </a:r>
          </a:p>
          <a:p>
            <a:pPr algn="ctr"/>
            <a:r>
              <a:rPr lang="tr-TR" sz="1400" dirty="0" smtClean="0"/>
              <a:t>Cuma 20:30</a:t>
            </a:r>
            <a:endParaRPr lang="tr-TR" sz="1400" dirty="0"/>
          </a:p>
        </p:txBody>
      </p:sp>
    </p:spTree>
    <p:extLst>
      <p:ext uri="{BB962C8B-B14F-4D97-AF65-F5344CB8AC3E}">
        <p14:creationId xmlns:p14="http://schemas.microsoft.com/office/powerpoint/2010/main" val="60522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smtClean="0">
                <a:solidFill>
                  <a:srgbClr val="FFC000"/>
                </a:solidFill>
                <a:effectLst>
                  <a:outerShdw blurRad="50800" dist="38100" dir="2700000" algn="tl" rotWithShape="0">
                    <a:prstClr val="black">
                      <a:alpha val="40000"/>
                    </a:prstClr>
                  </a:outerShdw>
                </a:effectLst>
              </a:rPr>
              <a:t>         Mr</a:t>
            </a:r>
            <a:r>
              <a:rPr lang="tr-TR" sz="3000" b="1" dirty="0">
                <a:solidFill>
                  <a:srgbClr val="FFC000"/>
                </a:solidFill>
                <a:effectLst>
                  <a:outerShdw blurRad="50800" dist="38100" dir="2700000" algn="tl" rotWithShape="0">
                    <a:prstClr val="black">
                      <a:alpha val="40000"/>
                    </a:prstClr>
                  </a:outerShdw>
                </a:effectLst>
              </a:rPr>
              <a:t>. </a:t>
            </a:r>
            <a:r>
              <a:rPr lang="tr-TR" sz="3000" b="1" dirty="0" smtClean="0">
                <a:solidFill>
                  <a:srgbClr val="FFC000"/>
                </a:solidFill>
                <a:effectLst>
                  <a:outerShdw blurRad="50800" dist="38100" dir="2700000" algn="tl" rotWithShape="0">
                    <a:prstClr val="black">
                      <a:alpha val="40000"/>
                    </a:prstClr>
                  </a:outerShdw>
                </a:effectLst>
              </a:rPr>
              <a:t>Deeds</a:t>
            </a:r>
          </a:p>
          <a:p>
            <a:r>
              <a:rPr lang="tr-TR" sz="2500" b="1" dirty="0" smtClean="0">
                <a:solidFill>
                  <a:srgbClr val="FFC000"/>
                </a:solidFill>
                <a:effectLst>
                  <a:outerShdw blurRad="50800" dist="38100" dir="2700000" algn="tl" rotWithShape="0">
                    <a:prstClr val="black">
                      <a:alpha val="40000"/>
                    </a:prstClr>
                  </a:outerShdw>
                </a:effectLst>
              </a:rPr>
              <a:t>            Kazara Zengin</a:t>
            </a:r>
            <a:endParaRPr lang="tr-TR" sz="2500" b="1" dirty="0">
              <a:solidFill>
                <a:srgbClr val="FFC000"/>
              </a:solidFill>
              <a:effectLst>
                <a:outerShdw blurRad="50800" dist="38100" dir="2700000" algn="tl" rotWithShape="0">
                  <a:prstClr val="black">
                    <a:alpha val="40000"/>
                  </a:prstClr>
                </a:outerShdw>
              </a:effectLst>
            </a:endParaRP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369367"/>
            <a:ext cx="6448497" cy="3539430"/>
          </a:xfrm>
          <a:prstGeom prst="rect">
            <a:avLst/>
          </a:prstGeom>
          <a:noFill/>
        </p:spPr>
        <p:txBody>
          <a:bodyPr wrap="none" rtlCol="0">
            <a:spAutoFit/>
          </a:bodyPr>
          <a:lstStyle/>
          <a:p>
            <a:r>
              <a:rPr lang="tr-TR" sz="1600" b="1" dirty="0" smtClean="0"/>
              <a:t>Yönetmen:</a:t>
            </a:r>
            <a:r>
              <a:rPr lang="tr-TR" sz="1600" dirty="0" smtClean="0"/>
              <a:t> 	</a:t>
            </a:r>
            <a:r>
              <a:rPr lang="tr-TR" sz="1600" dirty="0"/>
              <a:t>Steven </a:t>
            </a:r>
            <a:r>
              <a:rPr lang="tr-TR" sz="1600" dirty="0" smtClean="0"/>
              <a:t>Brill</a:t>
            </a:r>
          </a:p>
          <a:p>
            <a:r>
              <a:rPr lang="tr-TR" sz="1600" b="1" dirty="0" smtClean="0"/>
              <a:t>Oyuncular: </a:t>
            </a:r>
            <a:r>
              <a:rPr lang="tr-TR" sz="1600" dirty="0" smtClean="0"/>
              <a:t>	</a:t>
            </a:r>
            <a:r>
              <a:rPr lang="it-IT" sz="1600" dirty="0"/>
              <a:t>Adam Sandler, Winona Ryder, John </a:t>
            </a:r>
            <a:r>
              <a:rPr lang="it-IT" sz="1600" dirty="0" smtClean="0"/>
              <a:t>Turturro</a:t>
            </a:r>
            <a:endParaRPr lang="tr-TR" sz="1600" dirty="0" smtClean="0"/>
          </a:p>
          <a:p>
            <a:r>
              <a:rPr lang="tr-TR" sz="1600" b="1" dirty="0" smtClean="0"/>
              <a:t>Yapım Yılı: </a:t>
            </a:r>
            <a:r>
              <a:rPr lang="tr-TR" sz="1600" dirty="0" smtClean="0"/>
              <a:t>		2002</a:t>
            </a:r>
          </a:p>
          <a:p>
            <a:r>
              <a:rPr lang="tr-TR" sz="1600" b="1" dirty="0" smtClean="0"/>
              <a:t>Tür: </a:t>
            </a:r>
            <a:r>
              <a:rPr lang="tr-TR" sz="1600" dirty="0" smtClean="0"/>
              <a:t>		Komedi</a:t>
            </a:r>
          </a:p>
          <a:p>
            <a:r>
              <a:rPr lang="tr-TR" sz="1600" b="1" dirty="0" smtClean="0"/>
              <a:t>Box Office:</a:t>
            </a:r>
            <a:r>
              <a:rPr lang="tr-TR" sz="1600" dirty="0" smtClean="0"/>
              <a:t>	</a:t>
            </a:r>
            <a:r>
              <a:rPr lang="tr-TR" sz="1600" dirty="0"/>
              <a:t>$</a:t>
            </a:r>
            <a:r>
              <a:rPr lang="tr-TR" sz="1600" dirty="0" smtClean="0"/>
              <a:t>126,203,320</a:t>
            </a:r>
          </a:p>
          <a:p>
            <a:endParaRPr lang="tr-TR" sz="1600" dirty="0"/>
          </a:p>
          <a:p>
            <a:r>
              <a:rPr lang="tr-TR" sz="1600" b="1" dirty="0" smtClean="0"/>
              <a:t>Konu: 	                    </a:t>
            </a:r>
            <a:r>
              <a:rPr lang="en-US" sz="1600" dirty="0"/>
              <a:t>Longfellow Deeds, </a:t>
            </a:r>
            <a:r>
              <a:rPr lang="en-US" sz="1600" dirty="0" err="1"/>
              <a:t>ufak</a:t>
            </a:r>
            <a:r>
              <a:rPr lang="en-US" sz="1600" dirty="0"/>
              <a:t> </a:t>
            </a:r>
            <a:r>
              <a:rPr lang="en-US" sz="1600" dirty="0" err="1"/>
              <a:t>bir</a:t>
            </a:r>
            <a:r>
              <a:rPr lang="en-US" sz="1600" dirty="0"/>
              <a:t> </a:t>
            </a:r>
            <a:r>
              <a:rPr lang="en-US" sz="1600" dirty="0" err="1"/>
              <a:t>kasabada</a:t>
            </a:r>
            <a:r>
              <a:rPr lang="en-US" sz="1600" dirty="0"/>
              <a:t> pizza </a:t>
            </a:r>
            <a:r>
              <a:rPr lang="en-US" sz="1600" dirty="0" err="1"/>
              <a:t>restoranı</a:t>
            </a:r>
            <a:r>
              <a:rPr lang="en-US" sz="1600" dirty="0"/>
              <a:t> </a:t>
            </a:r>
            <a:endParaRPr lang="tr-TR" sz="1600" dirty="0" smtClean="0"/>
          </a:p>
          <a:p>
            <a:r>
              <a:rPr lang="tr-TR" sz="1600" dirty="0"/>
              <a:t> </a:t>
            </a:r>
            <a:r>
              <a:rPr lang="tr-TR" sz="1600" dirty="0" smtClean="0"/>
              <a:t>                                       </a:t>
            </a:r>
            <a:r>
              <a:rPr lang="en-US" sz="1600" dirty="0" err="1" smtClean="0"/>
              <a:t>sahibi</a:t>
            </a:r>
            <a:r>
              <a:rPr lang="en-US" sz="1600" dirty="0" smtClean="0"/>
              <a:t> </a:t>
            </a:r>
            <a:r>
              <a:rPr lang="en-US" sz="1600" dirty="0" err="1"/>
              <a:t>ve</a:t>
            </a:r>
            <a:r>
              <a:rPr lang="en-US" sz="1600" dirty="0"/>
              <a:t> </a:t>
            </a:r>
            <a:r>
              <a:rPr lang="en-US" sz="1600" dirty="0" err="1"/>
              <a:t>aynı</a:t>
            </a:r>
            <a:r>
              <a:rPr lang="en-US" sz="1600" dirty="0"/>
              <a:t> </a:t>
            </a:r>
            <a:r>
              <a:rPr lang="en-US" sz="1600" dirty="0" err="1"/>
              <a:t>zamanda</a:t>
            </a:r>
            <a:r>
              <a:rPr lang="en-US" sz="1600" dirty="0"/>
              <a:t> </a:t>
            </a:r>
            <a:r>
              <a:rPr lang="en-US" sz="1600" dirty="0" err="1"/>
              <a:t>şair</a:t>
            </a:r>
            <a:r>
              <a:rPr lang="en-US" sz="1600" dirty="0"/>
              <a:t> </a:t>
            </a:r>
            <a:r>
              <a:rPr lang="en-US" sz="1600" dirty="0" err="1"/>
              <a:t>olan</a:t>
            </a:r>
            <a:r>
              <a:rPr lang="en-US" sz="1600" dirty="0"/>
              <a:t> </a:t>
            </a:r>
            <a:r>
              <a:rPr lang="en-US" sz="1600" dirty="0" err="1"/>
              <a:t>bir</a:t>
            </a:r>
            <a:r>
              <a:rPr lang="en-US" sz="1600" dirty="0"/>
              <a:t> </a:t>
            </a:r>
            <a:r>
              <a:rPr lang="en-US" sz="1600" dirty="0" err="1"/>
              <a:t>zattır</a:t>
            </a:r>
            <a:r>
              <a:rPr lang="en-US" sz="1600" dirty="0"/>
              <a:t>. Tam </a:t>
            </a:r>
            <a:endParaRPr lang="tr-TR" sz="1600" dirty="0" smtClean="0"/>
          </a:p>
          <a:p>
            <a:r>
              <a:rPr lang="tr-TR" sz="1600" dirty="0"/>
              <a:t> </a:t>
            </a:r>
            <a:r>
              <a:rPr lang="tr-TR" sz="1600" dirty="0" smtClean="0"/>
              <a:t>                                       </a:t>
            </a:r>
            <a:r>
              <a:rPr lang="en-US" sz="1600" dirty="0" err="1" smtClean="0"/>
              <a:t>anlamıyla</a:t>
            </a:r>
            <a:r>
              <a:rPr lang="en-US" sz="1600" dirty="0" smtClean="0"/>
              <a:t> </a:t>
            </a:r>
            <a:r>
              <a:rPr lang="en-US" sz="1600" dirty="0" err="1"/>
              <a:t>bir</a:t>
            </a:r>
            <a:r>
              <a:rPr lang="en-US" sz="1600" dirty="0"/>
              <a:t> </a:t>
            </a:r>
            <a:r>
              <a:rPr lang="en-US" sz="1600" dirty="0" err="1"/>
              <a:t>saf</a:t>
            </a:r>
            <a:r>
              <a:rPr lang="en-US" sz="1600" dirty="0"/>
              <a:t> </a:t>
            </a:r>
            <a:r>
              <a:rPr lang="en-US" sz="1600" dirty="0" err="1"/>
              <a:t>olan</a:t>
            </a:r>
            <a:r>
              <a:rPr lang="en-US" sz="1600" dirty="0"/>
              <a:t> Mr. Deeds </a:t>
            </a:r>
            <a:r>
              <a:rPr lang="en-US" sz="1600" dirty="0" err="1"/>
              <a:t>kasaba</a:t>
            </a:r>
            <a:r>
              <a:rPr lang="en-US" sz="1600" dirty="0"/>
              <a:t> </a:t>
            </a:r>
            <a:r>
              <a:rPr lang="en-US" sz="1600" dirty="0" err="1"/>
              <a:t>halkı</a:t>
            </a:r>
            <a:r>
              <a:rPr lang="en-US" sz="1600" dirty="0"/>
              <a:t> </a:t>
            </a:r>
            <a:endParaRPr lang="tr-TR" sz="1600" dirty="0" smtClean="0"/>
          </a:p>
          <a:p>
            <a:r>
              <a:rPr lang="tr-TR" sz="1600" dirty="0"/>
              <a:t> </a:t>
            </a:r>
            <a:r>
              <a:rPr lang="tr-TR" sz="1600" dirty="0" smtClean="0"/>
              <a:t>                                       </a:t>
            </a:r>
            <a:r>
              <a:rPr lang="en-US" sz="1600" dirty="0" err="1" smtClean="0"/>
              <a:t>tarafından</a:t>
            </a:r>
            <a:r>
              <a:rPr lang="en-US" sz="1600" dirty="0" smtClean="0"/>
              <a:t> </a:t>
            </a:r>
            <a:r>
              <a:rPr lang="en-US" sz="1600" dirty="0"/>
              <a:t>da </a:t>
            </a:r>
            <a:r>
              <a:rPr lang="en-US" sz="1600" dirty="0" err="1"/>
              <a:t>çok</a:t>
            </a:r>
            <a:r>
              <a:rPr lang="en-US" sz="1600" dirty="0"/>
              <a:t> </a:t>
            </a:r>
            <a:r>
              <a:rPr lang="en-US" sz="1600" dirty="0" err="1"/>
              <a:t>sevilmektedir</a:t>
            </a:r>
            <a:r>
              <a:rPr lang="en-US" sz="1600" dirty="0"/>
              <a:t>. Mr. Deeds </a:t>
            </a:r>
            <a:r>
              <a:rPr lang="en-US" sz="1600" dirty="0" err="1"/>
              <a:t>büyük</a:t>
            </a:r>
            <a:r>
              <a:rPr lang="en-US" sz="1600" dirty="0"/>
              <a:t> </a:t>
            </a:r>
            <a:r>
              <a:rPr lang="en-US" sz="1600" dirty="0" err="1"/>
              <a:t>bir</a:t>
            </a:r>
            <a:r>
              <a:rPr lang="en-US" sz="1600" dirty="0"/>
              <a:t> </a:t>
            </a:r>
            <a:endParaRPr lang="tr-TR" sz="1600" dirty="0" smtClean="0"/>
          </a:p>
          <a:p>
            <a:r>
              <a:rPr lang="tr-TR" sz="1600" dirty="0"/>
              <a:t> </a:t>
            </a:r>
            <a:r>
              <a:rPr lang="tr-TR" sz="1600" dirty="0" smtClean="0"/>
              <a:t>                                       </a:t>
            </a:r>
            <a:r>
              <a:rPr lang="en-US" sz="1600" dirty="0" err="1" smtClean="0"/>
              <a:t>servetin</a:t>
            </a:r>
            <a:r>
              <a:rPr lang="en-US" sz="1600" dirty="0" smtClean="0"/>
              <a:t> </a:t>
            </a:r>
            <a:r>
              <a:rPr lang="en-US" sz="1600" dirty="0" err="1"/>
              <a:t>kendisine</a:t>
            </a:r>
            <a:r>
              <a:rPr lang="en-US" sz="1600" dirty="0"/>
              <a:t> </a:t>
            </a:r>
            <a:r>
              <a:rPr lang="en-US" sz="1600" dirty="0" err="1"/>
              <a:t>miras</a:t>
            </a:r>
            <a:r>
              <a:rPr lang="en-US" sz="1600" dirty="0"/>
              <a:t> </a:t>
            </a:r>
            <a:r>
              <a:rPr lang="en-US" sz="1600" dirty="0" err="1"/>
              <a:t>kaldığını</a:t>
            </a:r>
            <a:r>
              <a:rPr lang="en-US" sz="1600" dirty="0"/>
              <a:t> </a:t>
            </a:r>
            <a:r>
              <a:rPr lang="en-US" sz="1600" dirty="0" err="1"/>
              <a:t>öğrendiği</a:t>
            </a:r>
            <a:r>
              <a:rPr lang="en-US" sz="1600" dirty="0"/>
              <a:t> </a:t>
            </a:r>
            <a:r>
              <a:rPr lang="en-US" sz="1600" dirty="0" err="1"/>
              <a:t>zaman</a:t>
            </a:r>
            <a:r>
              <a:rPr lang="en-US" sz="1600" dirty="0"/>
              <a:t> </a:t>
            </a:r>
            <a:endParaRPr lang="tr-TR" sz="1600" dirty="0" smtClean="0"/>
          </a:p>
          <a:p>
            <a:r>
              <a:rPr lang="tr-TR" sz="1600" dirty="0"/>
              <a:t> </a:t>
            </a:r>
            <a:r>
              <a:rPr lang="tr-TR" sz="1600" dirty="0" smtClean="0"/>
              <a:t>                                       </a:t>
            </a:r>
            <a:r>
              <a:rPr lang="en-US" sz="1600" dirty="0" err="1" smtClean="0"/>
              <a:t>şaşırır</a:t>
            </a:r>
            <a:r>
              <a:rPr lang="en-US" sz="1600" dirty="0"/>
              <a:t>. O </a:t>
            </a:r>
            <a:r>
              <a:rPr lang="en-US" sz="1600" dirty="0" err="1"/>
              <a:t>zamana</a:t>
            </a:r>
            <a:r>
              <a:rPr lang="en-US" sz="1600" dirty="0"/>
              <a:t> </a:t>
            </a:r>
            <a:r>
              <a:rPr lang="en-US" sz="1600" dirty="0" err="1"/>
              <a:t>dek</a:t>
            </a:r>
            <a:r>
              <a:rPr lang="en-US" sz="1600" dirty="0"/>
              <a:t> </a:t>
            </a:r>
            <a:r>
              <a:rPr lang="en-US" sz="1600" dirty="0" err="1"/>
              <a:t>paraya</a:t>
            </a:r>
            <a:r>
              <a:rPr lang="en-US" sz="1600" dirty="0"/>
              <a:t> </a:t>
            </a:r>
            <a:r>
              <a:rPr lang="en-US" sz="1600" dirty="0" err="1"/>
              <a:t>önem</a:t>
            </a:r>
            <a:r>
              <a:rPr lang="en-US" sz="1600" dirty="0"/>
              <a:t> </a:t>
            </a:r>
            <a:r>
              <a:rPr lang="en-US" sz="1600" dirty="0" err="1"/>
              <a:t>vermeyen</a:t>
            </a:r>
            <a:r>
              <a:rPr lang="en-US" sz="1600" dirty="0"/>
              <a:t> </a:t>
            </a:r>
            <a:endParaRPr lang="tr-TR" sz="1600" dirty="0" smtClean="0"/>
          </a:p>
          <a:p>
            <a:r>
              <a:rPr lang="tr-TR" sz="1600" dirty="0"/>
              <a:t> </a:t>
            </a:r>
            <a:r>
              <a:rPr lang="tr-TR" sz="1600" dirty="0" smtClean="0"/>
              <a:t>                                       </a:t>
            </a:r>
            <a:r>
              <a:rPr lang="en-US" sz="1600" dirty="0" smtClean="0"/>
              <a:t>Mr</a:t>
            </a:r>
            <a:r>
              <a:rPr lang="en-US" sz="1600" dirty="0"/>
              <a:t>. Deeds, Blake </a:t>
            </a:r>
            <a:r>
              <a:rPr lang="en-US" sz="1600" dirty="0" err="1"/>
              <a:t>amcasından</a:t>
            </a:r>
            <a:r>
              <a:rPr lang="en-US" sz="1600" dirty="0"/>
              <a:t> 40 </a:t>
            </a:r>
            <a:r>
              <a:rPr lang="en-US" sz="1600" dirty="0" err="1"/>
              <a:t>milyar</a:t>
            </a:r>
            <a:r>
              <a:rPr lang="en-US" sz="1600" dirty="0"/>
              <a:t> $ </a:t>
            </a:r>
            <a:r>
              <a:rPr lang="en-US" sz="1600" dirty="0" err="1"/>
              <a:t>kaldığını</a:t>
            </a:r>
            <a:r>
              <a:rPr lang="en-US" sz="1600" dirty="0"/>
              <a:t> </a:t>
            </a:r>
            <a:endParaRPr lang="tr-TR" sz="1600" dirty="0" smtClean="0"/>
          </a:p>
          <a:p>
            <a:r>
              <a:rPr lang="tr-TR" sz="1600" dirty="0"/>
              <a:t> </a:t>
            </a:r>
            <a:r>
              <a:rPr lang="tr-TR" sz="1600" dirty="0" smtClean="0"/>
              <a:t>                                        </a:t>
            </a:r>
            <a:r>
              <a:rPr lang="en-US" sz="1600" dirty="0" err="1" smtClean="0"/>
              <a:t>öğrenince</a:t>
            </a:r>
            <a:r>
              <a:rPr lang="en-US" sz="1600" dirty="0" smtClean="0"/>
              <a:t> </a:t>
            </a:r>
            <a:r>
              <a:rPr lang="en-US" sz="1600" dirty="0" err="1"/>
              <a:t>hayatı</a:t>
            </a:r>
            <a:r>
              <a:rPr lang="en-US" sz="1600" dirty="0"/>
              <a:t> </a:t>
            </a:r>
            <a:r>
              <a:rPr lang="en-US" sz="1600" dirty="0" err="1"/>
              <a:t>doğal</a:t>
            </a:r>
            <a:r>
              <a:rPr lang="en-US" sz="1600" dirty="0"/>
              <a:t> </a:t>
            </a:r>
            <a:r>
              <a:rPr lang="en-US" sz="1600" dirty="0" err="1"/>
              <a:t>olarak</a:t>
            </a:r>
            <a:r>
              <a:rPr lang="en-US" sz="1600" dirty="0"/>
              <a:t> </a:t>
            </a:r>
            <a:r>
              <a:rPr lang="en-US" sz="1600" dirty="0" err="1"/>
              <a:t>değişir</a:t>
            </a:r>
            <a:r>
              <a:rPr lang="en-US" sz="1600" dirty="0"/>
              <a:t>.</a:t>
            </a:r>
            <a:endParaRPr lang="tr-TR" sz="1600" dirty="0"/>
          </a:p>
        </p:txBody>
      </p:sp>
      <p:sp>
        <p:nvSpPr>
          <p:cNvPr id="15" name="Rectangle 14"/>
          <p:cNvSpPr/>
          <p:nvPr/>
        </p:nvSpPr>
        <p:spPr>
          <a:xfrm>
            <a:off x="0" y="996230"/>
            <a:ext cx="914400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99480" y="260648"/>
            <a:ext cx="2435000" cy="508864"/>
          </a:xfrm>
          <a:prstGeom prst="rect">
            <a:avLst/>
          </a:prstGeom>
        </p:spPr>
      </p:pic>
      <p:pic>
        <p:nvPicPr>
          <p:cNvPr id="1028" name="Picture 4" descr="Mr. Deeds (2002)">
            <a:hlinkClick r:id="rId10"/>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7684"/>
          <a:stretch/>
        </p:blipFill>
        <p:spPr bwMode="auto">
          <a:xfrm>
            <a:off x="141365" y="1336709"/>
            <a:ext cx="2525086" cy="38208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randon Molale, Peter Gallagher, and Adam Sandler in &quot;Mr. Deeds&quot;">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40152" y="4908796"/>
            <a:ext cx="3024336" cy="1904579"/>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231329" y="9998"/>
            <a:ext cx="1216123" cy="929082"/>
          </a:xfrm>
          <a:prstGeom prst="ellipse">
            <a:avLst/>
          </a:prstGeom>
          <a:solidFill>
            <a:srgbClr val="FFC000"/>
          </a:solidFill>
          <a:ln>
            <a:solidFill>
              <a:schemeClr val="accent6">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400" dirty="0" smtClean="0"/>
              <a:t>28 Şubat</a:t>
            </a:r>
          </a:p>
          <a:p>
            <a:pPr algn="ctr"/>
            <a:r>
              <a:rPr lang="tr-TR" sz="1400" dirty="0" smtClean="0"/>
              <a:t>Cuma 20:30</a:t>
            </a:r>
            <a:endParaRPr lang="tr-TR" sz="1400" dirty="0"/>
          </a:p>
        </p:txBody>
      </p:sp>
    </p:spTree>
    <p:extLst>
      <p:ext uri="{BB962C8B-B14F-4D97-AF65-F5344CB8AC3E}">
        <p14:creationId xmlns:p14="http://schemas.microsoft.com/office/powerpoint/2010/main" val="18872768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smtClean="0">
                <a:solidFill>
                  <a:srgbClr val="FE4E4E"/>
                </a:solidFill>
                <a:effectLst>
                  <a:outerShdw blurRad="50800" dist="38100" dir="2700000" algn="tl" rotWithShape="0">
                    <a:prstClr val="black">
                      <a:alpha val="40000"/>
                    </a:prstClr>
                  </a:outerShdw>
                </a:effectLst>
              </a:rPr>
              <a:t>              </a:t>
            </a:r>
            <a:r>
              <a:rPr lang="en-US" sz="3000" b="1" dirty="0" smtClean="0">
                <a:solidFill>
                  <a:srgbClr val="FE4E4E"/>
                </a:solidFill>
                <a:effectLst>
                  <a:outerShdw blurRad="50800" dist="38100" dir="2700000" algn="tl" rotWithShape="0">
                    <a:prstClr val="black">
                      <a:alpha val="40000"/>
                    </a:prstClr>
                  </a:outerShdw>
                </a:effectLst>
              </a:rPr>
              <a:t>Les </a:t>
            </a:r>
            <a:r>
              <a:rPr lang="en-US" sz="3000" b="1" dirty="0" err="1">
                <a:solidFill>
                  <a:srgbClr val="FE4E4E"/>
                </a:solidFill>
                <a:effectLst>
                  <a:outerShdw blurRad="50800" dist="38100" dir="2700000" algn="tl" rotWithShape="0">
                    <a:prstClr val="black">
                      <a:alpha val="40000"/>
                    </a:prstClr>
                  </a:outerShdw>
                </a:effectLst>
              </a:rPr>
              <a:t>Hommes</a:t>
            </a:r>
            <a:r>
              <a:rPr lang="en-US" sz="3000" b="1" dirty="0">
                <a:solidFill>
                  <a:srgbClr val="FE4E4E"/>
                </a:solidFill>
                <a:effectLst>
                  <a:outerShdw blurRad="50800" dist="38100" dir="2700000" algn="tl" rotWithShape="0">
                    <a:prstClr val="black">
                      <a:alpha val="40000"/>
                    </a:prstClr>
                  </a:outerShdw>
                </a:effectLst>
              </a:rPr>
              <a:t> </a:t>
            </a:r>
            <a:r>
              <a:rPr lang="en-US" sz="3000" b="1" dirty="0" err="1">
                <a:solidFill>
                  <a:srgbClr val="FE4E4E"/>
                </a:solidFill>
                <a:effectLst>
                  <a:outerShdw blurRad="50800" dist="38100" dir="2700000" algn="tl" rotWithShape="0">
                    <a:prstClr val="black">
                      <a:alpha val="40000"/>
                    </a:prstClr>
                  </a:outerShdw>
                </a:effectLst>
              </a:rPr>
              <a:t>Libres</a:t>
            </a:r>
            <a:r>
              <a:rPr lang="tr-TR" sz="3000" b="1" dirty="0" smtClean="0">
                <a:solidFill>
                  <a:srgbClr val="FE4E4E"/>
                </a:solidFill>
                <a:effectLst>
                  <a:outerShdw blurRad="50800" dist="38100" dir="2700000" algn="tl" rotWithShape="0">
                    <a:prstClr val="black">
                      <a:alpha val="40000"/>
                    </a:prstClr>
                  </a:outerShdw>
                </a:effectLst>
              </a:rPr>
              <a:t> </a:t>
            </a:r>
            <a:endParaRPr lang="en-US" sz="3000" b="1" dirty="0" smtClean="0">
              <a:solidFill>
                <a:srgbClr val="FE4E4E"/>
              </a:solidFill>
              <a:effectLst>
                <a:outerShdw blurRad="50800" dist="38100" dir="2700000" algn="tl" rotWithShape="0">
                  <a:prstClr val="black">
                    <a:alpha val="40000"/>
                  </a:prstClr>
                </a:outerShdw>
              </a:effectLst>
            </a:endParaRPr>
          </a:p>
          <a:p>
            <a:r>
              <a:rPr lang="tr-TR" sz="2500" b="1" dirty="0" smtClean="0">
                <a:solidFill>
                  <a:srgbClr val="FE4E4E"/>
                </a:solidFill>
                <a:effectLst>
                  <a:outerShdw blurRad="50800" dist="38100" dir="2700000" algn="tl" rotWithShape="0">
                    <a:prstClr val="black">
                      <a:alpha val="40000"/>
                    </a:prstClr>
                  </a:outerShdw>
                </a:effectLst>
              </a:rPr>
              <a:t>                   Özgür </a:t>
            </a:r>
            <a:r>
              <a:rPr lang="tr-TR" sz="2500" b="1" dirty="0">
                <a:solidFill>
                  <a:srgbClr val="FE4E4E"/>
                </a:solidFill>
                <a:effectLst>
                  <a:outerShdw blurRad="50800" dist="38100" dir="2700000" algn="tl" rotWithShape="0">
                    <a:prstClr val="black">
                      <a:alpha val="40000"/>
                    </a:prstClr>
                  </a:outerShdw>
                </a:effectLst>
              </a:rPr>
              <a:t>Adamlar </a:t>
            </a: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369367"/>
            <a:ext cx="6647974" cy="3293209"/>
          </a:xfrm>
          <a:prstGeom prst="rect">
            <a:avLst/>
          </a:prstGeom>
          <a:noFill/>
        </p:spPr>
        <p:txBody>
          <a:bodyPr wrap="none" rtlCol="0">
            <a:spAutoFit/>
          </a:bodyPr>
          <a:lstStyle/>
          <a:p>
            <a:r>
              <a:rPr lang="tr-TR" sz="1600" b="1" dirty="0" smtClean="0"/>
              <a:t>Yönetmen:</a:t>
            </a:r>
            <a:r>
              <a:rPr lang="tr-TR" sz="1600" dirty="0" smtClean="0"/>
              <a:t> 	</a:t>
            </a:r>
            <a:r>
              <a:rPr lang="tr-TR" sz="1600" dirty="0"/>
              <a:t>Ismaël </a:t>
            </a:r>
            <a:r>
              <a:rPr lang="tr-TR" sz="1600" dirty="0" smtClean="0"/>
              <a:t>Ferroukhi</a:t>
            </a:r>
          </a:p>
          <a:p>
            <a:r>
              <a:rPr lang="tr-TR" sz="1600" b="1" dirty="0" smtClean="0"/>
              <a:t>Oyuncular: </a:t>
            </a:r>
            <a:r>
              <a:rPr lang="tr-TR" sz="1600" dirty="0" smtClean="0"/>
              <a:t>	</a:t>
            </a:r>
            <a:r>
              <a:rPr lang="it-IT" sz="1600" dirty="0"/>
              <a:t>Tahar Rahim, Michael Lonsdale, Mahmud Shalaby </a:t>
            </a:r>
            <a:endParaRPr lang="tr-TR" sz="1600" dirty="0" smtClean="0"/>
          </a:p>
          <a:p>
            <a:r>
              <a:rPr lang="tr-TR" sz="1600" b="1" dirty="0" smtClean="0"/>
              <a:t>Yapım Yılı: </a:t>
            </a:r>
            <a:r>
              <a:rPr lang="tr-TR" sz="1600" dirty="0" smtClean="0"/>
              <a:t>		2011</a:t>
            </a:r>
          </a:p>
          <a:p>
            <a:r>
              <a:rPr lang="tr-TR" sz="1600" b="1" dirty="0" smtClean="0"/>
              <a:t>Tür: </a:t>
            </a:r>
            <a:r>
              <a:rPr lang="tr-TR" sz="1600" dirty="0" smtClean="0"/>
              <a:t>		Drama - Savaş</a:t>
            </a:r>
          </a:p>
          <a:p>
            <a:r>
              <a:rPr lang="tr-TR" sz="1600" dirty="0" smtClean="0"/>
              <a:t>	</a:t>
            </a:r>
          </a:p>
          <a:p>
            <a:r>
              <a:rPr lang="tr-TR" sz="1600" b="1" dirty="0" smtClean="0"/>
              <a:t>Konu: 		</a:t>
            </a:r>
            <a:r>
              <a:rPr lang="tr-TR" sz="1600" dirty="0"/>
              <a:t>II. Dünya Savaşı sırasında Paris'te geçen filmin </a:t>
            </a:r>
            <a:endParaRPr lang="tr-TR" sz="1600" dirty="0" smtClean="0"/>
          </a:p>
          <a:p>
            <a:r>
              <a:rPr lang="tr-TR" sz="1600" dirty="0"/>
              <a:t>	</a:t>
            </a:r>
            <a:r>
              <a:rPr lang="tr-TR" sz="1600" dirty="0" smtClean="0"/>
              <a:t>	konusu</a:t>
            </a:r>
            <a:r>
              <a:rPr lang="tr-TR" sz="1600" dirty="0"/>
              <a:t>; Nazi işgali altındaki şehirde ufak çaplı kara </a:t>
            </a:r>
            <a:endParaRPr lang="tr-TR" sz="1600" dirty="0" smtClean="0"/>
          </a:p>
          <a:p>
            <a:r>
              <a:rPr lang="tr-TR" sz="1600" dirty="0"/>
              <a:t>	</a:t>
            </a:r>
            <a:r>
              <a:rPr lang="tr-TR" sz="1600" dirty="0" smtClean="0"/>
              <a:t>	borsa </a:t>
            </a:r>
            <a:r>
              <a:rPr lang="tr-TR" sz="1600" dirty="0"/>
              <a:t>işleri yapan Cezayir asıllı genç göçmen Younes </a:t>
            </a:r>
            <a:endParaRPr lang="tr-TR" sz="1600" dirty="0" smtClean="0"/>
          </a:p>
          <a:p>
            <a:r>
              <a:rPr lang="tr-TR" sz="1600" dirty="0"/>
              <a:t>	</a:t>
            </a:r>
            <a:r>
              <a:rPr lang="tr-TR" sz="1600" dirty="0" smtClean="0"/>
              <a:t>	tutuklanır </a:t>
            </a:r>
            <a:r>
              <a:rPr lang="tr-TR" sz="1600" dirty="0"/>
              <a:t>ve işkence ile tehdit edilerek; Paris </a:t>
            </a:r>
            <a:r>
              <a:rPr lang="tr-TR" sz="1600" dirty="0" smtClean="0"/>
              <a:t>Camii‘-	</a:t>
            </a:r>
          </a:p>
          <a:p>
            <a:r>
              <a:rPr lang="tr-TR" sz="1600" dirty="0"/>
              <a:t>	</a:t>
            </a:r>
            <a:r>
              <a:rPr lang="tr-TR" sz="1600" dirty="0" smtClean="0"/>
              <a:t>	sinde </a:t>
            </a:r>
            <a:r>
              <a:rPr lang="tr-TR" sz="1600" dirty="0"/>
              <a:t>gizlenen bir cemat ile Yahudi'lere sahte </a:t>
            </a:r>
            <a:endParaRPr lang="tr-TR" sz="1600" dirty="0" smtClean="0"/>
          </a:p>
          <a:p>
            <a:r>
              <a:rPr lang="tr-TR" sz="1600" dirty="0"/>
              <a:t>	</a:t>
            </a:r>
            <a:r>
              <a:rPr lang="tr-TR" sz="1600" dirty="0" smtClean="0"/>
              <a:t>	kimlikler </a:t>
            </a:r>
            <a:r>
              <a:rPr lang="tr-TR" sz="1600" dirty="0"/>
              <a:t>temin ettiğinden şüphenilen Ben Ghabrit </a:t>
            </a:r>
            <a:endParaRPr lang="tr-TR" sz="1600" dirty="0" smtClean="0"/>
          </a:p>
          <a:p>
            <a:r>
              <a:rPr lang="tr-TR" sz="1600" dirty="0"/>
              <a:t>	</a:t>
            </a:r>
            <a:r>
              <a:rPr lang="tr-TR" sz="1600" dirty="0" smtClean="0"/>
              <a:t>	isimli </a:t>
            </a:r>
            <a:r>
              <a:rPr lang="tr-TR" sz="1600" dirty="0"/>
              <a:t>bir haham hakkında casusluk yapması için </a:t>
            </a:r>
            <a:endParaRPr lang="tr-TR" sz="1600" dirty="0" smtClean="0"/>
          </a:p>
          <a:p>
            <a:r>
              <a:rPr lang="tr-TR" sz="1600" dirty="0"/>
              <a:t>	</a:t>
            </a:r>
            <a:r>
              <a:rPr lang="tr-TR" sz="1600" dirty="0" smtClean="0"/>
              <a:t>	zorlanır... </a:t>
            </a:r>
            <a:endParaRPr lang="tr-TR" sz="1600" dirty="0"/>
          </a:p>
        </p:txBody>
      </p:sp>
      <p:sp>
        <p:nvSpPr>
          <p:cNvPr id="19" name="Rectangle 18"/>
          <p:cNvSpPr/>
          <p:nvPr/>
        </p:nvSpPr>
        <p:spPr>
          <a:xfrm>
            <a:off x="0" y="1015280"/>
            <a:ext cx="9144000" cy="216024"/>
          </a:xfrm>
          <a:prstGeom prst="rect">
            <a:avLst/>
          </a:prstGeom>
          <a:solidFill>
            <a:srgbClr val="FE4E4E"/>
          </a:solidFill>
          <a:ln>
            <a:solidFill>
              <a:srgbClr val="FE4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38229" y="260648"/>
            <a:ext cx="2382132" cy="494745"/>
          </a:xfrm>
          <a:prstGeom prst="rect">
            <a:avLst/>
          </a:prstGeom>
        </p:spPr>
      </p:pic>
      <p:pic>
        <p:nvPicPr>
          <p:cNvPr id="5122" name="Picture 2" descr="C:\Users\oarslan\Desktop\poster\les hommes libr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186" y="1369367"/>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till of Tahar Rahim in Özgür Adamlar (2011)">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0112" y="4725144"/>
            <a:ext cx="3147468" cy="20707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03848" y="4838155"/>
            <a:ext cx="1733178" cy="883921"/>
          </a:xfrm>
          <a:prstGeom prst="rect">
            <a:avLst/>
          </a:prstGeom>
        </p:spPr>
      </p:pic>
      <p:pic>
        <p:nvPicPr>
          <p:cNvPr id="4" name="Pictur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52589" y="6061032"/>
            <a:ext cx="1835696" cy="553936"/>
          </a:xfrm>
          <a:prstGeom prst="rect">
            <a:avLst/>
          </a:prstGeom>
        </p:spPr>
      </p:pic>
      <p:sp>
        <p:nvSpPr>
          <p:cNvPr id="15" name="Oval 14"/>
          <p:cNvSpPr/>
          <p:nvPr/>
        </p:nvSpPr>
        <p:spPr>
          <a:xfrm>
            <a:off x="231329" y="44624"/>
            <a:ext cx="1216123" cy="929082"/>
          </a:xfrm>
          <a:prstGeom prst="ellipse">
            <a:avLst/>
          </a:prstGeom>
          <a:solidFill>
            <a:srgbClr val="FE4E4E"/>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300" dirty="0" smtClean="0"/>
              <a:t>05 Şubat</a:t>
            </a:r>
          </a:p>
          <a:p>
            <a:pPr algn="ctr"/>
            <a:r>
              <a:rPr lang="tr-TR" sz="1300" dirty="0" smtClean="0"/>
              <a:t>Çarşamba 21:45</a:t>
            </a:r>
            <a:endParaRPr lang="tr-TR" sz="1300" dirty="0"/>
          </a:p>
        </p:txBody>
      </p:sp>
      <p:sp>
        <p:nvSpPr>
          <p:cNvPr id="17" name="5-Point Star 16"/>
          <p:cNvSpPr/>
          <p:nvPr/>
        </p:nvSpPr>
        <p:spPr>
          <a:xfrm>
            <a:off x="3347864" y="3717032"/>
            <a:ext cx="936103" cy="817811"/>
          </a:xfrm>
          <a:prstGeom prst="star5">
            <a:avLst/>
          </a:prstGeom>
          <a:solidFill>
            <a:srgbClr val="FE4E4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00" b="1" dirty="0" smtClean="0"/>
              <a:t>FR</a:t>
            </a:r>
            <a:endParaRPr lang="tr-TR" sz="1300" b="1" dirty="0"/>
          </a:p>
        </p:txBody>
      </p:sp>
    </p:spTree>
    <p:extLst>
      <p:ext uri="{BB962C8B-B14F-4D97-AF65-F5344CB8AC3E}">
        <p14:creationId xmlns:p14="http://schemas.microsoft.com/office/powerpoint/2010/main" val="28162835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1600" y="32632"/>
            <a:ext cx="6623227" cy="950776"/>
          </a:xfrm>
        </p:spPr>
        <p:txBody>
          <a:bodyPr>
            <a:noAutofit/>
          </a:bodyPr>
          <a:lstStyle/>
          <a:p>
            <a:r>
              <a:rPr lang="en-US" sz="3000" b="1" dirty="0" smtClean="0">
                <a:solidFill>
                  <a:srgbClr val="FE4E4E"/>
                </a:solidFill>
                <a:effectLst>
                  <a:outerShdw blurRad="50800" dist="38100" dir="2700000" algn="tl" rotWithShape="0">
                    <a:prstClr val="black">
                      <a:alpha val="40000"/>
                    </a:prstClr>
                  </a:outerShdw>
                </a:effectLst>
              </a:rPr>
              <a:t>Love </a:t>
            </a:r>
            <a:r>
              <a:rPr lang="tr-TR" sz="3000" b="1" dirty="0" smtClean="0">
                <a:solidFill>
                  <a:srgbClr val="FE4E4E"/>
                </a:solidFill>
                <a:effectLst>
                  <a:outerShdw blurRad="50800" dist="38100" dir="2700000" algn="tl" rotWithShape="0">
                    <a:prstClr val="black">
                      <a:alpha val="40000"/>
                    </a:prstClr>
                  </a:outerShdw>
                </a:effectLst>
              </a:rPr>
              <a:t>I</a:t>
            </a:r>
            <a:r>
              <a:rPr lang="en-US" sz="3000" b="1" dirty="0" smtClean="0">
                <a:solidFill>
                  <a:srgbClr val="FE4E4E"/>
                </a:solidFill>
                <a:effectLst>
                  <a:outerShdw blurRad="50800" dist="38100" dir="2700000" algn="tl" rotWithShape="0">
                    <a:prstClr val="black">
                      <a:alpha val="40000"/>
                    </a:prstClr>
                  </a:outerShdw>
                </a:effectLst>
              </a:rPr>
              <a:t>s </a:t>
            </a:r>
            <a:r>
              <a:rPr lang="tr-TR" sz="3000" b="1" dirty="0" smtClean="0">
                <a:solidFill>
                  <a:srgbClr val="FE4E4E"/>
                </a:solidFill>
                <a:effectLst>
                  <a:outerShdw blurRad="50800" dist="38100" dir="2700000" algn="tl" rotWithShape="0">
                    <a:prstClr val="black">
                      <a:alpha val="40000"/>
                    </a:prstClr>
                  </a:outerShdw>
                </a:effectLst>
              </a:rPr>
              <a:t>I</a:t>
            </a:r>
            <a:r>
              <a:rPr lang="en-US" sz="3000" b="1" dirty="0" smtClean="0">
                <a:solidFill>
                  <a:srgbClr val="FE4E4E"/>
                </a:solidFill>
                <a:effectLst>
                  <a:outerShdw blurRad="50800" dist="38100" dir="2700000" algn="tl" rotWithShape="0">
                    <a:prstClr val="black">
                      <a:alpha val="40000"/>
                    </a:prstClr>
                  </a:outerShdw>
                </a:effectLst>
              </a:rPr>
              <a:t>n </a:t>
            </a:r>
            <a:r>
              <a:rPr lang="tr-TR" sz="3000" b="1" dirty="0" smtClean="0">
                <a:solidFill>
                  <a:srgbClr val="FE4E4E"/>
                </a:solidFill>
                <a:effectLst>
                  <a:outerShdw blurRad="50800" dist="38100" dir="2700000" algn="tl" rotWithShape="0">
                    <a:prstClr val="black">
                      <a:alpha val="40000"/>
                    </a:prstClr>
                  </a:outerShdw>
                </a:effectLst>
              </a:rPr>
              <a:t>T</a:t>
            </a:r>
            <a:r>
              <a:rPr lang="en-US" sz="3000" b="1" dirty="0" smtClean="0">
                <a:solidFill>
                  <a:srgbClr val="FE4E4E"/>
                </a:solidFill>
                <a:effectLst>
                  <a:outerShdw blurRad="50800" dist="38100" dir="2700000" algn="tl" rotWithShape="0">
                    <a:prstClr val="black">
                      <a:alpha val="40000"/>
                    </a:prstClr>
                  </a:outerShdw>
                </a:effectLst>
              </a:rPr>
              <a:t>he Air</a:t>
            </a:r>
          </a:p>
          <a:p>
            <a:r>
              <a:rPr lang="tr-TR" sz="2500" b="1" dirty="0" smtClean="0">
                <a:solidFill>
                  <a:srgbClr val="FE4E4E"/>
                </a:solidFill>
                <a:effectLst>
                  <a:outerShdw blurRad="50800" dist="38100" dir="2700000" algn="tl" rotWithShape="0">
                    <a:prstClr val="black">
                      <a:alpha val="40000"/>
                    </a:prstClr>
                  </a:outerShdw>
                </a:effectLst>
              </a:rPr>
              <a:t>Havada Aşk Var </a:t>
            </a:r>
            <a:r>
              <a:rPr lang="tr-TR" sz="2400" b="1" dirty="0" smtClean="0">
                <a:solidFill>
                  <a:srgbClr val="FE4E4E"/>
                </a:solidFill>
                <a:effectLst>
                  <a:outerShdw blurRad="50800" dist="38100" dir="2700000" algn="tl" rotWithShape="0">
                    <a:prstClr val="black">
                      <a:alpha val="40000"/>
                    </a:prstClr>
                  </a:outerShdw>
                </a:effectLst>
              </a:rPr>
              <a:t>(</a:t>
            </a:r>
            <a:r>
              <a:rPr lang="tr-TR" sz="2400" b="1" dirty="0">
                <a:solidFill>
                  <a:srgbClr val="FE4E4E"/>
                </a:solidFill>
                <a:effectLst>
                  <a:outerShdw blurRad="50800" dist="38100" dir="2700000" algn="tl" rotWithShape="0">
                    <a:prstClr val="black">
                      <a:alpha val="40000"/>
                    </a:prstClr>
                  </a:outerShdw>
                </a:effectLst>
              </a:rPr>
              <a:t>Amour &amp; Turbulences)</a:t>
            </a:r>
            <a:endParaRPr lang="tr-TR" sz="2500" b="1" dirty="0">
              <a:solidFill>
                <a:srgbClr val="FE4E4E"/>
              </a:solidFill>
              <a:effectLst>
                <a:outerShdw blurRad="50800" dist="38100" dir="2700000" algn="tl" rotWithShape="0">
                  <a:prstClr val="black">
                    <a:alpha val="40000"/>
                  </a:prstClr>
                </a:outerShdw>
              </a:effectLst>
            </a:endParaRP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369367"/>
            <a:ext cx="6327053" cy="2800767"/>
          </a:xfrm>
          <a:prstGeom prst="rect">
            <a:avLst/>
          </a:prstGeom>
          <a:noFill/>
        </p:spPr>
        <p:txBody>
          <a:bodyPr wrap="none" rtlCol="0">
            <a:spAutoFit/>
          </a:bodyPr>
          <a:lstStyle/>
          <a:p>
            <a:r>
              <a:rPr lang="tr-TR" sz="1600" b="1" dirty="0" smtClean="0"/>
              <a:t>Yönetmen:</a:t>
            </a:r>
            <a:r>
              <a:rPr lang="tr-TR" sz="1600" dirty="0" smtClean="0"/>
              <a:t> 	</a:t>
            </a:r>
            <a:r>
              <a:rPr lang="tr-TR" sz="1600" dirty="0"/>
              <a:t>Alexandre </a:t>
            </a:r>
            <a:r>
              <a:rPr lang="tr-TR" sz="1600" dirty="0" smtClean="0"/>
              <a:t>Castagnetti</a:t>
            </a:r>
          </a:p>
          <a:p>
            <a:r>
              <a:rPr lang="tr-TR" sz="1600" b="1" dirty="0" smtClean="0"/>
              <a:t>Oyuncular: </a:t>
            </a:r>
            <a:r>
              <a:rPr lang="tr-TR" sz="1600" dirty="0" smtClean="0"/>
              <a:t>	</a:t>
            </a:r>
            <a:r>
              <a:rPr lang="it-IT" sz="1600" dirty="0"/>
              <a:t>Ludivine Sagnier, Nicolas Bedos, Jonathan Cohen</a:t>
            </a:r>
            <a:endParaRPr lang="tr-TR" sz="1600" dirty="0" smtClean="0"/>
          </a:p>
          <a:p>
            <a:r>
              <a:rPr lang="tr-TR" sz="1600" b="1" dirty="0" smtClean="0"/>
              <a:t>Yapım Yılı: </a:t>
            </a:r>
            <a:r>
              <a:rPr lang="tr-TR" sz="1600" dirty="0" smtClean="0"/>
              <a:t>		2013</a:t>
            </a:r>
          </a:p>
          <a:p>
            <a:r>
              <a:rPr lang="tr-TR" sz="1600" b="1" dirty="0" smtClean="0"/>
              <a:t>Tür: </a:t>
            </a:r>
            <a:r>
              <a:rPr lang="tr-TR" sz="1600" dirty="0" smtClean="0"/>
              <a:t>		Romantik</a:t>
            </a:r>
          </a:p>
          <a:p>
            <a:r>
              <a:rPr lang="tr-TR" sz="1600" dirty="0" smtClean="0"/>
              <a:t>	</a:t>
            </a:r>
          </a:p>
          <a:p>
            <a:r>
              <a:rPr lang="tr-TR" sz="1600" b="1" dirty="0" smtClean="0"/>
              <a:t>Konu: 		</a:t>
            </a:r>
            <a:r>
              <a:rPr lang="tr-TR" sz="1600" dirty="0"/>
              <a:t>New York'ta yaşayan bir avukat olan Antoine, </a:t>
            </a:r>
            <a:endParaRPr lang="tr-TR" sz="1600" dirty="0" smtClean="0"/>
          </a:p>
          <a:p>
            <a:r>
              <a:rPr lang="tr-TR" sz="1600" dirty="0"/>
              <a:t>	</a:t>
            </a:r>
            <a:r>
              <a:rPr lang="tr-TR" sz="1600" dirty="0" smtClean="0"/>
              <a:t>	Fransa'ya </a:t>
            </a:r>
            <a:r>
              <a:rPr lang="tr-TR" sz="1600" dirty="0"/>
              <a:t>son bir iş görüşmesi için geri dönmesi </a:t>
            </a:r>
            <a:endParaRPr lang="tr-TR" sz="1600" dirty="0" smtClean="0"/>
          </a:p>
          <a:p>
            <a:r>
              <a:rPr lang="tr-TR" sz="1600" dirty="0"/>
              <a:t>	</a:t>
            </a:r>
            <a:r>
              <a:rPr lang="tr-TR" sz="1600" dirty="0" smtClean="0"/>
              <a:t>	gerekir</a:t>
            </a:r>
            <a:r>
              <a:rPr lang="tr-TR" sz="1600" dirty="0"/>
              <a:t>. Fransa uçağına bindiğinde yanına eski kız </a:t>
            </a:r>
            <a:endParaRPr lang="tr-TR" sz="1600" dirty="0" smtClean="0"/>
          </a:p>
          <a:p>
            <a:r>
              <a:rPr lang="tr-TR" sz="1600" dirty="0"/>
              <a:t>	</a:t>
            </a:r>
            <a:r>
              <a:rPr lang="tr-TR" sz="1600" dirty="0" smtClean="0"/>
              <a:t>	arkadaşı </a:t>
            </a:r>
            <a:r>
              <a:rPr lang="tr-TR" sz="1600" dirty="0"/>
              <a:t>Julie oturur. 7 saat boyunca birlikte uçacak </a:t>
            </a:r>
            <a:endParaRPr lang="tr-TR" sz="1600" dirty="0" smtClean="0"/>
          </a:p>
          <a:p>
            <a:r>
              <a:rPr lang="tr-TR" sz="1600" dirty="0" smtClean="0"/>
              <a:t>		olan ikili, konuşmak zorunda kalacaktır. </a:t>
            </a:r>
          </a:p>
          <a:p>
            <a:r>
              <a:rPr lang="tr-TR" sz="1600" b="1" dirty="0" smtClean="0"/>
              <a:t>		</a:t>
            </a:r>
            <a:endParaRPr lang="tr-TR" sz="1600" dirty="0"/>
          </a:p>
        </p:txBody>
      </p:sp>
      <p:sp>
        <p:nvSpPr>
          <p:cNvPr id="19" name="Rectangle 18"/>
          <p:cNvSpPr/>
          <p:nvPr/>
        </p:nvSpPr>
        <p:spPr>
          <a:xfrm>
            <a:off x="0" y="1015280"/>
            <a:ext cx="9144000" cy="216024"/>
          </a:xfrm>
          <a:prstGeom prst="rect">
            <a:avLst/>
          </a:prstGeom>
          <a:solidFill>
            <a:srgbClr val="FE4E4E"/>
          </a:solidFill>
          <a:ln>
            <a:solidFill>
              <a:srgbClr val="FE4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38229" y="260648"/>
            <a:ext cx="2382132" cy="494745"/>
          </a:xfrm>
          <a:prstGeom prst="rect">
            <a:avLst/>
          </a:prstGeom>
        </p:spPr>
      </p:pic>
      <p:pic>
        <p:nvPicPr>
          <p:cNvPr id="4098" name="Picture 2" descr="C:\Users\oarslan\Desktop\poster\havada-ask-var-136819085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1950" y="1527451"/>
            <a:ext cx="1905794" cy="29816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unionstreet.fr/wp-content/uploads/2013/04/amour-et-turbulences-03-04-2013-14-g.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20072" y="4509120"/>
            <a:ext cx="3606664" cy="2212421"/>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p:cNvSpPr/>
          <p:nvPr/>
        </p:nvSpPr>
        <p:spPr>
          <a:xfrm>
            <a:off x="231329" y="44624"/>
            <a:ext cx="1216123" cy="929082"/>
          </a:xfrm>
          <a:prstGeom prst="ellipse">
            <a:avLst/>
          </a:prstGeom>
          <a:solidFill>
            <a:srgbClr val="FE4E4E"/>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300" dirty="0" smtClean="0"/>
              <a:t>12 Şubat</a:t>
            </a:r>
          </a:p>
          <a:p>
            <a:pPr algn="ctr"/>
            <a:r>
              <a:rPr lang="tr-TR" sz="1300" dirty="0" smtClean="0"/>
              <a:t>Çarşamba 21:45</a:t>
            </a:r>
            <a:endParaRPr lang="tr-TR" sz="1300" dirty="0"/>
          </a:p>
        </p:txBody>
      </p:sp>
      <p:sp>
        <p:nvSpPr>
          <p:cNvPr id="18" name="5-Point Star 17"/>
          <p:cNvSpPr/>
          <p:nvPr/>
        </p:nvSpPr>
        <p:spPr>
          <a:xfrm>
            <a:off x="3354735" y="5021607"/>
            <a:ext cx="936103" cy="817811"/>
          </a:xfrm>
          <a:prstGeom prst="star5">
            <a:avLst/>
          </a:prstGeom>
          <a:solidFill>
            <a:srgbClr val="FE4E4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00" b="1" dirty="0" smtClean="0"/>
              <a:t>FR</a:t>
            </a:r>
            <a:endParaRPr lang="tr-TR" sz="1300" b="1" dirty="0"/>
          </a:p>
        </p:txBody>
      </p:sp>
    </p:spTree>
    <p:extLst>
      <p:ext uri="{BB962C8B-B14F-4D97-AF65-F5344CB8AC3E}">
        <p14:creationId xmlns:p14="http://schemas.microsoft.com/office/powerpoint/2010/main" val="38566788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smtClean="0">
                <a:solidFill>
                  <a:srgbClr val="FE4E4E"/>
                </a:solidFill>
                <a:effectLst>
                  <a:outerShdw blurRad="50800" dist="38100" dir="2700000" algn="tl" rotWithShape="0">
                    <a:prstClr val="black">
                      <a:alpha val="40000"/>
                    </a:prstClr>
                  </a:outerShdw>
                </a:effectLst>
              </a:rPr>
              <a:t>           Away We Go</a:t>
            </a:r>
          </a:p>
          <a:p>
            <a:r>
              <a:rPr lang="tr-TR" sz="2500" b="1" dirty="0" smtClean="0">
                <a:solidFill>
                  <a:srgbClr val="FE4E4E"/>
                </a:solidFill>
                <a:effectLst>
                  <a:outerShdw blurRad="50800" dist="38100" dir="2700000" algn="tl" rotWithShape="0">
                    <a:prstClr val="black">
                      <a:alpha val="40000"/>
                    </a:prstClr>
                  </a:outerShdw>
                </a:effectLst>
              </a:rPr>
              <a:t>             Uzaklara Gidelim</a:t>
            </a:r>
            <a:endParaRPr lang="tr-TR" sz="2500" b="1" dirty="0">
              <a:solidFill>
                <a:srgbClr val="FE4E4E"/>
              </a:solidFill>
              <a:effectLst>
                <a:outerShdw blurRad="50800" dist="38100" dir="2700000" algn="tl" rotWithShape="0">
                  <a:prstClr val="black">
                    <a:alpha val="40000"/>
                  </a:prstClr>
                </a:outerShdw>
              </a:effectLst>
            </a:endParaRP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369367"/>
            <a:ext cx="6306150" cy="3785652"/>
          </a:xfrm>
          <a:prstGeom prst="rect">
            <a:avLst/>
          </a:prstGeom>
          <a:noFill/>
        </p:spPr>
        <p:txBody>
          <a:bodyPr wrap="none" rtlCol="0">
            <a:spAutoFit/>
          </a:bodyPr>
          <a:lstStyle/>
          <a:p>
            <a:r>
              <a:rPr lang="tr-TR" sz="1600" b="1" dirty="0" smtClean="0"/>
              <a:t>Yönetmen:</a:t>
            </a:r>
            <a:r>
              <a:rPr lang="tr-TR" sz="1600" dirty="0" smtClean="0"/>
              <a:t> 	</a:t>
            </a:r>
            <a:r>
              <a:rPr lang="tr-TR" sz="1600" dirty="0"/>
              <a:t>Sam Mendes</a:t>
            </a:r>
            <a:endParaRPr lang="tr-TR" sz="1600" dirty="0" smtClean="0"/>
          </a:p>
          <a:p>
            <a:r>
              <a:rPr lang="tr-TR" sz="1600" b="1" dirty="0" smtClean="0"/>
              <a:t>Oyuncular: </a:t>
            </a:r>
            <a:r>
              <a:rPr lang="tr-TR" sz="1600" dirty="0" smtClean="0"/>
              <a:t>	</a:t>
            </a:r>
            <a:r>
              <a:rPr lang="it-IT" sz="1600" dirty="0"/>
              <a:t>John Krasinski, Maya Rudolph, Allison </a:t>
            </a:r>
            <a:r>
              <a:rPr lang="it-IT" sz="1600" dirty="0" smtClean="0"/>
              <a:t>Janney</a:t>
            </a:r>
            <a:endParaRPr lang="tr-TR" sz="1600" dirty="0" smtClean="0"/>
          </a:p>
          <a:p>
            <a:r>
              <a:rPr lang="tr-TR" sz="1600" b="1" dirty="0" smtClean="0"/>
              <a:t>Yapım Yılı: </a:t>
            </a:r>
            <a:r>
              <a:rPr lang="tr-TR" sz="1600" dirty="0" smtClean="0"/>
              <a:t>		2009</a:t>
            </a:r>
          </a:p>
          <a:p>
            <a:r>
              <a:rPr lang="tr-TR" sz="1600" b="1" dirty="0" smtClean="0"/>
              <a:t>Tür: </a:t>
            </a:r>
            <a:r>
              <a:rPr lang="tr-TR" sz="1600" dirty="0" smtClean="0"/>
              <a:t>		Drama-Komedi</a:t>
            </a:r>
          </a:p>
          <a:p>
            <a:r>
              <a:rPr lang="tr-TR" sz="1600" dirty="0" smtClean="0"/>
              <a:t>	</a:t>
            </a:r>
          </a:p>
          <a:p>
            <a:r>
              <a:rPr lang="tr-TR" sz="1600" b="1" dirty="0" smtClean="0"/>
              <a:t>Konu: 		</a:t>
            </a:r>
            <a:r>
              <a:rPr lang="tr-TR" sz="1600" dirty="0" smtClean="0"/>
              <a:t>Film </a:t>
            </a:r>
            <a:r>
              <a:rPr lang="tr-TR" sz="1600" dirty="0"/>
              <a:t>ilk çocuklarını bekleyen ve mevcut yaşam </a:t>
            </a:r>
            <a:endParaRPr lang="tr-TR" sz="1600" dirty="0" smtClean="0"/>
          </a:p>
          <a:p>
            <a:r>
              <a:rPr lang="tr-TR" sz="1600" dirty="0"/>
              <a:t>	</a:t>
            </a:r>
            <a:r>
              <a:rPr lang="tr-TR" sz="1600" dirty="0" smtClean="0"/>
              <a:t>	koşullarından </a:t>
            </a:r>
            <a:r>
              <a:rPr lang="tr-TR" sz="1600" dirty="0"/>
              <a:t>memnun olmayan genç çift Burt ve </a:t>
            </a:r>
            <a:endParaRPr lang="tr-TR" sz="1600" dirty="0" smtClean="0"/>
          </a:p>
          <a:p>
            <a:r>
              <a:rPr lang="tr-TR" sz="1600" dirty="0"/>
              <a:t>	</a:t>
            </a:r>
            <a:r>
              <a:rPr lang="tr-TR" sz="1600" dirty="0" smtClean="0"/>
              <a:t>	Verona’nın </a:t>
            </a:r>
            <a:r>
              <a:rPr lang="tr-TR" sz="1600" dirty="0"/>
              <a:t>yerleşip, kuracakları ailenin köklerini </a:t>
            </a:r>
            <a:endParaRPr lang="tr-TR" sz="1600" dirty="0" smtClean="0"/>
          </a:p>
          <a:p>
            <a:r>
              <a:rPr lang="tr-TR" sz="1600" dirty="0"/>
              <a:t>	</a:t>
            </a:r>
            <a:r>
              <a:rPr lang="tr-TR" sz="1600" dirty="0" smtClean="0"/>
              <a:t>	salabilecekleri </a:t>
            </a:r>
            <a:r>
              <a:rPr lang="tr-TR" sz="1600" dirty="0"/>
              <a:t>ve çocuklarını büyütebilecekleri en </a:t>
            </a:r>
            <a:endParaRPr lang="tr-TR" sz="1600" dirty="0" smtClean="0"/>
          </a:p>
          <a:p>
            <a:r>
              <a:rPr lang="tr-TR" sz="1600" dirty="0"/>
              <a:t>	</a:t>
            </a:r>
            <a:r>
              <a:rPr lang="tr-TR" sz="1600" dirty="0" smtClean="0"/>
              <a:t>	ideal </a:t>
            </a:r>
            <a:r>
              <a:rPr lang="tr-TR" sz="1600" dirty="0"/>
              <a:t>yeri aramak için Amerika’yı dolaşmalarını </a:t>
            </a:r>
            <a:endParaRPr lang="tr-TR" sz="1600" dirty="0" smtClean="0"/>
          </a:p>
          <a:p>
            <a:r>
              <a:rPr lang="tr-TR" sz="1600" dirty="0"/>
              <a:t>	</a:t>
            </a:r>
            <a:r>
              <a:rPr lang="tr-TR" sz="1600" dirty="0" smtClean="0"/>
              <a:t>	anlatıyor</a:t>
            </a:r>
            <a:r>
              <a:rPr lang="tr-TR" sz="1600" dirty="0"/>
              <a:t>. Çiftin yol boyunca yaşadıkları aksilikler ve </a:t>
            </a:r>
            <a:endParaRPr lang="tr-TR" sz="1600" dirty="0" smtClean="0"/>
          </a:p>
          <a:p>
            <a:r>
              <a:rPr lang="tr-TR" sz="1600" dirty="0"/>
              <a:t>	</a:t>
            </a:r>
            <a:r>
              <a:rPr lang="tr-TR" sz="1600" dirty="0" smtClean="0"/>
              <a:t>	aradıkları </a:t>
            </a:r>
            <a:r>
              <a:rPr lang="tr-TR" sz="1600" dirty="0"/>
              <a:t>‘ev’i bulmaları için onlara yardım etmeye </a:t>
            </a:r>
            <a:endParaRPr lang="tr-TR" sz="1600" dirty="0" smtClean="0"/>
          </a:p>
          <a:p>
            <a:r>
              <a:rPr lang="tr-TR" sz="1600" dirty="0"/>
              <a:t>	</a:t>
            </a:r>
            <a:r>
              <a:rPr lang="tr-TR" sz="1600" dirty="0" smtClean="0"/>
              <a:t>	çalışan </a:t>
            </a:r>
            <a:r>
              <a:rPr lang="tr-TR" sz="1600" dirty="0"/>
              <a:t>enteresan akrabalar ve eski arkadaşlar da </a:t>
            </a:r>
            <a:endParaRPr lang="tr-TR" sz="1600" dirty="0" smtClean="0"/>
          </a:p>
          <a:p>
            <a:r>
              <a:rPr lang="tr-TR" sz="1600" dirty="0"/>
              <a:t>	</a:t>
            </a:r>
            <a:r>
              <a:rPr lang="tr-TR" sz="1600" dirty="0" smtClean="0"/>
              <a:t>	serüvenlerine </a:t>
            </a:r>
            <a:r>
              <a:rPr lang="tr-TR" sz="1600" dirty="0"/>
              <a:t>renk katıyor</a:t>
            </a:r>
            <a:r>
              <a:rPr lang="tr-TR" sz="1600" dirty="0" smtClean="0"/>
              <a:t>. </a:t>
            </a:r>
            <a:r>
              <a:rPr lang="tr-TR" sz="1600" b="1" dirty="0"/>
              <a:t>TV’de ilk kez...</a:t>
            </a:r>
          </a:p>
          <a:p>
            <a:endParaRPr lang="tr-TR" sz="1600" dirty="0"/>
          </a:p>
        </p:txBody>
      </p:sp>
      <p:sp>
        <p:nvSpPr>
          <p:cNvPr id="19" name="Rectangle 18"/>
          <p:cNvSpPr/>
          <p:nvPr/>
        </p:nvSpPr>
        <p:spPr>
          <a:xfrm>
            <a:off x="0" y="1015280"/>
            <a:ext cx="9144000" cy="216024"/>
          </a:xfrm>
          <a:prstGeom prst="rect">
            <a:avLst/>
          </a:prstGeom>
          <a:solidFill>
            <a:srgbClr val="FE4E4E"/>
          </a:solidFill>
          <a:ln>
            <a:solidFill>
              <a:srgbClr val="FE4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TextBox 14"/>
          <p:cNvSpPr txBox="1"/>
          <p:nvPr/>
        </p:nvSpPr>
        <p:spPr>
          <a:xfrm>
            <a:off x="2591653" y="5837136"/>
            <a:ext cx="2726753" cy="800219"/>
          </a:xfrm>
          <a:prstGeom prst="rect">
            <a:avLst/>
          </a:prstGeom>
          <a:noFill/>
        </p:spPr>
        <p:txBody>
          <a:bodyPr wrap="square" rtlCol="0">
            <a:spAutoFit/>
          </a:bodyPr>
          <a:lstStyle/>
          <a:p>
            <a:r>
              <a:rPr lang="tr-TR" sz="1400" dirty="0" smtClean="0"/>
              <a:t>American Beauty filmi ile Oscar kazanan Sam Mendes’ten</a:t>
            </a:r>
          </a:p>
          <a:p>
            <a:endParaRPr lang="tr-TR" dirty="0"/>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38229" y="260648"/>
            <a:ext cx="2382132" cy="494745"/>
          </a:xfrm>
          <a:prstGeom prst="rect">
            <a:avLst/>
          </a:prstGeom>
        </p:spPr>
      </p:pic>
      <p:pic>
        <p:nvPicPr>
          <p:cNvPr id="3074" name="Picture 2" descr="C:\Users\oarslan\Desktop\poster\away we go.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408" y="1392236"/>
            <a:ext cx="2337020" cy="362093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oarslan\Desktop\poster\away we go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48064" y="4875040"/>
            <a:ext cx="3816424" cy="1462960"/>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231329" y="44624"/>
            <a:ext cx="1216123" cy="929082"/>
          </a:xfrm>
          <a:prstGeom prst="ellipse">
            <a:avLst/>
          </a:prstGeom>
          <a:solidFill>
            <a:srgbClr val="FE4E4E"/>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300" dirty="0" smtClean="0"/>
              <a:t>19 Şubat</a:t>
            </a:r>
          </a:p>
          <a:p>
            <a:pPr algn="ctr"/>
            <a:r>
              <a:rPr lang="tr-TR" sz="1300" dirty="0" smtClean="0"/>
              <a:t>Çarşamba 21:45</a:t>
            </a:r>
            <a:endParaRPr lang="tr-TR" sz="1300" dirty="0"/>
          </a:p>
        </p:txBody>
      </p:sp>
      <p:sp>
        <p:nvSpPr>
          <p:cNvPr id="18" name="5-Point Star 17"/>
          <p:cNvSpPr/>
          <p:nvPr/>
        </p:nvSpPr>
        <p:spPr>
          <a:xfrm>
            <a:off x="3203848" y="4746113"/>
            <a:ext cx="936103" cy="817811"/>
          </a:xfrm>
          <a:prstGeom prst="star5">
            <a:avLst/>
          </a:prstGeom>
          <a:solidFill>
            <a:srgbClr val="FE4E4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00" b="1" dirty="0" smtClean="0"/>
              <a:t>FR</a:t>
            </a:r>
            <a:endParaRPr lang="tr-TR" sz="1300" b="1" dirty="0"/>
          </a:p>
        </p:txBody>
      </p:sp>
    </p:spTree>
    <p:extLst>
      <p:ext uri="{BB962C8B-B14F-4D97-AF65-F5344CB8AC3E}">
        <p14:creationId xmlns:p14="http://schemas.microsoft.com/office/powerpoint/2010/main" val="15705880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smtClean="0">
                <a:solidFill>
                  <a:srgbClr val="FE4E4E"/>
                </a:solidFill>
                <a:effectLst>
                  <a:outerShdw blurRad="50800" dist="38100" dir="2700000" algn="tl" rotWithShape="0">
                    <a:prstClr val="black">
                      <a:alpha val="40000"/>
                    </a:prstClr>
                  </a:outerShdw>
                </a:effectLst>
              </a:rPr>
              <a:t>           </a:t>
            </a:r>
            <a:r>
              <a:rPr lang="en-US" sz="3000" b="1" dirty="0" smtClean="0">
                <a:solidFill>
                  <a:srgbClr val="FE4E4E"/>
                </a:solidFill>
                <a:effectLst>
                  <a:outerShdw blurRad="50800" dist="38100" dir="2700000" algn="tl" rotWithShape="0">
                    <a:prstClr val="black">
                      <a:alpha val="40000"/>
                    </a:prstClr>
                  </a:outerShdw>
                </a:effectLst>
              </a:rPr>
              <a:t>Another </a:t>
            </a:r>
            <a:r>
              <a:rPr lang="en-US" sz="3000" b="1" dirty="0">
                <a:solidFill>
                  <a:srgbClr val="FE4E4E"/>
                </a:solidFill>
                <a:effectLst>
                  <a:outerShdw blurRad="50800" dist="38100" dir="2700000" algn="tl" rotWithShape="0">
                    <a:prstClr val="black">
                      <a:alpha val="40000"/>
                    </a:prstClr>
                  </a:outerShdw>
                </a:effectLst>
              </a:rPr>
              <a:t>Happy Day </a:t>
            </a:r>
            <a:endParaRPr lang="tr-TR" sz="3000" b="1" dirty="0" smtClean="0">
              <a:solidFill>
                <a:srgbClr val="FE4E4E"/>
              </a:solidFill>
              <a:effectLst>
                <a:outerShdw blurRad="50800" dist="38100" dir="2700000" algn="tl" rotWithShape="0">
                  <a:prstClr val="black">
                    <a:alpha val="40000"/>
                  </a:prstClr>
                </a:outerShdw>
              </a:effectLst>
            </a:endParaRPr>
          </a:p>
          <a:p>
            <a:r>
              <a:rPr lang="tr-TR" sz="2500" b="1" dirty="0" smtClean="0">
                <a:solidFill>
                  <a:srgbClr val="FE4E4E"/>
                </a:solidFill>
                <a:effectLst>
                  <a:outerShdw blurRad="50800" dist="38100" dir="2700000" algn="tl" rotWithShape="0">
                    <a:prstClr val="black">
                      <a:alpha val="40000"/>
                    </a:prstClr>
                  </a:outerShdw>
                </a:effectLst>
              </a:rPr>
              <a:t>            Mutlu </a:t>
            </a:r>
            <a:r>
              <a:rPr lang="tr-TR" sz="2500" b="1" dirty="0">
                <a:solidFill>
                  <a:srgbClr val="FE4E4E"/>
                </a:solidFill>
                <a:effectLst>
                  <a:outerShdw blurRad="50800" dist="38100" dir="2700000" algn="tl" rotWithShape="0">
                    <a:prstClr val="black">
                      <a:alpha val="40000"/>
                    </a:prstClr>
                  </a:outerShdw>
                </a:effectLst>
              </a:rPr>
              <a:t>Bir Gün</a:t>
            </a: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369367"/>
            <a:ext cx="6647974" cy="3293209"/>
          </a:xfrm>
          <a:prstGeom prst="rect">
            <a:avLst/>
          </a:prstGeom>
          <a:noFill/>
        </p:spPr>
        <p:txBody>
          <a:bodyPr wrap="none" rtlCol="0">
            <a:spAutoFit/>
          </a:bodyPr>
          <a:lstStyle/>
          <a:p>
            <a:r>
              <a:rPr lang="tr-TR" sz="1600" b="1" dirty="0" smtClean="0"/>
              <a:t>Yönetmen:</a:t>
            </a:r>
            <a:r>
              <a:rPr lang="tr-TR" sz="1600" dirty="0" smtClean="0"/>
              <a:t> 	</a:t>
            </a:r>
            <a:r>
              <a:rPr lang="tr-TR" sz="1600" dirty="0"/>
              <a:t>Sam </a:t>
            </a:r>
            <a:r>
              <a:rPr lang="tr-TR" sz="1600" dirty="0" smtClean="0"/>
              <a:t>Levinson</a:t>
            </a:r>
          </a:p>
          <a:p>
            <a:r>
              <a:rPr lang="tr-TR" sz="1600" b="1" dirty="0" smtClean="0"/>
              <a:t>Oyuncular: </a:t>
            </a:r>
            <a:r>
              <a:rPr lang="tr-TR" sz="1600" dirty="0" smtClean="0"/>
              <a:t>	</a:t>
            </a:r>
            <a:r>
              <a:rPr lang="it-IT" sz="1600" dirty="0"/>
              <a:t>Ellen Barkin, Ezra Miller, Ellen Burstyn</a:t>
            </a:r>
            <a:endParaRPr lang="tr-TR" sz="1600" dirty="0" smtClean="0"/>
          </a:p>
          <a:p>
            <a:r>
              <a:rPr lang="tr-TR" sz="1600" b="1" dirty="0" smtClean="0"/>
              <a:t>Yapım Yılı: </a:t>
            </a:r>
            <a:r>
              <a:rPr lang="tr-TR" sz="1600" dirty="0" smtClean="0"/>
              <a:t>		2011</a:t>
            </a:r>
          </a:p>
          <a:p>
            <a:r>
              <a:rPr lang="tr-TR" sz="1600" b="1" dirty="0" smtClean="0"/>
              <a:t>Tür: </a:t>
            </a:r>
            <a:r>
              <a:rPr lang="tr-TR" sz="1600" dirty="0" smtClean="0"/>
              <a:t>		Drama </a:t>
            </a:r>
          </a:p>
          <a:p>
            <a:r>
              <a:rPr lang="tr-TR" sz="1600" dirty="0" smtClean="0"/>
              <a:t>	</a:t>
            </a:r>
          </a:p>
          <a:p>
            <a:r>
              <a:rPr lang="tr-TR" sz="1600" b="1" dirty="0" smtClean="0"/>
              <a:t>Konu: 		</a:t>
            </a:r>
            <a:r>
              <a:rPr lang="tr-TR" sz="1600" dirty="0"/>
              <a:t>Film </a:t>
            </a:r>
            <a:r>
              <a:rPr lang="tr-TR" sz="1600" dirty="0" smtClean="0"/>
              <a:t>usta </a:t>
            </a:r>
            <a:r>
              <a:rPr lang="tr-TR" sz="1600" dirty="0"/>
              <a:t>yönetmen Barry Levinson'ın oğlunun </a:t>
            </a:r>
            <a:r>
              <a:rPr lang="tr-TR" sz="1600" dirty="0" smtClean="0"/>
              <a:t>ilk </a:t>
            </a:r>
          </a:p>
          <a:p>
            <a:r>
              <a:rPr lang="tr-TR" sz="1600" dirty="0"/>
              <a:t>	</a:t>
            </a:r>
            <a:r>
              <a:rPr lang="tr-TR" sz="1600" dirty="0" smtClean="0"/>
              <a:t>	yönetmenlik denemesi. Sorunlu </a:t>
            </a:r>
            <a:r>
              <a:rPr lang="tr-TR" sz="1600" dirty="0"/>
              <a:t>ve asabi </a:t>
            </a:r>
            <a:r>
              <a:rPr lang="tr-TR" sz="1600" dirty="0" smtClean="0"/>
              <a:t>Lynn, 	</a:t>
            </a:r>
          </a:p>
          <a:p>
            <a:r>
              <a:rPr lang="tr-TR" sz="1600" dirty="0"/>
              <a:t>	</a:t>
            </a:r>
            <a:r>
              <a:rPr lang="tr-TR" sz="1600" dirty="0" smtClean="0"/>
              <a:t>	büyük </a:t>
            </a:r>
            <a:r>
              <a:rPr lang="tr-TR" sz="1600" dirty="0"/>
              <a:t>oğlunun düğünü için onu canından bezdiren </a:t>
            </a:r>
            <a:r>
              <a:rPr lang="tr-TR" sz="1600" dirty="0" smtClean="0"/>
              <a:t>	</a:t>
            </a:r>
          </a:p>
          <a:p>
            <a:r>
              <a:rPr lang="tr-TR" sz="1600" dirty="0"/>
              <a:t>	</a:t>
            </a:r>
            <a:r>
              <a:rPr lang="tr-TR" sz="1600" dirty="0" smtClean="0"/>
              <a:t>	çocuklarıyla </a:t>
            </a:r>
            <a:r>
              <a:rPr lang="tr-TR" sz="1600" dirty="0"/>
              <a:t>birlikte eski kocası ve onun yeni eşiyle </a:t>
            </a:r>
            <a:endParaRPr lang="tr-TR" sz="1600" dirty="0" smtClean="0"/>
          </a:p>
          <a:p>
            <a:r>
              <a:rPr lang="tr-TR" sz="1600" dirty="0"/>
              <a:t>	</a:t>
            </a:r>
            <a:r>
              <a:rPr lang="tr-TR" sz="1600" dirty="0" smtClean="0"/>
              <a:t>	bir </a:t>
            </a:r>
            <a:r>
              <a:rPr lang="tr-TR" sz="1600" dirty="0"/>
              <a:t>araya gelmek zorunda kalır. Düğünün yapılacağı </a:t>
            </a:r>
            <a:endParaRPr lang="tr-TR" sz="1600" dirty="0" smtClean="0"/>
          </a:p>
          <a:p>
            <a:r>
              <a:rPr lang="tr-TR" sz="1600" dirty="0"/>
              <a:t>	</a:t>
            </a:r>
            <a:r>
              <a:rPr lang="tr-TR" sz="1600" dirty="0" smtClean="0"/>
              <a:t>	haftasonunda </a:t>
            </a:r>
            <a:r>
              <a:rPr lang="tr-TR" sz="1600" dirty="0"/>
              <a:t>en derin ailevi nefretler ortaya </a:t>
            </a:r>
            <a:endParaRPr lang="tr-TR" sz="1600" dirty="0" smtClean="0"/>
          </a:p>
          <a:p>
            <a:r>
              <a:rPr lang="tr-TR" sz="1600" dirty="0"/>
              <a:t>	</a:t>
            </a:r>
            <a:r>
              <a:rPr lang="tr-TR" sz="1600" dirty="0" smtClean="0"/>
              <a:t>	çıkacak</a:t>
            </a:r>
            <a:r>
              <a:rPr lang="tr-TR" sz="1600" dirty="0"/>
              <a:t>, kavgalar patlayacak, zalimle mazlum </a:t>
            </a:r>
            <a:endParaRPr lang="tr-TR" sz="1600" dirty="0" smtClean="0"/>
          </a:p>
          <a:p>
            <a:r>
              <a:rPr lang="tr-TR" sz="1600" dirty="0"/>
              <a:t>	</a:t>
            </a:r>
            <a:r>
              <a:rPr lang="tr-TR" sz="1600" dirty="0" smtClean="0"/>
              <a:t>	birbirine </a:t>
            </a:r>
            <a:r>
              <a:rPr lang="tr-TR" sz="1600" dirty="0"/>
              <a:t>karışacaktır...</a:t>
            </a:r>
          </a:p>
        </p:txBody>
      </p:sp>
      <p:sp>
        <p:nvSpPr>
          <p:cNvPr id="19" name="Rectangle 18"/>
          <p:cNvSpPr/>
          <p:nvPr/>
        </p:nvSpPr>
        <p:spPr>
          <a:xfrm>
            <a:off x="0" y="1015280"/>
            <a:ext cx="9144000" cy="216024"/>
          </a:xfrm>
          <a:prstGeom prst="rect">
            <a:avLst/>
          </a:prstGeom>
          <a:solidFill>
            <a:srgbClr val="FE4E4E"/>
          </a:solidFill>
          <a:ln>
            <a:solidFill>
              <a:srgbClr val="FE4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38229" y="260648"/>
            <a:ext cx="2382132" cy="494745"/>
          </a:xfrm>
          <a:prstGeom prst="rect">
            <a:avLst/>
          </a:prstGeom>
        </p:spPr>
      </p:pic>
      <p:pic>
        <p:nvPicPr>
          <p:cNvPr id="6146" name="Picture 2" descr="C:\Users\oarslan\Desktop\poster\another happy day.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408" y="1317574"/>
            <a:ext cx="2038350" cy="30194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591653" y="5837136"/>
            <a:ext cx="2726753" cy="523220"/>
          </a:xfrm>
          <a:prstGeom prst="rect">
            <a:avLst/>
          </a:prstGeom>
          <a:noFill/>
        </p:spPr>
        <p:txBody>
          <a:bodyPr wrap="square" rtlCol="0">
            <a:spAutoFit/>
          </a:bodyPr>
          <a:lstStyle/>
          <a:p>
            <a:r>
              <a:rPr lang="tr-TR" sz="1400" dirty="0"/>
              <a:t>Sundance Film Festivali'nde </a:t>
            </a:r>
            <a:endParaRPr lang="tr-TR" sz="1400" dirty="0" smtClean="0"/>
          </a:p>
          <a:p>
            <a:r>
              <a:rPr lang="tr-TR" sz="1400" dirty="0" smtClean="0"/>
              <a:t>En </a:t>
            </a:r>
            <a:r>
              <a:rPr lang="tr-TR" sz="1400" dirty="0"/>
              <a:t>İyi Senaryo </a:t>
            </a:r>
            <a:r>
              <a:rPr lang="tr-TR" sz="1400" dirty="0" smtClean="0"/>
              <a:t>Ödülü</a:t>
            </a:r>
            <a:endParaRPr lang="tr-TR" dirty="0"/>
          </a:p>
        </p:txBody>
      </p:sp>
      <p:pic>
        <p:nvPicPr>
          <p:cNvPr id="18" name="Picture 3" descr="C:\Users\oarslan\Desktop\sundance.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81351" y="5180978"/>
            <a:ext cx="1091952" cy="68624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till of Ellen Barkin in Another Happy Day (2011)">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8144" y="4662576"/>
            <a:ext cx="3082351" cy="2046874"/>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a:off x="231329" y="44624"/>
            <a:ext cx="1216123" cy="929082"/>
          </a:xfrm>
          <a:prstGeom prst="ellipse">
            <a:avLst/>
          </a:prstGeom>
          <a:solidFill>
            <a:srgbClr val="FE4E4E"/>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300" dirty="0" smtClean="0"/>
              <a:t>26 Şubat</a:t>
            </a:r>
          </a:p>
          <a:p>
            <a:pPr algn="ctr"/>
            <a:r>
              <a:rPr lang="tr-TR" sz="1300" dirty="0" smtClean="0"/>
              <a:t>Çarşamba 21:45</a:t>
            </a:r>
            <a:endParaRPr lang="tr-TR" sz="1300" dirty="0"/>
          </a:p>
        </p:txBody>
      </p:sp>
    </p:spTree>
    <p:extLst>
      <p:ext uri="{BB962C8B-B14F-4D97-AF65-F5344CB8AC3E}">
        <p14:creationId xmlns:p14="http://schemas.microsoft.com/office/powerpoint/2010/main" val="29404988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err="1" smtClean="0">
                <a:solidFill>
                  <a:schemeClr val="tx2">
                    <a:lumMod val="60000"/>
                    <a:lumOff val="40000"/>
                  </a:schemeClr>
                </a:solidFill>
                <a:effectLst>
                  <a:outerShdw blurRad="50800" dist="38100" dir="2700000" algn="tl" rotWithShape="0">
                    <a:prstClr val="black">
                      <a:alpha val="40000"/>
                    </a:prstClr>
                  </a:outerShdw>
                </a:effectLst>
              </a:rPr>
              <a:t>Radio</a:t>
            </a:r>
            <a:endParaRPr lang="tr-TR" sz="3000" b="1" dirty="0" smtClean="0">
              <a:solidFill>
                <a:schemeClr val="tx2">
                  <a:lumMod val="60000"/>
                  <a:lumOff val="40000"/>
                </a:schemeClr>
              </a:solidFill>
              <a:effectLst>
                <a:outerShdw blurRad="50800" dist="38100" dir="2700000" algn="tl" rotWithShape="0">
                  <a:prstClr val="black">
                    <a:alpha val="40000"/>
                  </a:prstClr>
                </a:outerShdw>
              </a:effectLst>
            </a:endParaRPr>
          </a:p>
          <a:p>
            <a:r>
              <a:rPr lang="tr-TR" sz="2500" b="1" dirty="0" smtClean="0">
                <a:solidFill>
                  <a:schemeClr val="tx2">
                    <a:lumMod val="60000"/>
                    <a:lumOff val="40000"/>
                  </a:schemeClr>
                </a:solidFill>
                <a:effectLst>
                  <a:outerShdw blurRad="50800" dist="38100" dir="2700000" algn="tl" rotWithShape="0">
                    <a:prstClr val="black">
                      <a:alpha val="40000"/>
                    </a:prstClr>
                  </a:outerShdw>
                </a:effectLst>
              </a:rPr>
              <a:t>Radyo</a:t>
            </a:r>
            <a:endParaRPr lang="tr-TR" sz="2500" b="1" dirty="0">
              <a:solidFill>
                <a:schemeClr val="tx2">
                  <a:lumMod val="60000"/>
                  <a:lumOff val="40000"/>
                </a:schemeClr>
              </a:solidFill>
              <a:effectLst>
                <a:outerShdw blurRad="50800" dist="38100" dir="2700000" algn="tl" rotWithShape="0">
                  <a:prstClr val="black">
                    <a:alpha val="40000"/>
                  </a:prstClr>
                </a:outerShdw>
              </a:effectLst>
            </a:endParaRP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369367"/>
            <a:ext cx="6336991" cy="2800767"/>
          </a:xfrm>
          <a:prstGeom prst="rect">
            <a:avLst/>
          </a:prstGeom>
          <a:noFill/>
        </p:spPr>
        <p:txBody>
          <a:bodyPr wrap="none" rtlCol="0">
            <a:spAutoFit/>
          </a:bodyPr>
          <a:lstStyle/>
          <a:p>
            <a:r>
              <a:rPr lang="tr-TR" sz="1600" b="1" dirty="0" smtClean="0"/>
              <a:t>Yönetmen:</a:t>
            </a:r>
            <a:r>
              <a:rPr lang="tr-TR" sz="1600" dirty="0" smtClean="0"/>
              <a:t> 	Michael </a:t>
            </a:r>
            <a:r>
              <a:rPr lang="tr-TR" sz="1600" dirty="0" err="1" smtClean="0"/>
              <a:t>Tollin</a:t>
            </a:r>
            <a:endParaRPr lang="tr-TR" sz="1600" dirty="0" smtClean="0"/>
          </a:p>
          <a:p>
            <a:r>
              <a:rPr lang="tr-TR" sz="1600" b="1" dirty="0" smtClean="0"/>
              <a:t>Seslendirenler: </a:t>
            </a:r>
            <a:r>
              <a:rPr lang="tr-TR" sz="1600" dirty="0" smtClean="0"/>
              <a:t>	</a:t>
            </a:r>
            <a:r>
              <a:rPr lang="en-US" sz="1600" dirty="0" smtClean="0"/>
              <a:t>Cuba Gooding Jr., Ed Harris, Debra Winger</a:t>
            </a:r>
            <a:endParaRPr lang="tr-TR" sz="1600" dirty="0" smtClean="0"/>
          </a:p>
          <a:p>
            <a:r>
              <a:rPr lang="tr-TR" sz="1600" b="1" dirty="0" smtClean="0"/>
              <a:t>Yapım Yılı: </a:t>
            </a:r>
            <a:r>
              <a:rPr lang="tr-TR" sz="1600" dirty="0" smtClean="0"/>
              <a:t>		2003</a:t>
            </a:r>
          </a:p>
          <a:p>
            <a:r>
              <a:rPr lang="tr-TR" sz="1600" b="1" dirty="0" smtClean="0"/>
              <a:t>Tür: </a:t>
            </a:r>
            <a:r>
              <a:rPr lang="tr-TR" sz="1600" dirty="0" smtClean="0"/>
              <a:t>		 Drama - Biyografi</a:t>
            </a:r>
          </a:p>
          <a:p>
            <a:endParaRPr lang="tr-TR" sz="1600" dirty="0" smtClean="0"/>
          </a:p>
          <a:p>
            <a:r>
              <a:rPr lang="tr-TR" sz="1600" b="1" dirty="0" smtClean="0"/>
              <a:t>Konu: 		</a:t>
            </a:r>
            <a:r>
              <a:rPr lang="en-US" sz="1600" dirty="0" smtClean="0"/>
              <a:t> Radio, </a:t>
            </a:r>
            <a:r>
              <a:rPr lang="en-US" sz="1600" dirty="0" err="1" smtClean="0"/>
              <a:t>bir</a:t>
            </a:r>
            <a:r>
              <a:rPr lang="en-US" sz="1600" dirty="0" smtClean="0"/>
              <a:t> </a:t>
            </a:r>
            <a:r>
              <a:rPr lang="en-US" sz="1600" dirty="0" err="1" smtClean="0"/>
              <a:t>lise</a:t>
            </a:r>
            <a:r>
              <a:rPr lang="en-US" sz="1600" dirty="0" smtClean="0"/>
              <a:t> </a:t>
            </a:r>
            <a:r>
              <a:rPr lang="en-US" sz="1600" dirty="0" err="1" smtClean="0"/>
              <a:t>koçunun</a:t>
            </a:r>
            <a:r>
              <a:rPr lang="en-US" sz="1600" dirty="0" smtClean="0"/>
              <a:t> </a:t>
            </a:r>
            <a:r>
              <a:rPr lang="en-US" sz="1600" dirty="0" err="1" smtClean="0"/>
              <a:t>zihinsel</a:t>
            </a:r>
            <a:r>
              <a:rPr lang="en-US" sz="1600" dirty="0" smtClean="0"/>
              <a:t> </a:t>
            </a:r>
            <a:r>
              <a:rPr lang="en-US" sz="1600" dirty="0" err="1" smtClean="0"/>
              <a:t>engelli</a:t>
            </a:r>
            <a:r>
              <a:rPr lang="en-US" sz="1600" dirty="0" smtClean="0"/>
              <a:t> </a:t>
            </a:r>
            <a:r>
              <a:rPr lang="en-US" sz="1600" dirty="0" err="1" smtClean="0"/>
              <a:t>bir</a:t>
            </a:r>
            <a:r>
              <a:rPr lang="en-US" sz="1600" dirty="0" smtClean="0"/>
              <a:t> </a:t>
            </a:r>
            <a:r>
              <a:rPr lang="en-US" sz="1600" dirty="0" err="1" smtClean="0"/>
              <a:t>öğrenciyi</a:t>
            </a:r>
            <a:r>
              <a:rPr lang="en-US" sz="1600" dirty="0" smtClean="0"/>
              <a:t> </a:t>
            </a:r>
            <a:endParaRPr lang="tr-TR" sz="1600" dirty="0" smtClean="0"/>
          </a:p>
          <a:p>
            <a:r>
              <a:rPr lang="tr-TR" sz="1600" dirty="0" smtClean="0"/>
              <a:t>                                         </a:t>
            </a:r>
            <a:r>
              <a:rPr lang="en-US" sz="1600" dirty="0" err="1" smtClean="0"/>
              <a:t>kanatlarının</a:t>
            </a:r>
            <a:r>
              <a:rPr lang="en-US" sz="1600" dirty="0" smtClean="0"/>
              <a:t> </a:t>
            </a:r>
            <a:r>
              <a:rPr lang="en-US" sz="1600" dirty="0" err="1" smtClean="0"/>
              <a:t>altına</a:t>
            </a:r>
            <a:r>
              <a:rPr lang="en-US" sz="1600" dirty="0" smtClean="0"/>
              <a:t> alma </a:t>
            </a:r>
            <a:r>
              <a:rPr lang="en-US" sz="1600" dirty="0" err="1" smtClean="0"/>
              <a:t>hikayes</a:t>
            </a:r>
            <a:r>
              <a:rPr lang="tr-TR" sz="1600" dirty="0" smtClean="0"/>
              <a:t>i</a:t>
            </a:r>
            <a:r>
              <a:rPr lang="en-US" sz="1600" dirty="0" smtClean="0"/>
              <a:t> </a:t>
            </a:r>
            <a:r>
              <a:rPr lang="tr-TR" sz="1600" dirty="0" smtClean="0"/>
              <a:t>… Bir lisenin </a:t>
            </a:r>
          </a:p>
          <a:p>
            <a:r>
              <a:rPr lang="tr-TR" sz="1600" dirty="0" smtClean="0"/>
              <a:t>                                         Amerikan futbol takımı koçluğunu yapan  </a:t>
            </a:r>
            <a:r>
              <a:rPr lang="tr-TR" sz="1600" dirty="0" err="1" smtClean="0"/>
              <a:t>Jones</a:t>
            </a:r>
            <a:r>
              <a:rPr lang="tr-TR" sz="1600" dirty="0" smtClean="0"/>
              <a:t>  ile </a:t>
            </a:r>
          </a:p>
          <a:p>
            <a:r>
              <a:rPr lang="tr-TR" sz="1600" dirty="0" smtClean="0"/>
              <a:t>                                         </a:t>
            </a:r>
            <a:r>
              <a:rPr lang="en-US" sz="1600" dirty="0" err="1" smtClean="0"/>
              <a:t>lisenin</a:t>
            </a:r>
            <a:r>
              <a:rPr lang="en-US" sz="1600" dirty="0" smtClean="0"/>
              <a:t> </a:t>
            </a:r>
            <a:r>
              <a:rPr lang="en-US" sz="1600" dirty="0" err="1" smtClean="0"/>
              <a:t>öğrencilerinden</a:t>
            </a:r>
            <a:r>
              <a:rPr lang="en-US" sz="1600" dirty="0" smtClean="0"/>
              <a:t> </a:t>
            </a:r>
            <a:r>
              <a:rPr lang="en-US" sz="1600" dirty="0" err="1" smtClean="0"/>
              <a:t>olan</a:t>
            </a:r>
            <a:r>
              <a:rPr lang="en-US" sz="1600" dirty="0" smtClean="0"/>
              <a:t> Robert Kennedy</a:t>
            </a:r>
            <a:r>
              <a:rPr lang="tr-TR" sz="1600" dirty="0" smtClean="0"/>
              <a:t>’</a:t>
            </a:r>
            <a:r>
              <a:rPr lang="tr-TR" sz="1600" dirty="0" err="1" smtClean="0"/>
              <a:t>nin</a:t>
            </a:r>
            <a:r>
              <a:rPr lang="tr-TR" sz="1600" dirty="0" smtClean="0"/>
              <a:t> </a:t>
            </a:r>
          </a:p>
          <a:p>
            <a:r>
              <a:rPr lang="tr-TR" sz="1600" dirty="0" smtClean="0"/>
              <a:t>                                         yollarının kesişmesi, ikilinin kaderini kökünden </a:t>
            </a:r>
          </a:p>
          <a:p>
            <a:r>
              <a:rPr lang="tr-TR" sz="1600" dirty="0" smtClean="0"/>
              <a:t>                                         değiştirecektir.</a:t>
            </a:r>
            <a:endParaRPr lang="tr-TR" sz="1600" dirty="0"/>
          </a:p>
        </p:txBody>
      </p:sp>
      <p:sp>
        <p:nvSpPr>
          <p:cNvPr id="16" name="Rectangle 15"/>
          <p:cNvSpPr/>
          <p:nvPr/>
        </p:nvSpPr>
        <p:spPr>
          <a:xfrm>
            <a:off x="0" y="1015280"/>
            <a:ext cx="9144000" cy="216024"/>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16679" r="15991" b="8375"/>
          <a:stretch/>
        </p:blipFill>
        <p:spPr>
          <a:xfrm>
            <a:off x="6732240" y="116632"/>
            <a:ext cx="2411760" cy="668521"/>
          </a:xfrm>
          <a:prstGeom prst="rect">
            <a:avLst/>
          </a:prstGeom>
        </p:spPr>
      </p:pic>
      <p:pic>
        <p:nvPicPr>
          <p:cNvPr id="107522" name="Picture 2" descr="Radio (2003) Poster">
            <a:hlinkClick r:id="rId10"/>
          </p:cNvPr>
          <p:cNvPicPr>
            <a:picLocks noChangeAspect="1" noChangeArrowheads="1"/>
          </p:cNvPicPr>
          <p:nvPr/>
        </p:nvPicPr>
        <p:blipFill>
          <a:blip r:embed="rId11"/>
          <a:srcRect/>
          <a:stretch>
            <a:fillRect/>
          </a:stretch>
        </p:blipFill>
        <p:spPr bwMode="auto">
          <a:xfrm>
            <a:off x="142844" y="1357298"/>
            <a:ext cx="2555993" cy="3786214"/>
          </a:xfrm>
          <a:prstGeom prst="rect">
            <a:avLst/>
          </a:prstGeom>
          <a:noFill/>
        </p:spPr>
      </p:pic>
      <p:pic>
        <p:nvPicPr>
          <p:cNvPr id="107526" name="Picture 6" descr="Still of Cuba Gooding Jr. and Ed Harris in Radio (2003)">
            <a:hlinkClick r:id="rId12"/>
          </p:cNvPr>
          <p:cNvPicPr>
            <a:picLocks noChangeAspect="1" noChangeArrowheads="1"/>
          </p:cNvPicPr>
          <p:nvPr/>
        </p:nvPicPr>
        <p:blipFill>
          <a:blip r:embed="rId13"/>
          <a:srcRect/>
          <a:stretch>
            <a:fillRect/>
          </a:stretch>
        </p:blipFill>
        <p:spPr bwMode="auto">
          <a:xfrm>
            <a:off x="5461548" y="4500570"/>
            <a:ext cx="3325294" cy="2214578"/>
          </a:xfrm>
          <a:prstGeom prst="rect">
            <a:avLst/>
          </a:prstGeom>
          <a:noFill/>
        </p:spPr>
      </p:pic>
      <p:sp>
        <p:nvSpPr>
          <p:cNvPr id="17" name="Oval 16"/>
          <p:cNvSpPr/>
          <p:nvPr/>
        </p:nvSpPr>
        <p:spPr>
          <a:xfrm>
            <a:off x="231329" y="44624"/>
            <a:ext cx="1216123" cy="929082"/>
          </a:xfrm>
          <a:prstGeom prst="ellipse">
            <a:avLst/>
          </a:prstGeom>
          <a:solidFill>
            <a:schemeClr val="tx2">
              <a:lumMod val="60000"/>
              <a:lumOff val="40000"/>
            </a:schemeClr>
          </a:solidFill>
          <a:ln>
            <a:solidFill>
              <a:schemeClr val="tx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300" dirty="0" smtClean="0"/>
              <a:t>04 Şubat</a:t>
            </a:r>
          </a:p>
          <a:p>
            <a:pPr algn="ctr"/>
            <a:r>
              <a:rPr lang="tr-TR" sz="1300" dirty="0" smtClean="0"/>
              <a:t>Salı </a:t>
            </a:r>
          </a:p>
          <a:p>
            <a:pPr algn="ctr"/>
            <a:r>
              <a:rPr lang="tr-TR" sz="1300" dirty="0" smtClean="0"/>
              <a:t>20:00</a:t>
            </a:r>
            <a:endParaRPr lang="tr-TR" sz="1300" dirty="0"/>
          </a:p>
        </p:txBody>
      </p:sp>
    </p:spTree>
    <p:extLst>
      <p:ext uri="{BB962C8B-B14F-4D97-AF65-F5344CB8AC3E}">
        <p14:creationId xmlns:p14="http://schemas.microsoft.com/office/powerpoint/2010/main" val="11681159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nut 5"/>
          <p:cNvSpPr/>
          <p:nvPr/>
        </p:nvSpPr>
        <p:spPr>
          <a:xfrm>
            <a:off x="46162" y="713656"/>
            <a:ext cx="1963457" cy="2047880"/>
          </a:xfrm>
          <a:prstGeom prst="donut">
            <a:avLst>
              <a:gd name="adj" fmla="val 538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1" name="TextBox 10"/>
          <p:cNvSpPr txBox="1"/>
          <p:nvPr/>
        </p:nvSpPr>
        <p:spPr>
          <a:xfrm>
            <a:off x="1244010" y="971208"/>
            <a:ext cx="263214" cy="276999"/>
          </a:xfrm>
          <a:prstGeom prst="rect">
            <a:avLst/>
          </a:prstGeom>
          <a:noFill/>
        </p:spPr>
        <p:txBody>
          <a:bodyPr wrap="none" rtlCol="0">
            <a:spAutoFit/>
          </a:bodyPr>
          <a:lstStyle/>
          <a:p>
            <a:r>
              <a:rPr lang="tr-TR" sz="1200" dirty="0" smtClean="0"/>
              <a:t>1</a:t>
            </a:r>
            <a:endParaRPr lang="tr-TR" sz="1200" dirty="0"/>
          </a:p>
        </p:txBody>
      </p:sp>
      <p:sp>
        <p:nvSpPr>
          <p:cNvPr id="12" name="TextBox 11"/>
          <p:cNvSpPr txBox="1"/>
          <p:nvPr/>
        </p:nvSpPr>
        <p:spPr>
          <a:xfrm>
            <a:off x="1516802" y="1274480"/>
            <a:ext cx="263214" cy="276999"/>
          </a:xfrm>
          <a:prstGeom prst="rect">
            <a:avLst/>
          </a:prstGeom>
          <a:noFill/>
        </p:spPr>
        <p:txBody>
          <a:bodyPr wrap="none" rtlCol="0">
            <a:spAutoFit/>
          </a:bodyPr>
          <a:lstStyle/>
          <a:p>
            <a:r>
              <a:rPr lang="tr-TR" sz="1200" dirty="0" smtClean="0"/>
              <a:t>2</a:t>
            </a:r>
            <a:endParaRPr lang="tr-TR" sz="1200" dirty="0"/>
          </a:p>
        </p:txBody>
      </p:sp>
      <p:sp>
        <p:nvSpPr>
          <p:cNvPr id="13" name="TextBox 12"/>
          <p:cNvSpPr txBox="1"/>
          <p:nvPr/>
        </p:nvSpPr>
        <p:spPr>
          <a:xfrm>
            <a:off x="1630338" y="1649760"/>
            <a:ext cx="263214" cy="276999"/>
          </a:xfrm>
          <a:prstGeom prst="rect">
            <a:avLst/>
          </a:prstGeom>
          <a:noFill/>
        </p:spPr>
        <p:txBody>
          <a:bodyPr wrap="none" rtlCol="0">
            <a:spAutoFit/>
          </a:bodyPr>
          <a:lstStyle/>
          <a:p>
            <a:r>
              <a:rPr lang="tr-TR" sz="1200" dirty="0" smtClean="0"/>
              <a:t>3</a:t>
            </a:r>
            <a:endParaRPr lang="tr-TR" sz="1200" dirty="0"/>
          </a:p>
        </p:txBody>
      </p:sp>
      <p:sp>
        <p:nvSpPr>
          <p:cNvPr id="14" name="TextBox 13"/>
          <p:cNvSpPr txBox="1"/>
          <p:nvPr/>
        </p:nvSpPr>
        <p:spPr>
          <a:xfrm>
            <a:off x="1532042" y="1983512"/>
            <a:ext cx="263214" cy="276999"/>
          </a:xfrm>
          <a:prstGeom prst="rect">
            <a:avLst/>
          </a:prstGeom>
          <a:noFill/>
        </p:spPr>
        <p:txBody>
          <a:bodyPr wrap="none" rtlCol="0">
            <a:spAutoFit/>
          </a:bodyPr>
          <a:lstStyle/>
          <a:p>
            <a:r>
              <a:rPr lang="tr-TR" sz="1200" dirty="0" smtClean="0"/>
              <a:t>4</a:t>
            </a:r>
            <a:endParaRPr lang="tr-TR" sz="1200" dirty="0"/>
          </a:p>
        </p:txBody>
      </p:sp>
      <p:sp>
        <p:nvSpPr>
          <p:cNvPr id="15" name="TextBox 14"/>
          <p:cNvSpPr txBox="1"/>
          <p:nvPr/>
        </p:nvSpPr>
        <p:spPr>
          <a:xfrm>
            <a:off x="1270298" y="2225824"/>
            <a:ext cx="263214" cy="276999"/>
          </a:xfrm>
          <a:prstGeom prst="rect">
            <a:avLst/>
          </a:prstGeom>
          <a:noFill/>
        </p:spPr>
        <p:txBody>
          <a:bodyPr wrap="none" rtlCol="0">
            <a:spAutoFit/>
          </a:bodyPr>
          <a:lstStyle/>
          <a:p>
            <a:r>
              <a:rPr lang="tr-TR" sz="1200" dirty="0" smtClean="0"/>
              <a:t>5</a:t>
            </a:r>
            <a:endParaRPr lang="tr-TR" sz="1200" dirty="0"/>
          </a:p>
        </p:txBody>
      </p:sp>
      <p:sp>
        <p:nvSpPr>
          <p:cNvPr id="16" name="TextBox 15"/>
          <p:cNvSpPr txBox="1"/>
          <p:nvPr/>
        </p:nvSpPr>
        <p:spPr>
          <a:xfrm>
            <a:off x="910258" y="2297832"/>
            <a:ext cx="263214" cy="276999"/>
          </a:xfrm>
          <a:prstGeom prst="rect">
            <a:avLst/>
          </a:prstGeom>
          <a:noFill/>
        </p:spPr>
        <p:txBody>
          <a:bodyPr wrap="none" rtlCol="0">
            <a:spAutoFit/>
          </a:bodyPr>
          <a:lstStyle/>
          <a:p>
            <a:r>
              <a:rPr lang="tr-TR" sz="1200" dirty="0" smtClean="0"/>
              <a:t>6</a:t>
            </a:r>
            <a:endParaRPr lang="tr-TR" sz="1200" dirty="0"/>
          </a:p>
        </p:txBody>
      </p:sp>
      <p:sp>
        <p:nvSpPr>
          <p:cNvPr id="17" name="TextBox 16"/>
          <p:cNvSpPr txBox="1"/>
          <p:nvPr/>
        </p:nvSpPr>
        <p:spPr>
          <a:xfrm>
            <a:off x="550218" y="2225824"/>
            <a:ext cx="263214" cy="276999"/>
          </a:xfrm>
          <a:prstGeom prst="rect">
            <a:avLst/>
          </a:prstGeom>
          <a:noFill/>
        </p:spPr>
        <p:txBody>
          <a:bodyPr wrap="none" rtlCol="0">
            <a:spAutoFit/>
          </a:bodyPr>
          <a:lstStyle/>
          <a:p>
            <a:r>
              <a:rPr lang="tr-TR" sz="1200" dirty="0" smtClean="0"/>
              <a:t>7</a:t>
            </a:r>
            <a:endParaRPr lang="tr-TR" sz="1200" dirty="0"/>
          </a:p>
        </p:txBody>
      </p:sp>
      <p:sp>
        <p:nvSpPr>
          <p:cNvPr id="18" name="TextBox 17"/>
          <p:cNvSpPr txBox="1"/>
          <p:nvPr/>
        </p:nvSpPr>
        <p:spPr>
          <a:xfrm>
            <a:off x="262186" y="1937792"/>
            <a:ext cx="263214" cy="276999"/>
          </a:xfrm>
          <a:prstGeom prst="rect">
            <a:avLst/>
          </a:prstGeom>
          <a:noFill/>
        </p:spPr>
        <p:txBody>
          <a:bodyPr wrap="none" rtlCol="0">
            <a:spAutoFit/>
          </a:bodyPr>
          <a:lstStyle/>
          <a:p>
            <a:r>
              <a:rPr lang="tr-TR" sz="1200" dirty="0" smtClean="0"/>
              <a:t>8</a:t>
            </a:r>
            <a:endParaRPr lang="tr-TR" sz="1200" dirty="0"/>
          </a:p>
        </p:txBody>
      </p:sp>
      <p:sp>
        <p:nvSpPr>
          <p:cNvPr id="19" name="TextBox 18"/>
          <p:cNvSpPr txBox="1"/>
          <p:nvPr/>
        </p:nvSpPr>
        <p:spPr>
          <a:xfrm>
            <a:off x="190178" y="1577752"/>
            <a:ext cx="263214" cy="276999"/>
          </a:xfrm>
          <a:prstGeom prst="rect">
            <a:avLst/>
          </a:prstGeom>
          <a:noFill/>
        </p:spPr>
        <p:txBody>
          <a:bodyPr wrap="none" rtlCol="0">
            <a:spAutoFit/>
          </a:bodyPr>
          <a:lstStyle/>
          <a:p>
            <a:r>
              <a:rPr lang="tr-TR" sz="1200" dirty="0" smtClean="0"/>
              <a:t>9</a:t>
            </a:r>
            <a:endParaRPr lang="tr-TR" sz="1200" dirty="0"/>
          </a:p>
        </p:txBody>
      </p:sp>
      <p:sp>
        <p:nvSpPr>
          <p:cNvPr id="20" name="TextBox 19"/>
          <p:cNvSpPr txBox="1"/>
          <p:nvPr/>
        </p:nvSpPr>
        <p:spPr>
          <a:xfrm>
            <a:off x="190178" y="1289720"/>
            <a:ext cx="341760" cy="276999"/>
          </a:xfrm>
          <a:prstGeom prst="rect">
            <a:avLst/>
          </a:prstGeom>
          <a:noFill/>
        </p:spPr>
        <p:txBody>
          <a:bodyPr wrap="none" rtlCol="0">
            <a:spAutoFit/>
          </a:bodyPr>
          <a:lstStyle/>
          <a:p>
            <a:r>
              <a:rPr lang="tr-TR" sz="1200" dirty="0" smtClean="0"/>
              <a:t>10</a:t>
            </a:r>
            <a:endParaRPr lang="tr-TR" sz="1200" dirty="0"/>
          </a:p>
        </p:txBody>
      </p:sp>
      <p:sp>
        <p:nvSpPr>
          <p:cNvPr id="21" name="TextBox 20"/>
          <p:cNvSpPr txBox="1"/>
          <p:nvPr/>
        </p:nvSpPr>
        <p:spPr>
          <a:xfrm>
            <a:off x="421442" y="971208"/>
            <a:ext cx="341760" cy="276999"/>
          </a:xfrm>
          <a:prstGeom prst="rect">
            <a:avLst/>
          </a:prstGeom>
          <a:noFill/>
        </p:spPr>
        <p:txBody>
          <a:bodyPr wrap="none" rtlCol="0">
            <a:spAutoFit/>
          </a:bodyPr>
          <a:lstStyle/>
          <a:p>
            <a:r>
              <a:rPr lang="tr-TR" sz="1200" dirty="0" smtClean="0"/>
              <a:t>11</a:t>
            </a:r>
            <a:endParaRPr lang="tr-TR" sz="1200" dirty="0"/>
          </a:p>
        </p:txBody>
      </p:sp>
      <p:sp>
        <p:nvSpPr>
          <p:cNvPr id="22" name="TextBox 21"/>
          <p:cNvSpPr txBox="1"/>
          <p:nvPr/>
        </p:nvSpPr>
        <p:spPr>
          <a:xfrm>
            <a:off x="838250" y="857672"/>
            <a:ext cx="341760" cy="276999"/>
          </a:xfrm>
          <a:prstGeom prst="rect">
            <a:avLst/>
          </a:prstGeom>
          <a:noFill/>
        </p:spPr>
        <p:txBody>
          <a:bodyPr wrap="none" rtlCol="0">
            <a:spAutoFit/>
          </a:bodyPr>
          <a:lstStyle/>
          <a:p>
            <a:r>
              <a:rPr lang="tr-TR" sz="1200" dirty="0" smtClean="0"/>
              <a:t>12</a:t>
            </a:r>
            <a:endParaRPr lang="tr-TR" sz="1200" dirty="0"/>
          </a:p>
        </p:txBody>
      </p:sp>
      <p:cxnSp>
        <p:nvCxnSpPr>
          <p:cNvPr id="28" name="Straight Arrow Connector 27"/>
          <p:cNvCxnSpPr/>
          <p:nvPr/>
        </p:nvCxnSpPr>
        <p:spPr>
          <a:xfrm flipH="1">
            <a:off x="478210" y="1721768"/>
            <a:ext cx="576064" cy="256376"/>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50218" y="2801888"/>
            <a:ext cx="920445" cy="477054"/>
          </a:xfrm>
          <a:prstGeom prst="rect">
            <a:avLst/>
          </a:prstGeom>
          <a:noFill/>
        </p:spPr>
        <p:txBody>
          <a:bodyPr wrap="square" rtlCol="0">
            <a:spAutoFit/>
          </a:bodyPr>
          <a:lstStyle/>
          <a:p>
            <a:r>
              <a:rPr lang="tr-TR" sz="2500" b="1" dirty="0" smtClean="0">
                <a:solidFill>
                  <a:srgbClr val="0070C0"/>
                </a:solidFill>
              </a:rPr>
              <a:t>20:00</a:t>
            </a:r>
            <a:endParaRPr lang="tr-TR" sz="2500" b="1" dirty="0">
              <a:solidFill>
                <a:srgbClr val="0070C0"/>
              </a:solidFill>
            </a:endParaRPr>
          </a:p>
        </p:txBody>
      </p:sp>
      <p:sp>
        <p:nvSpPr>
          <p:cNvPr id="32" name="Donut 31"/>
          <p:cNvSpPr/>
          <p:nvPr/>
        </p:nvSpPr>
        <p:spPr>
          <a:xfrm>
            <a:off x="2321446" y="720512"/>
            <a:ext cx="1963457" cy="2047880"/>
          </a:xfrm>
          <a:prstGeom prst="donut">
            <a:avLst>
              <a:gd name="adj" fmla="val 538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7030A0"/>
              </a:solidFill>
            </a:endParaRPr>
          </a:p>
        </p:txBody>
      </p:sp>
      <p:sp>
        <p:nvSpPr>
          <p:cNvPr id="33" name="TextBox 32"/>
          <p:cNvSpPr txBox="1"/>
          <p:nvPr/>
        </p:nvSpPr>
        <p:spPr>
          <a:xfrm>
            <a:off x="3519294" y="978064"/>
            <a:ext cx="263214" cy="276999"/>
          </a:xfrm>
          <a:prstGeom prst="rect">
            <a:avLst/>
          </a:prstGeom>
          <a:noFill/>
        </p:spPr>
        <p:txBody>
          <a:bodyPr wrap="none" rtlCol="0">
            <a:spAutoFit/>
          </a:bodyPr>
          <a:lstStyle/>
          <a:p>
            <a:r>
              <a:rPr lang="tr-TR" sz="1200" dirty="0" smtClean="0"/>
              <a:t>1</a:t>
            </a:r>
            <a:endParaRPr lang="tr-TR" sz="1200" dirty="0"/>
          </a:p>
        </p:txBody>
      </p:sp>
      <p:sp>
        <p:nvSpPr>
          <p:cNvPr id="34" name="TextBox 33"/>
          <p:cNvSpPr txBox="1"/>
          <p:nvPr/>
        </p:nvSpPr>
        <p:spPr>
          <a:xfrm>
            <a:off x="3792086" y="1281336"/>
            <a:ext cx="263214" cy="276999"/>
          </a:xfrm>
          <a:prstGeom prst="rect">
            <a:avLst/>
          </a:prstGeom>
          <a:noFill/>
        </p:spPr>
        <p:txBody>
          <a:bodyPr wrap="none" rtlCol="0">
            <a:spAutoFit/>
          </a:bodyPr>
          <a:lstStyle/>
          <a:p>
            <a:r>
              <a:rPr lang="tr-TR" sz="1200" dirty="0" smtClean="0"/>
              <a:t>2</a:t>
            </a:r>
            <a:endParaRPr lang="tr-TR" sz="1200" dirty="0"/>
          </a:p>
        </p:txBody>
      </p:sp>
      <p:sp>
        <p:nvSpPr>
          <p:cNvPr id="35" name="TextBox 34"/>
          <p:cNvSpPr txBox="1"/>
          <p:nvPr/>
        </p:nvSpPr>
        <p:spPr>
          <a:xfrm>
            <a:off x="3905622" y="1656616"/>
            <a:ext cx="263214" cy="276999"/>
          </a:xfrm>
          <a:prstGeom prst="rect">
            <a:avLst/>
          </a:prstGeom>
          <a:noFill/>
        </p:spPr>
        <p:txBody>
          <a:bodyPr wrap="none" rtlCol="0">
            <a:spAutoFit/>
          </a:bodyPr>
          <a:lstStyle/>
          <a:p>
            <a:r>
              <a:rPr lang="tr-TR" sz="1200" dirty="0" smtClean="0"/>
              <a:t>3</a:t>
            </a:r>
            <a:endParaRPr lang="tr-TR" sz="1200" dirty="0"/>
          </a:p>
        </p:txBody>
      </p:sp>
      <p:sp>
        <p:nvSpPr>
          <p:cNvPr id="36" name="TextBox 35"/>
          <p:cNvSpPr txBox="1"/>
          <p:nvPr/>
        </p:nvSpPr>
        <p:spPr>
          <a:xfrm>
            <a:off x="3807326" y="1990368"/>
            <a:ext cx="263214" cy="276999"/>
          </a:xfrm>
          <a:prstGeom prst="rect">
            <a:avLst/>
          </a:prstGeom>
          <a:noFill/>
        </p:spPr>
        <p:txBody>
          <a:bodyPr wrap="none" rtlCol="0">
            <a:spAutoFit/>
          </a:bodyPr>
          <a:lstStyle/>
          <a:p>
            <a:r>
              <a:rPr lang="tr-TR" sz="1200" dirty="0" smtClean="0"/>
              <a:t>4</a:t>
            </a:r>
            <a:endParaRPr lang="tr-TR" sz="1200" dirty="0"/>
          </a:p>
        </p:txBody>
      </p:sp>
      <p:sp>
        <p:nvSpPr>
          <p:cNvPr id="37" name="TextBox 36"/>
          <p:cNvSpPr txBox="1"/>
          <p:nvPr/>
        </p:nvSpPr>
        <p:spPr>
          <a:xfrm>
            <a:off x="3545582" y="2232680"/>
            <a:ext cx="263214" cy="276999"/>
          </a:xfrm>
          <a:prstGeom prst="rect">
            <a:avLst/>
          </a:prstGeom>
          <a:noFill/>
        </p:spPr>
        <p:txBody>
          <a:bodyPr wrap="none" rtlCol="0">
            <a:spAutoFit/>
          </a:bodyPr>
          <a:lstStyle/>
          <a:p>
            <a:r>
              <a:rPr lang="tr-TR" sz="1200" dirty="0" smtClean="0"/>
              <a:t>5</a:t>
            </a:r>
            <a:endParaRPr lang="tr-TR" sz="1200" dirty="0"/>
          </a:p>
        </p:txBody>
      </p:sp>
      <p:sp>
        <p:nvSpPr>
          <p:cNvPr id="38" name="TextBox 37"/>
          <p:cNvSpPr txBox="1"/>
          <p:nvPr/>
        </p:nvSpPr>
        <p:spPr>
          <a:xfrm>
            <a:off x="3185542" y="2304688"/>
            <a:ext cx="263214" cy="276999"/>
          </a:xfrm>
          <a:prstGeom prst="rect">
            <a:avLst/>
          </a:prstGeom>
          <a:noFill/>
        </p:spPr>
        <p:txBody>
          <a:bodyPr wrap="none" rtlCol="0">
            <a:spAutoFit/>
          </a:bodyPr>
          <a:lstStyle/>
          <a:p>
            <a:r>
              <a:rPr lang="tr-TR" sz="1200" dirty="0" smtClean="0"/>
              <a:t>6</a:t>
            </a:r>
            <a:endParaRPr lang="tr-TR" sz="1200" dirty="0"/>
          </a:p>
        </p:txBody>
      </p:sp>
      <p:sp>
        <p:nvSpPr>
          <p:cNvPr id="39" name="TextBox 38"/>
          <p:cNvSpPr txBox="1"/>
          <p:nvPr/>
        </p:nvSpPr>
        <p:spPr>
          <a:xfrm>
            <a:off x="2825502" y="2232680"/>
            <a:ext cx="263214" cy="276999"/>
          </a:xfrm>
          <a:prstGeom prst="rect">
            <a:avLst/>
          </a:prstGeom>
          <a:noFill/>
        </p:spPr>
        <p:txBody>
          <a:bodyPr wrap="none" rtlCol="0">
            <a:spAutoFit/>
          </a:bodyPr>
          <a:lstStyle/>
          <a:p>
            <a:r>
              <a:rPr lang="tr-TR" sz="1200" dirty="0" smtClean="0"/>
              <a:t>7</a:t>
            </a:r>
            <a:endParaRPr lang="tr-TR" sz="1200" dirty="0"/>
          </a:p>
        </p:txBody>
      </p:sp>
      <p:sp>
        <p:nvSpPr>
          <p:cNvPr id="40" name="TextBox 39"/>
          <p:cNvSpPr txBox="1"/>
          <p:nvPr/>
        </p:nvSpPr>
        <p:spPr>
          <a:xfrm>
            <a:off x="2537470" y="1944648"/>
            <a:ext cx="263214" cy="276999"/>
          </a:xfrm>
          <a:prstGeom prst="rect">
            <a:avLst/>
          </a:prstGeom>
          <a:noFill/>
        </p:spPr>
        <p:txBody>
          <a:bodyPr wrap="none" rtlCol="0">
            <a:spAutoFit/>
          </a:bodyPr>
          <a:lstStyle/>
          <a:p>
            <a:r>
              <a:rPr lang="tr-TR" sz="1200" dirty="0" smtClean="0"/>
              <a:t>8</a:t>
            </a:r>
            <a:endParaRPr lang="tr-TR" sz="1200" dirty="0"/>
          </a:p>
        </p:txBody>
      </p:sp>
      <p:sp>
        <p:nvSpPr>
          <p:cNvPr id="41" name="TextBox 40"/>
          <p:cNvSpPr txBox="1"/>
          <p:nvPr/>
        </p:nvSpPr>
        <p:spPr>
          <a:xfrm>
            <a:off x="2465462" y="1584608"/>
            <a:ext cx="263214" cy="276999"/>
          </a:xfrm>
          <a:prstGeom prst="rect">
            <a:avLst/>
          </a:prstGeom>
          <a:noFill/>
        </p:spPr>
        <p:txBody>
          <a:bodyPr wrap="none" rtlCol="0">
            <a:spAutoFit/>
          </a:bodyPr>
          <a:lstStyle/>
          <a:p>
            <a:r>
              <a:rPr lang="tr-TR" sz="1200" dirty="0" smtClean="0"/>
              <a:t>9</a:t>
            </a:r>
            <a:endParaRPr lang="tr-TR" sz="1200" dirty="0"/>
          </a:p>
        </p:txBody>
      </p:sp>
      <p:sp>
        <p:nvSpPr>
          <p:cNvPr id="42" name="TextBox 41"/>
          <p:cNvSpPr txBox="1"/>
          <p:nvPr/>
        </p:nvSpPr>
        <p:spPr>
          <a:xfrm>
            <a:off x="2465462" y="1296576"/>
            <a:ext cx="341760" cy="276999"/>
          </a:xfrm>
          <a:prstGeom prst="rect">
            <a:avLst/>
          </a:prstGeom>
          <a:noFill/>
        </p:spPr>
        <p:txBody>
          <a:bodyPr wrap="none" rtlCol="0">
            <a:spAutoFit/>
          </a:bodyPr>
          <a:lstStyle/>
          <a:p>
            <a:r>
              <a:rPr lang="tr-TR" sz="1200" dirty="0" smtClean="0"/>
              <a:t>10</a:t>
            </a:r>
            <a:endParaRPr lang="tr-TR" sz="1200" dirty="0"/>
          </a:p>
        </p:txBody>
      </p:sp>
      <p:sp>
        <p:nvSpPr>
          <p:cNvPr id="43" name="TextBox 42"/>
          <p:cNvSpPr txBox="1"/>
          <p:nvPr/>
        </p:nvSpPr>
        <p:spPr>
          <a:xfrm>
            <a:off x="2696726" y="978064"/>
            <a:ext cx="341760" cy="276999"/>
          </a:xfrm>
          <a:prstGeom prst="rect">
            <a:avLst/>
          </a:prstGeom>
          <a:noFill/>
        </p:spPr>
        <p:txBody>
          <a:bodyPr wrap="none" rtlCol="0">
            <a:spAutoFit/>
          </a:bodyPr>
          <a:lstStyle/>
          <a:p>
            <a:r>
              <a:rPr lang="tr-TR" sz="1200" dirty="0" smtClean="0"/>
              <a:t>11</a:t>
            </a:r>
            <a:endParaRPr lang="tr-TR" sz="1200" dirty="0"/>
          </a:p>
        </p:txBody>
      </p:sp>
      <p:sp>
        <p:nvSpPr>
          <p:cNvPr id="44" name="TextBox 43"/>
          <p:cNvSpPr txBox="1"/>
          <p:nvPr/>
        </p:nvSpPr>
        <p:spPr>
          <a:xfrm>
            <a:off x="3113534" y="864528"/>
            <a:ext cx="341760" cy="276999"/>
          </a:xfrm>
          <a:prstGeom prst="rect">
            <a:avLst/>
          </a:prstGeom>
          <a:noFill/>
        </p:spPr>
        <p:txBody>
          <a:bodyPr wrap="none" rtlCol="0">
            <a:spAutoFit/>
          </a:bodyPr>
          <a:lstStyle/>
          <a:p>
            <a:r>
              <a:rPr lang="tr-TR" sz="1200" dirty="0" smtClean="0"/>
              <a:t>12</a:t>
            </a:r>
            <a:endParaRPr lang="tr-TR" sz="1200" dirty="0"/>
          </a:p>
        </p:txBody>
      </p:sp>
      <p:sp>
        <p:nvSpPr>
          <p:cNvPr id="45" name="Donut 44"/>
          <p:cNvSpPr/>
          <p:nvPr/>
        </p:nvSpPr>
        <p:spPr>
          <a:xfrm>
            <a:off x="4617690" y="760517"/>
            <a:ext cx="1963457" cy="2047880"/>
          </a:xfrm>
          <a:prstGeom prst="donut">
            <a:avLst>
              <a:gd name="adj" fmla="val 538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46" name="TextBox 45"/>
          <p:cNvSpPr txBox="1"/>
          <p:nvPr/>
        </p:nvSpPr>
        <p:spPr>
          <a:xfrm>
            <a:off x="5815538" y="1018069"/>
            <a:ext cx="263214" cy="276999"/>
          </a:xfrm>
          <a:prstGeom prst="rect">
            <a:avLst/>
          </a:prstGeom>
          <a:noFill/>
        </p:spPr>
        <p:txBody>
          <a:bodyPr wrap="none" rtlCol="0">
            <a:spAutoFit/>
          </a:bodyPr>
          <a:lstStyle/>
          <a:p>
            <a:r>
              <a:rPr lang="tr-TR" sz="1200" dirty="0" smtClean="0"/>
              <a:t>1</a:t>
            </a:r>
            <a:endParaRPr lang="tr-TR" sz="1200" dirty="0"/>
          </a:p>
        </p:txBody>
      </p:sp>
      <p:sp>
        <p:nvSpPr>
          <p:cNvPr id="47" name="TextBox 46"/>
          <p:cNvSpPr txBox="1"/>
          <p:nvPr/>
        </p:nvSpPr>
        <p:spPr>
          <a:xfrm>
            <a:off x="6088330" y="1321341"/>
            <a:ext cx="263214" cy="276999"/>
          </a:xfrm>
          <a:prstGeom prst="rect">
            <a:avLst/>
          </a:prstGeom>
          <a:noFill/>
        </p:spPr>
        <p:txBody>
          <a:bodyPr wrap="none" rtlCol="0">
            <a:spAutoFit/>
          </a:bodyPr>
          <a:lstStyle/>
          <a:p>
            <a:r>
              <a:rPr lang="tr-TR" sz="1200" dirty="0" smtClean="0"/>
              <a:t>2</a:t>
            </a:r>
            <a:endParaRPr lang="tr-TR" sz="1200" dirty="0"/>
          </a:p>
        </p:txBody>
      </p:sp>
      <p:sp>
        <p:nvSpPr>
          <p:cNvPr id="48" name="TextBox 47"/>
          <p:cNvSpPr txBox="1"/>
          <p:nvPr/>
        </p:nvSpPr>
        <p:spPr>
          <a:xfrm>
            <a:off x="6201866" y="1696621"/>
            <a:ext cx="263214" cy="276999"/>
          </a:xfrm>
          <a:prstGeom prst="rect">
            <a:avLst/>
          </a:prstGeom>
          <a:noFill/>
        </p:spPr>
        <p:txBody>
          <a:bodyPr wrap="none" rtlCol="0">
            <a:spAutoFit/>
          </a:bodyPr>
          <a:lstStyle/>
          <a:p>
            <a:r>
              <a:rPr lang="tr-TR" sz="1200" dirty="0" smtClean="0"/>
              <a:t>3</a:t>
            </a:r>
            <a:endParaRPr lang="tr-TR" sz="1200" dirty="0"/>
          </a:p>
        </p:txBody>
      </p:sp>
      <p:sp>
        <p:nvSpPr>
          <p:cNvPr id="49" name="TextBox 48"/>
          <p:cNvSpPr txBox="1"/>
          <p:nvPr/>
        </p:nvSpPr>
        <p:spPr>
          <a:xfrm>
            <a:off x="6103570" y="2030373"/>
            <a:ext cx="263214" cy="276999"/>
          </a:xfrm>
          <a:prstGeom prst="rect">
            <a:avLst/>
          </a:prstGeom>
          <a:noFill/>
        </p:spPr>
        <p:txBody>
          <a:bodyPr wrap="none" rtlCol="0">
            <a:spAutoFit/>
          </a:bodyPr>
          <a:lstStyle/>
          <a:p>
            <a:r>
              <a:rPr lang="tr-TR" sz="1200" dirty="0" smtClean="0"/>
              <a:t>4</a:t>
            </a:r>
            <a:endParaRPr lang="tr-TR" sz="1200" dirty="0"/>
          </a:p>
        </p:txBody>
      </p:sp>
      <p:sp>
        <p:nvSpPr>
          <p:cNvPr id="50" name="TextBox 49"/>
          <p:cNvSpPr txBox="1"/>
          <p:nvPr/>
        </p:nvSpPr>
        <p:spPr>
          <a:xfrm>
            <a:off x="5841826" y="2272685"/>
            <a:ext cx="263214" cy="276999"/>
          </a:xfrm>
          <a:prstGeom prst="rect">
            <a:avLst/>
          </a:prstGeom>
          <a:noFill/>
        </p:spPr>
        <p:txBody>
          <a:bodyPr wrap="none" rtlCol="0">
            <a:spAutoFit/>
          </a:bodyPr>
          <a:lstStyle/>
          <a:p>
            <a:r>
              <a:rPr lang="tr-TR" sz="1200" dirty="0" smtClean="0"/>
              <a:t>5</a:t>
            </a:r>
            <a:endParaRPr lang="tr-TR" sz="1200" dirty="0"/>
          </a:p>
        </p:txBody>
      </p:sp>
      <p:sp>
        <p:nvSpPr>
          <p:cNvPr id="51" name="TextBox 50"/>
          <p:cNvSpPr txBox="1"/>
          <p:nvPr/>
        </p:nvSpPr>
        <p:spPr>
          <a:xfrm>
            <a:off x="5481786" y="2344693"/>
            <a:ext cx="263214" cy="276999"/>
          </a:xfrm>
          <a:prstGeom prst="rect">
            <a:avLst/>
          </a:prstGeom>
          <a:noFill/>
        </p:spPr>
        <p:txBody>
          <a:bodyPr wrap="none" rtlCol="0">
            <a:spAutoFit/>
          </a:bodyPr>
          <a:lstStyle/>
          <a:p>
            <a:r>
              <a:rPr lang="tr-TR" sz="1200" dirty="0" smtClean="0"/>
              <a:t>6</a:t>
            </a:r>
            <a:endParaRPr lang="tr-TR" sz="1200" dirty="0"/>
          </a:p>
        </p:txBody>
      </p:sp>
      <p:sp>
        <p:nvSpPr>
          <p:cNvPr id="52" name="TextBox 51"/>
          <p:cNvSpPr txBox="1"/>
          <p:nvPr/>
        </p:nvSpPr>
        <p:spPr>
          <a:xfrm>
            <a:off x="5121746" y="2272685"/>
            <a:ext cx="263214" cy="276999"/>
          </a:xfrm>
          <a:prstGeom prst="rect">
            <a:avLst/>
          </a:prstGeom>
          <a:noFill/>
        </p:spPr>
        <p:txBody>
          <a:bodyPr wrap="none" rtlCol="0">
            <a:spAutoFit/>
          </a:bodyPr>
          <a:lstStyle/>
          <a:p>
            <a:r>
              <a:rPr lang="tr-TR" sz="1200" dirty="0" smtClean="0"/>
              <a:t>7</a:t>
            </a:r>
            <a:endParaRPr lang="tr-TR" sz="1200" dirty="0"/>
          </a:p>
        </p:txBody>
      </p:sp>
      <p:sp>
        <p:nvSpPr>
          <p:cNvPr id="53" name="TextBox 52"/>
          <p:cNvSpPr txBox="1"/>
          <p:nvPr/>
        </p:nvSpPr>
        <p:spPr>
          <a:xfrm>
            <a:off x="4833714" y="1984653"/>
            <a:ext cx="263214" cy="276999"/>
          </a:xfrm>
          <a:prstGeom prst="rect">
            <a:avLst/>
          </a:prstGeom>
          <a:noFill/>
        </p:spPr>
        <p:txBody>
          <a:bodyPr wrap="none" rtlCol="0">
            <a:spAutoFit/>
          </a:bodyPr>
          <a:lstStyle/>
          <a:p>
            <a:r>
              <a:rPr lang="tr-TR" sz="1200" dirty="0" smtClean="0"/>
              <a:t>8</a:t>
            </a:r>
            <a:endParaRPr lang="tr-TR" sz="1200" dirty="0"/>
          </a:p>
        </p:txBody>
      </p:sp>
      <p:sp>
        <p:nvSpPr>
          <p:cNvPr id="54" name="TextBox 53"/>
          <p:cNvSpPr txBox="1"/>
          <p:nvPr/>
        </p:nvSpPr>
        <p:spPr>
          <a:xfrm>
            <a:off x="4761706" y="1624613"/>
            <a:ext cx="263214" cy="276999"/>
          </a:xfrm>
          <a:prstGeom prst="rect">
            <a:avLst/>
          </a:prstGeom>
          <a:noFill/>
        </p:spPr>
        <p:txBody>
          <a:bodyPr wrap="none" rtlCol="0">
            <a:spAutoFit/>
          </a:bodyPr>
          <a:lstStyle/>
          <a:p>
            <a:r>
              <a:rPr lang="tr-TR" sz="1200" dirty="0" smtClean="0"/>
              <a:t>9</a:t>
            </a:r>
            <a:endParaRPr lang="tr-TR" sz="1200" dirty="0"/>
          </a:p>
        </p:txBody>
      </p:sp>
      <p:sp>
        <p:nvSpPr>
          <p:cNvPr id="55" name="TextBox 54"/>
          <p:cNvSpPr txBox="1"/>
          <p:nvPr/>
        </p:nvSpPr>
        <p:spPr>
          <a:xfrm>
            <a:off x="4761706" y="1336581"/>
            <a:ext cx="341760" cy="276999"/>
          </a:xfrm>
          <a:prstGeom prst="rect">
            <a:avLst/>
          </a:prstGeom>
          <a:noFill/>
        </p:spPr>
        <p:txBody>
          <a:bodyPr wrap="none" rtlCol="0">
            <a:spAutoFit/>
          </a:bodyPr>
          <a:lstStyle/>
          <a:p>
            <a:r>
              <a:rPr lang="tr-TR" sz="1200" dirty="0" smtClean="0"/>
              <a:t>10</a:t>
            </a:r>
            <a:endParaRPr lang="tr-TR" sz="1200" dirty="0"/>
          </a:p>
        </p:txBody>
      </p:sp>
      <p:sp>
        <p:nvSpPr>
          <p:cNvPr id="56" name="TextBox 55"/>
          <p:cNvSpPr txBox="1"/>
          <p:nvPr/>
        </p:nvSpPr>
        <p:spPr>
          <a:xfrm>
            <a:off x="4992970" y="1018069"/>
            <a:ext cx="341760" cy="276999"/>
          </a:xfrm>
          <a:prstGeom prst="rect">
            <a:avLst/>
          </a:prstGeom>
          <a:noFill/>
        </p:spPr>
        <p:txBody>
          <a:bodyPr wrap="none" rtlCol="0">
            <a:spAutoFit/>
          </a:bodyPr>
          <a:lstStyle/>
          <a:p>
            <a:r>
              <a:rPr lang="tr-TR" sz="1200" dirty="0" smtClean="0"/>
              <a:t>11</a:t>
            </a:r>
            <a:endParaRPr lang="tr-TR" sz="1200" dirty="0"/>
          </a:p>
        </p:txBody>
      </p:sp>
      <p:sp>
        <p:nvSpPr>
          <p:cNvPr id="57" name="TextBox 56"/>
          <p:cNvSpPr txBox="1"/>
          <p:nvPr/>
        </p:nvSpPr>
        <p:spPr>
          <a:xfrm>
            <a:off x="5409778" y="904533"/>
            <a:ext cx="341760" cy="276999"/>
          </a:xfrm>
          <a:prstGeom prst="rect">
            <a:avLst/>
          </a:prstGeom>
          <a:noFill/>
        </p:spPr>
        <p:txBody>
          <a:bodyPr wrap="none" rtlCol="0">
            <a:spAutoFit/>
          </a:bodyPr>
          <a:lstStyle/>
          <a:p>
            <a:r>
              <a:rPr lang="tr-TR" sz="1200" dirty="0" smtClean="0"/>
              <a:t>12</a:t>
            </a:r>
            <a:endParaRPr lang="tr-TR" sz="1200" dirty="0"/>
          </a:p>
        </p:txBody>
      </p:sp>
      <p:sp>
        <p:nvSpPr>
          <p:cNvPr id="58" name="Donut 57"/>
          <p:cNvSpPr/>
          <p:nvPr/>
        </p:nvSpPr>
        <p:spPr>
          <a:xfrm>
            <a:off x="7018462" y="757039"/>
            <a:ext cx="1963457" cy="2047880"/>
          </a:xfrm>
          <a:prstGeom prst="donut">
            <a:avLst>
              <a:gd name="adj" fmla="val 538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59" name="TextBox 58"/>
          <p:cNvSpPr txBox="1"/>
          <p:nvPr/>
        </p:nvSpPr>
        <p:spPr>
          <a:xfrm>
            <a:off x="8216310" y="1014591"/>
            <a:ext cx="263214" cy="276999"/>
          </a:xfrm>
          <a:prstGeom prst="rect">
            <a:avLst/>
          </a:prstGeom>
          <a:noFill/>
        </p:spPr>
        <p:txBody>
          <a:bodyPr wrap="none" rtlCol="0">
            <a:spAutoFit/>
          </a:bodyPr>
          <a:lstStyle/>
          <a:p>
            <a:r>
              <a:rPr lang="tr-TR" sz="1200" dirty="0" smtClean="0"/>
              <a:t>1</a:t>
            </a:r>
            <a:endParaRPr lang="tr-TR" sz="1200" dirty="0"/>
          </a:p>
        </p:txBody>
      </p:sp>
      <p:sp>
        <p:nvSpPr>
          <p:cNvPr id="60" name="TextBox 59"/>
          <p:cNvSpPr txBox="1"/>
          <p:nvPr/>
        </p:nvSpPr>
        <p:spPr>
          <a:xfrm>
            <a:off x="8489102" y="1317863"/>
            <a:ext cx="263214" cy="276999"/>
          </a:xfrm>
          <a:prstGeom prst="rect">
            <a:avLst/>
          </a:prstGeom>
          <a:noFill/>
        </p:spPr>
        <p:txBody>
          <a:bodyPr wrap="none" rtlCol="0">
            <a:spAutoFit/>
          </a:bodyPr>
          <a:lstStyle/>
          <a:p>
            <a:r>
              <a:rPr lang="tr-TR" sz="1200" dirty="0" smtClean="0"/>
              <a:t>2</a:t>
            </a:r>
            <a:endParaRPr lang="tr-TR" sz="1200" dirty="0"/>
          </a:p>
        </p:txBody>
      </p:sp>
      <p:sp>
        <p:nvSpPr>
          <p:cNvPr id="61" name="TextBox 60"/>
          <p:cNvSpPr txBox="1"/>
          <p:nvPr/>
        </p:nvSpPr>
        <p:spPr>
          <a:xfrm>
            <a:off x="8602638" y="1693143"/>
            <a:ext cx="263214" cy="276999"/>
          </a:xfrm>
          <a:prstGeom prst="rect">
            <a:avLst/>
          </a:prstGeom>
          <a:noFill/>
        </p:spPr>
        <p:txBody>
          <a:bodyPr wrap="none" rtlCol="0">
            <a:spAutoFit/>
          </a:bodyPr>
          <a:lstStyle/>
          <a:p>
            <a:r>
              <a:rPr lang="tr-TR" sz="1200" dirty="0" smtClean="0"/>
              <a:t>3</a:t>
            </a:r>
            <a:endParaRPr lang="tr-TR" sz="1200" dirty="0"/>
          </a:p>
        </p:txBody>
      </p:sp>
      <p:sp>
        <p:nvSpPr>
          <p:cNvPr id="62" name="TextBox 61"/>
          <p:cNvSpPr txBox="1"/>
          <p:nvPr/>
        </p:nvSpPr>
        <p:spPr>
          <a:xfrm>
            <a:off x="8504342" y="2026895"/>
            <a:ext cx="263214" cy="276999"/>
          </a:xfrm>
          <a:prstGeom prst="rect">
            <a:avLst/>
          </a:prstGeom>
          <a:noFill/>
        </p:spPr>
        <p:txBody>
          <a:bodyPr wrap="none" rtlCol="0">
            <a:spAutoFit/>
          </a:bodyPr>
          <a:lstStyle/>
          <a:p>
            <a:r>
              <a:rPr lang="tr-TR" sz="1200" dirty="0" smtClean="0"/>
              <a:t>4</a:t>
            </a:r>
            <a:endParaRPr lang="tr-TR" sz="1200" dirty="0"/>
          </a:p>
        </p:txBody>
      </p:sp>
      <p:sp>
        <p:nvSpPr>
          <p:cNvPr id="63" name="TextBox 62"/>
          <p:cNvSpPr txBox="1"/>
          <p:nvPr/>
        </p:nvSpPr>
        <p:spPr>
          <a:xfrm>
            <a:off x="8242598" y="2269207"/>
            <a:ext cx="263214" cy="276999"/>
          </a:xfrm>
          <a:prstGeom prst="rect">
            <a:avLst/>
          </a:prstGeom>
          <a:noFill/>
        </p:spPr>
        <p:txBody>
          <a:bodyPr wrap="none" rtlCol="0">
            <a:spAutoFit/>
          </a:bodyPr>
          <a:lstStyle/>
          <a:p>
            <a:r>
              <a:rPr lang="tr-TR" sz="1200" dirty="0" smtClean="0"/>
              <a:t>5</a:t>
            </a:r>
            <a:endParaRPr lang="tr-TR" sz="1200" dirty="0"/>
          </a:p>
        </p:txBody>
      </p:sp>
      <p:sp>
        <p:nvSpPr>
          <p:cNvPr id="64" name="TextBox 63"/>
          <p:cNvSpPr txBox="1"/>
          <p:nvPr/>
        </p:nvSpPr>
        <p:spPr>
          <a:xfrm>
            <a:off x="7882558" y="2341215"/>
            <a:ext cx="263214" cy="276999"/>
          </a:xfrm>
          <a:prstGeom prst="rect">
            <a:avLst/>
          </a:prstGeom>
          <a:noFill/>
        </p:spPr>
        <p:txBody>
          <a:bodyPr wrap="none" rtlCol="0">
            <a:spAutoFit/>
          </a:bodyPr>
          <a:lstStyle/>
          <a:p>
            <a:r>
              <a:rPr lang="tr-TR" sz="1200" dirty="0" smtClean="0"/>
              <a:t>6</a:t>
            </a:r>
            <a:endParaRPr lang="tr-TR" sz="1200" dirty="0"/>
          </a:p>
        </p:txBody>
      </p:sp>
      <p:sp>
        <p:nvSpPr>
          <p:cNvPr id="65" name="TextBox 64"/>
          <p:cNvSpPr txBox="1"/>
          <p:nvPr/>
        </p:nvSpPr>
        <p:spPr>
          <a:xfrm>
            <a:off x="7522518" y="2269207"/>
            <a:ext cx="263214" cy="276999"/>
          </a:xfrm>
          <a:prstGeom prst="rect">
            <a:avLst/>
          </a:prstGeom>
          <a:noFill/>
        </p:spPr>
        <p:txBody>
          <a:bodyPr wrap="none" rtlCol="0">
            <a:spAutoFit/>
          </a:bodyPr>
          <a:lstStyle/>
          <a:p>
            <a:r>
              <a:rPr lang="tr-TR" sz="1200" dirty="0" smtClean="0"/>
              <a:t>7</a:t>
            </a:r>
            <a:endParaRPr lang="tr-TR" sz="1200" dirty="0"/>
          </a:p>
        </p:txBody>
      </p:sp>
      <p:sp>
        <p:nvSpPr>
          <p:cNvPr id="66" name="TextBox 65"/>
          <p:cNvSpPr txBox="1"/>
          <p:nvPr/>
        </p:nvSpPr>
        <p:spPr>
          <a:xfrm>
            <a:off x="7234486" y="1981175"/>
            <a:ext cx="263214" cy="276999"/>
          </a:xfrm>
          <a:prstGeom prst="rect">
            <a:avLst/>
          </a:prstGeom>
          <a:noFill/>
        </p:spPr>
        <p:txBody>
          <a:bodyPr wrap="none" rtlCol="0">
            <a:spAutoFit/>
          </a:bodyPr>
          <a:lstStyle/>
          <a:p>
            <a:r>
              <a:rPr lang="tr-TR" sz="1200" dirty="0" smtClean="0"/>
              <a:t>8</a:t>
            </a:r>
            <a:endParaRPr lang="tr-TR" sz="1200" dirty="0"/>
          </a:p>
        </p:txBody>
      </p:sp>
      <p:sp>
        <p:nvSpPr>
          <p:cNvPr id="67" name="TextBox 66"/>
          <p:cNvSpPr txBox="1"/>
          <p:nvPr/>
        </p:nvSpPr>
        <p:spPr>
          <a:xfrm>
            <a:off x="7162478" y="1621135"/>
            <a:ext cx="263214" cy="276999"/>
          </a:xfrm>
          <a:prstGeom prst="rect">
            <a:avLst/>
          </a:prstGeom>
          <a:noFill/>
        </p:spPr>
        <p:txBody>
          <a:bodyPr wrap="none" rtlCol="0">
            <a:spAutoFit/>
          </a:bodyPr>
          <a:lstStyle/>
          <a:p>
            <a:r>
              <a:rPr lang="tr-TR" sz="1200" dirty="0" smtClean="0"/>
              <a:t>9</a:t>
            </a:r>
            <a:endParaRPr lang="tr-TR" sz="1200" dirty="0"/>
          </a:p>
        </p:txBody>
      </p:sp>
      <p:sp>
        <p:nvSpPr>
          <p:cNvPr id="68" name="TextBox 67"/>
          <p:cNvSpPr txBox="1"/>
          <p:nvPr/>
        </p:nvSpPr>
        <p:spPr>
          <a:xfrm>
            <a:off x="7162478" y="1333103"/>
            <a:ext cx="341760" cy="276999"/>
          </a:xfrm>
          <a:prstGeom prst="rect">
            <a:avLst/>
          </a:prstGeom>
          <a:noFill/>
        </p:spPr>
        <p:txBody>
          <a:bodyPr wrap="none" rtlCol="0">
            <a:spAutoFit/>
          </a:bodyPr>
          <a:lstStyle/>
          <a:p>
            <a:r>
              <a:rPr lang="tr-TR" sz="1200" dirty="0" smtClean="0"/>
              <a:t>10</a:t>
            </a:r>
            <a:endParaRPr lang="tr-TR" sz="1200" dirty="0"/>
          </a:p>
        </p:txBody>
      </p:sp>
      <p:sp>
        <p:nvSpPr>
          <p:cNvPr id="69" name="TextBox 68"/>
          <p:cNvSpPr txBox="1"/>
          <p:nvPr/>
        </p:nvSpPr>
        <p:spPr>
          <a:xfrm>
            <a:off x="7393742" y="1014591"/>
            <a:ext cx="341760" cy="276999"/>
          </a:xfrm>
          <a:prstGeom prst="rect">
            <a:avLst/>
          </a:prstGeom>
          <a:noFill/>
        </p:spPr>
        <p:txBody>
          <a:bodyPr wrap="none" rtlCol="0">
            <a:spAutoFit/>
          </a:bodyPr>
          <a:lstStyle/>
          <a:p>
            <a:r>
              <a:rPr lang="tr-TR" sz="1200" dirty="0" smtClean="0"/>
              <a:t>11</a:t>
            </a:r>
            <a:endParaRPr lang="tr-TR" sz="1200" dirty="0"/>
          </a:p>
        </p:txBody>
      </p:sp>
      <p:sp>
        <p:nvSpPr>
          <p:cNvPr id="70" name="TextBox 69"/>
          <p:cNvSpPr txBox="1"/>
          <p:nvPr/>
        </p:nvSpPr>
        <p:spPr>
          <a:xfrm>
            <a:off x="7810550" y="901055"/>
            <a:ext cx="341760" cy="276999"/>
          </a:xfrm>
          <a:prstGeom prst="rect">
            <a:avLst/>
          </a:prstGeom>
          <a:noFill/>
        </p:spPr>
        <p:txBody>
          <a:bodyPr wrap="none" rtlCol="0">
            <a:spAutoFit/>
          </a:bodyPr>
          <a:lstStyle/>
          <a:p>
            <a:r>
              <a:rPr lang="tr-TR" sz="1200" dirty="0" smtClean="0"/>
              <a:t>12</a:t>
            </a:r>
            <a:endParaRPr lang="tr-TR" sz="1200" dirty="0"/>
          </a:p>
        </p:txBody>
      </p:sp>
      <p:sp>
        <p:nvSpPr>
          <p:cNvPr id="71" name="Donut 70"/>
          <p:cNvSpPr/>
          <p:nvPr/>
        </p:nvSpPr>
        <p:spPr>
          <a:xfrm>
            <a:off x="110902" y="4005064"/>
            <a:ext cx="1963457" cy="2047880"/>
          </a:xfrm>
          <a:prstGeom prst="donut">
            <a:avLst>
              <a:gd name="adj" fmla="val 538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72" name="TextBox 71"/>
          <p:cNvSpPr txBox="1"/>
          <p:nvPr/>
        </p:nvSpPr>
        <p:spPr>
          <a:xfrm>
            <a:off x="1308750" y="4262616"/>
            <a:ext cx="263214" cy="276999"/>
          </a:xfrm>
          <a:prstGeom prst="rect">
            <a:avLst/>
          </a:prstGeom>
          <a:noFill/>
        </p:spPr>
        <p:txBody>
          <a:bodyPr wrap="none" rtlCol="0">
            <a:spAutoFit/>
          </a:bodyPr>
          <a:lstStyle/>
          <a:p>
            <a:r>
              <a:rPr lang="tr-TR" sz="1200" dirty="0" smtClean="0"/>
              <a:t>1</a:t>
            </a:r>
            <a:endParaRPr lang="tr-TR" sz="1200" dirty="0"/>
          </a:p>
        </p:txBody>
      </p:sp>
      <p:sp>
        <p:nvSpPr>
          <p:cNvPr id="73" name="TextBox 72"/>
          <p:cNvSpPr txBox="1"/>
          <p:nvPr/>
        </p:nvSpPr>
        <p:spPr>
          <a:xfrm>
            <a:off x="1581542" y="4565888"/>
            <a:ext cx="263214" cy="276999"/>
          </a:xfrm>
          <a:prstGeom prst="rect">
            <a:avLst/>
          </a:prstGeom>
          <a:noFill/>
        </p:spPr>
        <p:txBody>
          <a:bodyPr wrap="none" rtlCol="0">
            <a:spAutoFit/>
          </a:bodyPr>
          <a:lstStyle/>
          <a:p>
            <a:r>
              <a:rPr lang="tr-TR" sz="1200" dirty="0" smtClean="0"/>
              <a:t>2</a:t>
            </a:r>
            <a:endParaRPr lang="tr-TR" sz="1200" dirty="0"/>
          </a:p>
        </p:txBody>
      </p:sp>
      <p:sp>
        <p:nvSpPr>
          <p:cNvPr id="74" name="TextBox 73"/>
          <p:cNvSpPr txBox="1"/>
          <p:nvPr/>
        </p:nvSpPr>
        <p:spPr>
          <a:xfrm>
            <a:off x="1695078" y="4941168"/>
            <a:ext cx="263214" cy="276999"/>
          </a:xfrm>
          <a:prstGeom prst="rect">
            <a:avLst/>
          </a:prstGeom>
          <a:noFill/>
        </p:spPr>
        <p:txBody>
          <a:bodyPr wrap="none" rtlCol="0">
            <a:spAutoFit/>
          </a:bodyPr>
          <a:lstStyle/>
          <a:p>
            <a:r>
              <a:rPr lang="tr-TR" sz="1200" dirty="0" smtClean="0"/>
              <a:t>3</a:t>
            </a:r>
            <a:endParaRPr lang="tr-TR" sz="1200" dirty="0"/>
          </a:p>
        </p:txBody>
      </p:sp>
      <p:sp>
        <p:nvSpPr>
          <p:cNvPr id="75" name="TextBox 74"/>
          <p:cNvSpPr txBox="1"/>
          <p:nvPr/>
        </p:nvSpPr>
        <p:spPr>
          <a:xfrm>
            <a:off x="1596782" y="5274920"/>
            <a:ext cx="263214" cy="276999"/>
          </a:xfrm>
          <a:prstGeom prst="rect">
            <a:avLst/>
          </a:prstGeom>
          <a:noFill/>
        </p:spPr>
        <p:txBody>
          <a:bodyPr wrap="none" rtlCol="0">
            <a:spAutoFit/>
          </a:bodyPr>
          <a:lstStyle/>
          <a:p>
            <a:r>
              <a:rPr lang="tr-TR" sz="1200" dirty="0" smtClean="0"/>
              <a:t>4</a:t>
            </a:r>
            <a:endParaRPr lang="tr-TR" sz="1200" dirty="0"/>
          </a:p>
        </p:txBody>
      </p:sp>
      <p:sp>
        <p:nvSpPr>
          <p:cNvPr id="76" name="TextBox 75"/>
          <p:cNvSpPr txBox="1"/>
          <p:nvPr/>
        </p:nvSpPr>
        <p:spPr>
          <a:xfrm>
            <a:off x="1335038" y="5517232"/>
            <a:ext cx="263214" cy="276999"/>
          </a:xfrm>
          <a:prstGeom prst="rect">
            <a:avLst/>
          </a:prstGeom>
          <a:noFill/>
        </p:spPr>
        <p:txBody>
          <a:bodyPr wrap="none" rtlCol="0">
            <a:spAutoFit/>
          </a:bodyPr>
          <a:lstStyle/>
          <a:p>
            <a:r>
              <a:rPr lang="tr-TR" sz="1200" dirty="0" smtClean="0"/>
              <a:t>5</a:t>
            </a:r>
            <a:endParaRPr lang="tr-TR" sz="1200" dirty="0"/>
          </a:p>
        </p:txBody>
      </p:sp>
      <p:sp>
        <p:nvSpPr>
          <p:cNvPr id="77" name="TextBox 76"/>
          <p:cNvSpPr txBox="1"/>
          <p:nvPr/>
        </p:nvSpPr>
        <p:spPr>
          <a:xfrm>
            <a:off x="974998" y="5589240"/>
            <a:ext cx="263214" cy="276999"/>
          </a:xfrm>
          <a:prstGeom prst="rect">
            <a:avLst/>
          </a:prstGeom>
          <a:noFill/>
        </p:spPr>
        <p:txBody>
          <a:bodyPr wrap="none" rtlCol="0">
            <a:spAutoFit/>
          </a:bodyPr>
          <a:lstStyle/>
          <a:p>
            <a:r>
              <a:rPr lang="tr-TR" sz="1200" dirty="0" smtClean="0"/>
              <a:t>6</a:t>
            </a:r>
            <a:endParaRPr lang="tr-TR" sz="1200" dirty="0"/>
          </a:p>
        </p:txBody>
      </p:sp>
      <p:sp>
        <p:nvSpPr>
          <p:cNvPr id="78" name="TextBox 77"/>
          <p:cNvSpPr txBox="1"/>
          <p:nvPr/>
        </p:nvSpPr>
        <p:spPr>
          <a:xfrm>
            <a:off x="614958" y="5517232"/>
            <a:ext cx="263214" cy="276999"/>
          </a:xfrm>
          <a:prstGeom prst="rect">
            <a:avLst/>
          </a:prstGeom>
          <a:noFill/>
        </p:spPr>
        <p:txBody>
          <a:bodyPr wrap="none" rtlCol="0">
            <a:spAutoFit/>
          </a:bodyPr>
          <a:lstStyle/>
          <a:p>
            <a:r>
              <a:rPr lang="tr-TR" sz="1200" dirty="0" smtClean="0"/>
              <a:t>7</a:t>
            </a:r>
            <a:endParaRPr lang="tr-TR" sz="1200" dirty="0"/>
          </a:p>
        </p:txBody>
      </p:sp>
      <p:sp>
        <p:nvSpPr>
          <p:cNvPr id="79" name="TextBox 78"/>
          <p:cNvSpPr txBox="1"/>
          <p:nvPr/>
        </p:nvSpPr>
        <p:spPr>
          <a:xfrm>
            <a:off x="326926" y="5229200"/>
            <a:ext cx="263214" cy="276999"/>
          </a:xfrm>
          <a:prstGeom prst="rect">
            <a:avLst/>
          </a:prstGeom>
          <a:noFill/>
        </p:spPr>
        <p:txBody>
          <a:bodyPr wrap="none" rtlCol="0">
            <a:spAutoFit/>
          </a:bodyPr>
          <a:lstStyle/>
          <a:p>
            <a:r>
              <a:rPr lang="tr-TR" sz="1200" dirty="0" smtClean="0"/>
              <a:t>8</a:t>
            </a:r>
            <a:endParaRPr lang="tr-TR" sz="1200" dirty="0"/>
          </a:p>
        </p:txBody>
      </p:sp>
      <p:sp>
        <p:nvSpPr>
          <p:cNvPr id="80" name="TextBox 79"/>
          <p:cNvSpPr txBox="1"/>
          <p:nvPr/>
        </p:nvSpPr>
        <p:spPr>
          <a:xfrm>
            <a:off x="254918" y="4869160"/>
            <a:ext cx="263214" cy="276999"/>
          </a:xfrm>
          <a:prstGeom prst="rect">
            <a:avLst/>
          </a:prstGeom>
          <a:noFill/>
        </p:spPr>
        <p:txBody>
          <a:bodyPr wrap="none" rtlCol="0">
            <a:spAutoFit/>
          </a:bodyPr>
          <a:lstStyle/>
          <a:p>
            <a:r>
              <a:rPr lang="tr-TR" sz="1200" dirty="0" smtClean="0"/>
              <a:t>9</a:t>
            </a:r>
            <a:endParaRPr lang="tr-TR" sz="1200" dirty="0"/>
          </a:p>
        </p:txBody>
      </p:sp>
      <p:sp>
        <p:nvSpPr>
          <p:cNvPr id="81" name="TextBox 80"/>
          <p:cNvSpPr txBox="1"/>
          <p:nvPr/>
        </p:nvSpPr>
        <p:spPr>
          <a:xfrm>
            <a:off x="254918" y="4581128"/>
            <a:ext cx="341760" cy="276999"/>
          </a:xfrm>
          <a:prstGeom prst="rect">
            <a:avLst/>
          </a:prstGeom>
          <a:noFill/>
        </p:spPr>
        <p:txBody>
          <a:bodyPr wrap="none" rtlCol="0">
            <a:spAutoFit/>
          </a:bodyPr>
          <a:lstStyle/>
          <a:p>
            <a:r>
              <a:rPr lang="tr-TR" sz="1200" dirty="0" smtClean="0"/>
              <a:t>10</a:t>
            </a:r>
            <a:endParaRPr lang="tr-TR" sz="1200" dirty="0"/>
          </a:p>
        </p:txBody>
      </p:sp>
      <p:sp>
        <p:nvSpPr>
          <p:cNvPr id="82" name="TextBox 81"/>
          <p:cNvSpPr txBox="1"/>
          <p:nvPr/>
        </p:nvSpPr>
        <p:spPr>
          <a:xfrm>
            <a:off x="486182" y="4262616"/>
            <a:ext cx="341760" cy="276999"/>
          </a:xfrm>
          <a:prstGeom prst="rect">
            <a:avLst/>
          </a:prstGeom>
          <a:noFill/>
        </p:spPr>
        <p:txBody>
          <a:bodyPr wrap="none" rtlCol="0">
            <a:spAutoFit/>
          </a:bodyPr>
          <a:lstStyle/>
          <a:p>
            <a:r>
              <a:rPr lang="tr-TR" sz="1200" dirty="0" smtClean="0"/>
              <a:t>11</a:t>
            </a:r>
            <a:endParaRPr lang="tr-TR" sz="1200" dirty="0"/>
          </a:p>
        </p:txBody>
      </p:sp>
      <p:sp>
        <p:nvSpPr>
          <p:cNvPr id="83" name="TextBox 82"/>
          <p:cNvSpPr txBox="1"/>
          <p:nvPr/>
        </p:nvSpPr>
        <p:spPr>
          <a:xfrm>
            <a:off x="902990" y="4149080"/>
            <a:ext cx="341760" cy="276999"/>
          </a:xfrm>
          <a:prstGeom prst="rect">
            <a:avLst/>
          </a:prstGeom>
          <a:noFill/>
        </p:spPr>
        <p:txBody>
          <a:bodyPr wrap="none" rtlCol="0">
            <a:spAutoFit/>
          </a:bodyPr>
          <a:lstStyle/>
          <a:p>
            <a:r>
              <a:rPr lang="tr-TR" sz="1200" dirty="0" smtClean="0"/>
              <a:t>12</a:t>
            </a:r>
            <a:endParaRPr lang="tr-TR" sz="1200" dirty="0"/>
          </a:p>
        </p:txBody>
      </p:sp>
      <p:sp>
        <p:nvSpPr>
          <p:cNvPr id="84" name="Donut 83"/>
          <p:cNvSpPr/>
          <p:nvPr/>
        </p:nvSpPr>
        <p:spPr>
          <a:xfrm>
            <a:off x="2411760" y="4024114"/>
            <a:ext cx="1963457" cy="2047880"/>
          </a:xfrm>
          <a:prstGeom prst="donut">
            <a:avLst>
              <a:gd name="adj" fmla="val 538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85" name="TextBox 84"/>
          <p:cNvSpPr txBox="1"/>
          <p:nvPr/>
        </p:nvSpPr>
        <p:spPr>
          <a:xfrm>
            <a:off x="3609608" y="4281666"/>
            <a:ext cx="263214" cy="276999"/>
          </a:xfrm>
          <a:prstGeom prst="rect">
            <a:avLst/>
          </a:prstGeom>
          <a:noFill/>
        </p:spPr>
        <p:txBody>
          <a:bodyPr wrap="none" rtlCol="0">
            <a:spAutoFit/>
          </a:bodyPr>
          <a:lstStyle/>
          <a:p>
            <a:r>
              <a:rPr lang="tr-TR" sz="1200" dirty="0" smtClean="0"/>
              <a:t>1</a:t>
            </a:r>
            <a:endParaRPr lang="tr-TR" sz="1200" dirty="0"/>
          </a:p>
        </p:txBody>
      </p:sp>
      <p:sp>
        <p:nvSpPr>
          <p:cNvPr id="86" name="TextBox 85"/>
          <p:cNvSpPr txBox="1"/>
          <p:nvPr/>
        </p:nvSpPr>
        <p:spPr>
          <a:xfrm>
            <a:off x="3882400" y="4584938"/>
            <a:ext cx="263214" cy="276999"/>
          </a:xfrm>
          <a:prstGeom prst="rect">
            <a:avLst/>
          </a:prstGeom>
          <a:noFill/>
        </p:spPr>
        <p:txBody>
          <a:bodyPr wrap="none" rtlCol="0">
            <a:spAutoFit/>
          </a:bodyPr>
          <a:lstStyle/>
          <a:p>
            <a:r>
              <a:rPr lang="tr-TR" sz="1200" dirty="0" smtClean="0"/>
              <a:t>2</a:t>
            </a:r>
            <a:endParaRPr lang="tr-TR" sz="1200" dirty="0"/>
          </a:p>
        </p:txBody>
      </p:sp>
      <p:sp>
        <p:nvSpPr>
          <p:cNvPr id="87" name="TextBox 86"/>
          <p:cNvSpPr txBox="1"/>
          <p:nvPr/>
        </p:nvSpPr>
        <p:spPr>
          <a:xfrm>
            <a:off x="3995936" y="4926972"/>
            <a:ext cx="263214" cy="276999"/>
          </a:xfrm>
          <a:prstGeom prst="rect">
            <a:avLst/>
          </a:prstGeom>
          <a:noFill/>
        </p:spPr>
        <p:txBody>
          <a:bodyPr wrap="none" rtlCol="0">
            <a:spAutoFit/>
          </a:bodyPr>
          <a:lstStyle/>
          <a:p>
            <a:r>
              <a:rPr lang="tr-TR" sz="1200" dirty="0" smtClean="0"/>
              <a:t>3</a:t>
            </a:r>
            <a:endParaRPr lang="tr-TR" sz="1200" dirty="0"/>
          </a:p>
        </p:txBody>
      </p:sp>
      <p:sp>
        <p:nvSpPr>
          <p:cNvPr id="88" name="TextBox 87"/>
          <p:cNvSpPr txBox="1"/>
          <p:nvPr/>
        </p:nvSpPr>
        <p:spPr>
          <a:xfrm>
            <a:off x="3897640" y="5293970"/>
            <a:ext cx="263214" cy="276999"/>
          </a:xfrm>
          <a:prstGeom prst="rect">
            <a:avLst/>
          </a:prstGeom>
          <a:noFill/>
        </p:spPr>
        <p:txBody>
          <a:bodyPr wrap="none" rtlCol="0">
            <a:spAutoFit/>
          </a:bodyPr>
          <a:lstStyle/>
          <a:p>
            <a:r>
              <a:rPr lang="tr-TR" sz="1200" dirty="0" smtClean="0"/>
              <a:t>4</a:t>
            </a:r>
            <a:endParaRPr lang="tr-TR" sz="1200" dirty="0"/>
          </a:p>
        </p:txBody>
      </p:sp>
      <p:sp>
        <p:nvSpPr>
          <p:cNvPr id="89" name="TextBox 88"/>
          <p:cNvSpPr txBox="1"/>
          <p:nvPr/>
        </p:nvSpPr>
        <p:spPr>
          <a:xfrm>
            <a:off x="3635896" y="5536282"/>
            <a:ext cx="263214" cy="276999"/>
          </a:xfrm>
          <a:prstGeom prst="rect">
            <a:avLst/>
          </a:prstGeom>
          <a:noFill/>
        </p:spPr>
        <p:txBody>
          <a:bodyPr wrap="none" rtlCol="0">
            <a:spAutoFit/>
          </a:bodyPr>
          <a:lstStyle/>
          <a:p>
            <a:r>
              <a:rPr lang="tr-TR" sz="1200" dirty="0" smtClean="0"/>
              <a:t>5</a:t>
            </a:r>
            <a:endParaRPr lang="tr-TR" sz="1200" dirty="0"/>
          </a:p>
        </p:txBody>
      </p:sp>
      <p:sp>
        <p:nvSpPr>
          <p:cNvPr id="90" name="TextBox 89"/>
          <p:cNvSpPr txBox="1"/>
          <p:nvPr/>
        </p:nvSpPr>
        <p:spPr>
          <a:xfrm>
            <a:off x="3275856" y="5608290"/>
            <a:ext cx="263214" cy="276999"/>
          </a:xfrm>
          <a:prstGeom prst="rect">
            <a:avLst/>
          </a:prstGeom>
          <a:noFill/>
        </p:spPr>
        <p:txBody>
          <a:bodyPr wrap="none" rtlCol="0">
            <a:spAutoFit/>
          </a:bodyPr>
          <a:lstStyle/>
          <a:p>
            <a:r>
              <a:rPr lang="tr-TR" sz="1200" dirty="0" smtClean="0"/>
              <a:t>6</a:t>
            </a:r>
            <a:endParaRPr lang="tr-TR" sz="1200" dirty="0"/>
          </a:p>
        </p:txBody>
      </p:sp>
      <p:sp>
        <p:nvSpPr>
          <p:cNvPr id="91" name="TextBox 90"/>
          <p:cNvSpPr txBox="1"/>
          <p:nvPr/>
        </p:nvSpPr>
        <p:spPr>
          <a:xfrm>
            <a:off x="2915816" y="5536282"/>
            <a:ext cx="263214" cy="276999"/>
          </a:xfrm>
          <a:prstGeom prst="rect">
            <a:avLst/>
          </a:prstGeom>
          <a:noFill/>
        </p:spPr>
        <p:txBody>
          <a:bodyPr wrap="none" rtlCol="0">
            <a:spAutoFit/>
          </a:bodyPr>
          <a:lstStyle/>
          <a:p>
            <a:r>
              <a:rPr lang="tr-TR" sz="1200" dirty="0" smtClean="0"/>
              <a:t>7</a:t>
            </a:r>
            <a:endParaRPr lang="tr-TR" sz="1200" dirty="0"/>
          </a:p>
        </p:txBody>
      </p:sp>
      <p:sp>
        <p:nvSpPr>
          <p:cNvPr id="92" name="TextBox 91"/>
          <p:cNvSpPr txBox="1"/>
          <p:nvPr/>
        </p:nvSpPr>
        <p:spPr>
          <a:xfrm>
            <a:off x="2627784" y="5248250"/>
            <a:ext cx="263214" cy="276999"/>
          </a:xfrm>
          <a:prstGeom prst="rect">
            <a:avLst/>
          </a:prstGeom>
          <a:noFill/>
        </p:spPr>
        <p:txBody>
          <a:bodyPr wrap="none" rtlCol="0">
            <a:spAutoFit/>
          </a:bodyPr>
          <a:lstStyle/>
          <a:p>
            <a:r>
              <a:rPr lang="tr-TR" sz="1200" dirty="0" smtClean="0"/>
              <a:t>8</a:t>
            </a:r>
            <a:endParaRPr lang="tr-TR" sz="1200" dirty="0"/>
          </a:p>
        </p:txBody>
      </p:sp>
      <p:sp>
        <p:nvSpPr>
          <p:cNvPr id="93" name="TextBox 92"/>
          <p:cNvSpPr txBox="1"/>
          <p:nvPr/>
        </p:nvSpPr>
        <p:spPr>
          <a:xfrm>
            <a:off x="2555776" y="4888210"/>
            <a:ext cx="263214" cy="276999"/>
          </a:xfrm>
          <a:prstGeom prst="rect">
            <a:avLst/>
          </a:prstGeom>
          <a:noFill/>
        </p:spPr>
        <p:txBody>
          <a:bodyPr wrap="none" rtlCol="0">
            <a:spAutoFit/>
          </a:bodyPr>
          <a:lstStyle/>
          <a:p>
            <a:r>
              <a:rPr lang="tr-TR" sz="1200" dirty="0" smtClean="0"/>
              <a:t>9</a:t>
            </a:r>
            <a:endParaRPr lang="tr-TR" sz="1200" dirty="0"/>
          </a:p>
        </p:txBody>
      </p:sp>
      <p:sp>
        <p:nvSpPr>
          <p:cNvPr id="94" name="TextBox 93"/>
          <p:cNvSpPr txBox="1"/>
          <p:nvPr/>
        </p:nvSpPr>
        <p:spPr>
          <a:xfrm>
            <a:off x="2555776" y="4600178"/>
            <a:ext cx="341760" cy="276999"/>
          </a:xfrm>
          <a:prstGeom prst="rect">
            <a:avLst/>
          </a:prstGeom>
          <a:noFill/>
        </p:spPr>
        <p:txBody>
          <a:bodyPr wrap="none" rtlCol="0">
            <a:spAutoFit/>
          </a:bodyPr>
          <a:lstStyle/>
          <a:p>
            <a:r>
              <a:rPr lang="tr-TR" sz="1200" dirty="0" smtClean="0"/>
              <a:t>10</a:t>
            </a:r>
            <a:endParaRPr lang="tr-TR" sz="1200" dirty="0"/>
          </a:p>
        </p:txBody>
      </p:sp>
      <p:sp>
        <p:nvSpPr>
          <p:cNvPr id="95" name="TextBox 94"/>
          <p:cNvSpPr txBox="1"/>
          <p:nvPr/>
        </p:nvSpPr>
        <p:spPr>
          <a:xfrm>
            <a:off x="2787040" y="4281666"/>
            <a:ext cx="341760" cy="276999"/>
          </a:xfrm>
          <a:prstGeom prst="rect">
            <a:avLst/>
          </a:prstGeom>
          <a:noFill/>
        </p:spPr>
        <p:txBody>
          <a:bodyPr wrap="none" rtlCol="0">
            <a:spAutoFit/>
          </a:bodyPr>
          <a:lstStyle/>
          <a:p>
            <a:r>
              <a:rPr lang="tr-TR" sz="1200" dirty="0" smtClean="0"/>
              <a:t>11</a:t>
            </a:r>
            <a:endParaRPr lang="tr-TR" sz="1200" dirty="0"/>
          </a:p>
        </p:txBody>
      </p:sp>
      <p:sp>
        <p:nvSpPr>
          <p:cNvPr id="96" name="TextBox 95"/>
          <p:cNvSpPr txBox="1"/>
          <p:nvPr/>
        </p:nvSpPr>
        <p:spPr>
          <a:xfrm>
            <a:off x="3203848" y="4168130"/>
            <a:ext cx="341760" cy="276999"/>
          </a:xfrm>
          <a:prstGeom prst="rect">
            <a:avLst/>
          </a:prstGeom>
          <a:noFill/>
        </p:spPr>
        <p:txBody>
          <a:bodyPr wrap="none" rtlCol="0">
            <a:spAutoFit/>
          </a:bodyPr>
          <a:lstStyle/>
          <a:p>
            <a:r>
              <a:rPr lang="tr-TR" sz="1200" dirty="0" smtClean="0"/>
              <a:t>12</a:t>
            </a:r>
            <a:endParaRPr lang="tr-TR" sz="1200" dirty="0"/>
          </a:p>
        </p:txBody>
      </p:sp>
      <p:sp>
        <p:nvSpPr>
          <p:cNvPr id="97" name="Donut 96"/>
          <p:cNvSpPr/>
          <p:nvPr/>
        </p:nvSpPr>
        <p:spPr>
          <a:xfrm>
            <a:off x="6962760" y="3995184"/>
            <a:ext cx="1963457" cy="2047880"/>
          </a:xfrm>
          <a:prstGeom prst="donut">
            <a:avLst>
              <a:gd name="adj" fmla="val 538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98" name="TextBox 97"/>
          <p:cNvSpPr txBox="1"/>
          <p:nvPr/>
        </p:nvSpPr>
        <p:spPr>
          <a:xfrm>
            <a:off x="8160608" y="4252736"/>
            <a:ext cx="263214" cy="276999"/>
          </a:xfrm>
          <a:prstGeom prst="rect">
            <a:avLst/>
          </a:prstGeom>
          <a:noFill/>
        </p:spPr>
        <p:txBody>
          <a:bodyPr wrap="none" rtlCol="0">
            <a:spAutoFit/>
          </a:bodyPr>
          <a:lstStyle/>
          <a:p>
            <a:r>
              <a:rPr lang="tr-TR" sz="1200" dirty="0" smtClean="0"/>
              <a:t>1</a:t>
            </a:r>
            <a:endParaRPr lang="tr-TR" sz="1200" dirty="0"/>
          </a:p>
        </p:txBody>
      </p:sp>
      <p:sp>
        <p:nvSpPr>
          <p:cNvPr id="99" name="TextBox 98"/>
          <p:cNvSpPr txBox="1"/>
          <p:nvPr/>
        </p:nvSpPr>
        <p:spPr>
          <a:xfrm>
            <a:off x="8433400" y="4556008"/>
            <a:ext cx="263214" cy="276999"/>
          </a:xfrm>
          <a:prstGeom prst="rect">
            <a:avLst/>
          </a:prstGeom>
          <a:noFill/>
        </p:spPr>
        <p:txBody>
          <a:bodyPr wrap="none" rtlCol="0">
            <a:spAutoFit/>
          </a:bodyPr>
          <a:lstStyle/>
          <a:p>
            <a:r>
              <a:rPr lang="tr-TR" sz="1200" dirty="0" smtClean="0"/>
              <a:t>2</a:t>
            </a:r>
            <a:endParaRPr lang="tr-TR" sz="1200" dirty="0"/>
          </a:p>
        </p:txBody>
      </p:sp>
      <p:sp>
        <p:nvSpPr>
          <p:cNvPr id="100" name="TextBox 99"/>
          <p:cNvSpPr txBox="1"/>
          <p:nvPr/>
        </p:nvSpPr>
        <p:spPr>
          <a:xfrm>
            <a:off x="8546936" y="4931288"/>
            <a:ext cx="263214" cy="276999"/>
          </a:xfrm>
          <a:prstGeom prst="rect">
            <a:avLst/>
          </a:prstGeom>
          <a:noFill/>
        </p:spPr>
        <p:txBody>
          <a:bodyPr wrap="none" rtlCol="0">
            <a:spAutoFit/>
          </a:bodyPr>
          <a:lstStyle/>
          <a:p>
            <a:r>
              <a:rPr lang="tr-TR" sz="1200" dirty="0" smtClean="0"/>
              <a:t>3</a:t>
            </a:r>
            <a:endParaRPr lang="tr-TR" sz="1200" dirty="0"/>
          </a:p>
        </p:txBody>
      </p:sp>
      <p:sp>
        <p:nvSpPr>
          <p:cNvPr id="101" name="TextBox 100"/>
          <p:cNvSpPr txBox="1"/>
          <p:nvPr/>
        </p:nvSpPr>
        <p:spPr>
          <a:xfrm>
            <a:off x="8448640" y="5265040"/>
            <a:ext cx="263214" cy="276999"/>
          </a:xfrm>
          <a:prstGeom prst="rect">
            <a:avLst/>
          </a:prstGeom>
          <a:noFill/>
        </p:spPr>
        <p:txBody>
          <a:bodyPr wrap="none" rtlCol="0">
            <a:spAutoFit/>
          </a:bodyPr>
          <a:lstStyle/>
          <a:p>
            <a:r>
              <a:rPr lang="tr-TR" sz="1200" dirty="0" smtClean="0"/>
              <a:t>4</a:t>
            </a:r>
            <a:endParaRPr lang="tr-TR" sz="1200" dirty="0"/>
          </a:p>
        </p:txBody>
      </p:sp>
      <p:sp>
        <p:nvSpPr>
          <p:cNvPr id="102" name="TextBox 101"/>
          <p:cNvSpPr txBox="1"/>
          <p:nvPr/>
        </p:nvSpPr>
        <p:spPr>
          <a:xfrm>
            <a:off x="8186896" y="5507352"/>
            <a:ext cx="263214" cy="276999"/>
          </a:xfrm>
          <a:prstGeom prst="rect">
            <a:avLst/>
          </a:prstGeom>
          <a:noFill/>
        </p:spPr>
        <p:txBody>
          <a:bodyPr wrap="none" rtlCol="0">
            <a:spAutoFit/>
          </a:bodyPr>
          <a:lstStyle/>
          <a:p>
            <a:r>
              <a:rPr lang="tr-TR" sz="1200" dirty="0" smtClean="0"/>
              <a:t>5</a:t>
            </a:r>
            <a:endParaRPr lang="tr-TR" sz="1200" dirty="0"/>
          </a:p>
        </p:txBody>
      </p:sp>
      <p:sp>
        <p:nvSpPr>
          <p:cNvPr id="103" name="TextBox 102"/>
          <p:cNvSpPr txBox="1"/>
          <p:nvPr/>
        </p:nvSpPr>
        <p:spPr>
          <a:xfrm>
            <a:off x="7826856" y="5579360"/>
            <a:ext cx="263214" cy="276999"/>
          </a:xfrm>
          <a:prstGeom prst="rect">
            <a:avLst/>
          </a:prstGeom>
          <a:noFill/>
        </p:spPr>
        <p:txBody>
          <a:bodyPr wrap="none" rtlCol="0">
            <a:spAutoFit/>
          </a:bodyPr>
          <a:lstStyle/>
          <a:p>
            <a:r>
              <a:rPr lang="tr-TR" sz="1200" dirty="0" smtClean="0"/>
              <a:t>6</a:t>
            </a:r>
            <a:endParaRPr lang="tr-TR" sz="1200" dirty="0"/>
          </a:p>
        </p:txBody>
      </p:sp>
      <p:sp>
        <p:nvSpPr>
          <p:cNvPr id="104" name="TextBox 103"/>
          <p:cNvSpPr txBox="1"/>
          <p:nvPr/>
        </p:nvSpPr>
        <p:spPr>
          <a:xfrm>
            <a:off x="7466816" y="5507352"/>
            <a:ext cx="263214" cy="276999"/>
          </a:xfrm>
          <a:prstGeom prst="rect">
            <a:avLst/>
          </a:prstGeom>
          <a:noFill/>
        </p:spPr>
        <p:txBody>
          <a:bodyPr wrap="none" rtlCol="0">
            <a:spAutoFit/>
          </a:bodyPr>
          <a:lstStyle/>
          <a:p>
            <a:r>
              <a:rPr lang="tr-TR" sz="1200" dirty="0" smtClean="0"/>
              <a:t>7</a:t>
            </a:r>
            <a:endParaRPr lang="tr-TR" sz="1200" dirty="0"/>
          </a:p>
        </p:txBody>
      </p:sp>
      <p:sp>
        <p:nvSpPr>
          <p:cNvPr id="105" name="TextBox 104"/>
          <p:cNvSpPr txBox="1"/>
          <p:nvPr/>
        </p:nvSpPr>
        <p:spPr>
          <a:xfrm>
            <a:off x="7178784" y="5219320"/>
            <a:ext cx="263214" cy="276999"/>
          </a:xfrm>
          <a:prstGeom prst="rect">
            <a:avLst/>
          </a:prstGeom>
          <a:noFill/>
        </p:spPr>
        <p:txBody>
          <a:bodyPr wrap="none" rtlCol="0">
            <a:spAutoFit/>
          </a:bodyPr>
          <a:lstStyle/>
          <a:p>
            <a:r>
              <a:rPr lang="tr-TR" sz="1200" dirty="0" smtClean="0"/>
              <a:t>8</a:t>
            </a:r>
            <a:endParaRPr lang="tr-TR" sz="1200" dirty="0"/>
          </a:p>
        </p:txBody>
      </p:sp>
      <p:sp>
        <p:nvSpPr>
          <p:cNvPr id="106" name="TextBox 105"/>
          <p:cNvSpPr txBox="1"/>
          <p:nvPr/>
        </p:nvSpPr>
        <p:spPr>
          <a:xfrm>
            <a:off x="7106776" y="4859280"/>
            <a:ext cx="263214" cy="276999"/>
          </a:xfrm>
          <a:prstGeom prst="rect">
            <a:avLst/>
          </a:prstGeom>
          <a:noFill/>
        </p:spPr>
        <p:txBody>
          <a:bodyPr wrap="none" rtlCol="0">
            <a:spAutoFit/>
          </a:bodyPr>
          <a:lstStyle/>
          <a:p>
            <a:r>
              <a:rPr lang="tr-TR" sz="1200" dirty="0" smtClean="0"/>
              <a:t>9</a:t>
            </a:r>
            <a:endParaRPr lang="tr-TR" sz="1200" dirty="0"/>
          </a:p>
        </p:txBody>
      </p:sp>
      <p:sp>
        <p:nvSpPr>
          <p:cNvPr id="107" name="TextBox 106"/>
          <p:cNvSpPr txBox="1"/>
          <p:nvPr/>
        </p:nvSpPr>
        <p:spPr>
          <a:xfrm>
            <a:off x="7106776" y="4571248"/>
            <a:ext cx="341760" cy="276999"/>
          </a:xfrm>
          <a:prstGeom prst="rect">
            <a:avLst/>
          </a:prstGeom>
          <a:noFill/>
        </p:spPr>
        <p:txBody>
          <a:bodyPr wrap="none" rtlCol="0">
            <a:spAutoFit/>
          </a:bodyPr>
          <a:lstStyle/>
          <a:p>
            <a:r>
              <a:rPr lang="tr-TR" sz="1200" dirty="0" smtClean="0"/>
              <a:t>10</a:t>
            </a:r>
            <a:endParaRPr lang="tr-TR" sz="1200" dirty="0"/>
          </a:p>
        </p:txBody>
      </p:sp>
      <p:sp>
        <p:nvSpPr>
          <p:cNvPr id="108" name="TextBox 107"/>
          <p:cNvSpPr txBox="1"/>
          <p:nvPr/>
        </p:nvSpPr>
        <p:spPr>
          <a:xfrm>
            <a:off x="7338040" y="4252736"/>
            <a:ext cx="341760" cy="276999"/>
          </a:xfrm>
          <a:prstGeom prst="rect">
            <a:avLst/>
          </a:prstGeom>
          <a:noFill/>
        </p:spPr>
        <p:txBody>
          <a:bodyPr wrap="none" rtlCol="0">
            <a:spAutoFit/>
          </a:bodyPr>
          <a:lstStyle/>
          <a:p>
            <a:r>
              <a:rPr lang="tr-TR" sz="1200" dirty="0" smtClean="0"/>
              <a:t>11</a:t>
            </a:r>
            <a:endParaRPr lang="tr-TR" sz="1200" dirty="0"/>
          </a:p>
        </p:txBody>
      </p:sp>
      <p:sp>
        <p:nvSpPr>
          <p:cNvPr id="109" name="TextBox 108"/>
          <p:cNvSpPr txBox="1"/>
          <p:nvPr/>
        </p:nvSpPr>
        <p:spPr>
          <a:xfrm>
            <a:off x="7754848" y="4139200"/>
            <a:ext cx="341760" cy="276999"/>
          </a:xfrm>
          <a:prstGeom prst="rect">
            <a:avLst/>
          </a:prstGeom>
          <a:noFill/>
        </p:spPr>
        <p:txBody>
          <a:bodyPr wrap="none" rtlCol="0">
            <a:spAutoFit/>
          </a:bodyPr>
          <a:lstStyle/>
          <a:p>
            <a:r>
              <a:rPr lang="tr-TR" sz="1200" dirty="0" smtClean="0"/>
              <a:t>12</a:t>
            </a:r>
            <a:endParaRPr lang="tr-TR" sz="1200" dirty="0"/>
          </a:p>
        </p:txBody>
      </p:sp>
      <p:cxnSp>
        <p:nvCxnSpPr>
          <p:cNvPr id="110" name="Straight Arrow Connector 109"/>
          <p:cNvCxnSpPr/>
          <p:nvPr/>
        </p:nvCxnSpPr>
        <p:spPr>
          <a:xfrm>
            <a:off x="5610562" y="1563653"/>
            <a:ext cx="0" cy="729074"/>
          </a:xfrm>
          <a:prstGeom prst="straightConnector1">
            <a:avLst/>
          </a:prstGeom>
          <a:ln>
            <a:solidFill>
              <a:srgbClr val="0070C0"/>
            </a:solidFill>
            <a:tailEnd type="arrow"/>
          </a:ln>
        </p:spPr>
        <p:style>
          <a:lnRef idx="1">
            <a:schemeClr val="dk1"/>
          </a:lnRef>
          <a:fillRef idx="0">
            <a:schemeClr val="dk1"/>
          </a:fillRef>
          <a:effectRef idx="0">
            <a:schemeClr val="dk1"/>
          </a:effectRef>
          <a:fontRef idx="minor">
            <a:schemeClr val="tx1"/>
          </a:fontRef>
        </p:style>
      </p:cxnSp>
      <p:cxnSp>
        <p:nvCxnSpPr>
          <p:cNvPr id="111" name="Straight Arrow Connector 110"/>
          <p:cNvCxnSpPr/>
          <p:nvPr/>
        </p:nvCxnSpPr>
        <p:spPr>
          <a:xfrm flipH="1">
            <a:off x="5049738" y="1552605"/>
            <a:ext cx="576064" cy="400392"/>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endCxn id="22" idx="2"/>
          </p:cNvCxnSpPr>
          <p:nvPr/>
        </p:nvCxnSpPr>
        <p:spPr>
          <a:xfrm flipH="1" flipV="1">
            <a:off x="1009130" y="1134671"/>
            <a:ext cx="45144" cy="5870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flipH="1">
            <a:off x="2753494" y="1656616"/>
            <a:ext cx="504056" cy="328384"/>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a:off x="3257550" y="1656616"/>
            <a:ext cx="648072" cy="664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H="1">
            <a:off x="7522518" y="1765151"/>
            <a:ext cx="576064" cy="256376"/>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endCxn id="67" idx="3"/>
          </p:cNvCxnSpPr>
          <p:nvPr/>
        </p:nvCxnSpPr>
        <p:spPr>
          <a:xfrm flipH="1" flipV="1">
            <a:off x="7425692" y="1759635"/>
            <a:ext cx="672890" cy="55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flipH="1" flipV="1">
            <a:off x="470942" y="5013176"/>
            <a:ext cx="672890" cy="55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endCxn id="83" idx="2"/>
          </p:cNvCxnSpPr>
          <p:nvPr/>
        </p:nvCxnSpPr>
        <p:spPr>
          <a:xfrm flipH="1" flipV="1">
            <a:off x="1073870" y="4426079"/>
            <a:ext cx="45144" cy="5870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a:off x="2905312" y="5022346"/>
            <a:ext cx="1080120" cy="3876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flipH="1" flipV="1">
            <a:off x="7388696" y="4944501"/>
            <a:ext cx="569767" cy="55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endCxn id="106" idx="3"/>
          </p:cNvCxnSpPr>
          <p:nvPr/>
        </p:nvCxnSpPr>
        <p:spPr>
          <a:xfrm flipH="1">
            <a:off x="7369990" y="4941168"/>
            <a:ext cx="589796" cy="566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2825502" y="2808744"/>
            <a:ext cx="920445" cy="477054"/>
          </a:xfrm>
          <a:prstGeom prst="rect">
            <a:avLst/>
          </a:prstGeom>
          <a:noFill/>
        </p:spPr>
        <p:txBody>
          <a:bodyPr wrap="none" rtlCol="0">
            <a:spAutoFit/>
          </a:bodyPr>
          <a:lstStyle/>
          <a:p>
            <a:r>
              <a:rPr lang="tr-TR" sz="2500" b="1" dirty="0" smtClean="0">
                <a:solidFill>
                  <a:srgbClr val="0070C0"/>
                </a:solidFill>
              </a:rPr>
              <a:t>20:15</a:t>
            </a:r>
            <a:endParaRPr lang="tr-TR" sz="2500" b="1" dirty="0">
              <a:solidFill>
                <a:srgbClr val="0070C0"/>
              </a:solidFill>
            </a:endParaRPr>
          </a:p>
        </p:txBody>
      </p:sp>
      <p:sp>
        <p:nvSpPr>
          <p:cNvPr id="151" name="TextBox 150"/>
          <p:cNvSpPr txBox="1"/>
          <p:nvPr/>
        </p:nvSpPr>
        <p:spPr>
          <a:xfrm>
            <a:off x="5121746" y="2848749"/>
            <a:ext cx="920445" cy="477054"/>
          </a:xfrm>
          <a:prstGeom prst="rect">
            <a:avLst/>
          </a:prstGeom>
          <a:noFill/>
        </p:spPr>
        <p:txBody>
          <a:bodyPr wrap="none" rtlCol="0">
            <a:spAutoFit/>
          </a:bodyPr>
          <a:lstStyle/>
          <a:p>
            <a:r>
              <a:rPr lang="tr-TR" sz="2500" b="1" dirty="0" smtClean="0">
                <a:solidFill>
                  <a:srgbClr val="0070C0"/>
                </a:solidFill>
              </a:rPr>
              <a:t>20:30</a:t>
            </a:r>
            <a:endParaRPr lang="tr-TR" sz="2500" b="1" dirty="0">
              <a:solidFill>
                <a:srgbClr val="0070C0"/>
              </a:solidFill>
            </a:endParaRPr>
          </a:p>
        </p:txBody>
      </p:sp>
      <p:sp>
        <p:nvSpPr>
          <p:cNvPr id="152" name="TextBox 151"/>
          <p:cNvSpPr txBox="1"/>
          <p:nvPr/>
        </p:nvSpPr>
        <p:spPr>
          <a:xfrm>
            <a:off x="7450510" y="2845271"/>
            <a:ext cx="920445" cy="477054"/>
          </a:xfrm>
          <a:prstGeom prst="rect">
            <a:avLst/>
          </a:prstGeom>
          <a:noFill/>
        </p:spPr>
        <p:txBody>
          <a:bodyPr wrap="none" rtlCol="0">
            <a:spAutoFit/>
          </a:bodyPr>
          <a:lstStyle/>
          <a:p>
            <a:r>
              <a:rPr lang="tr-TR" sz="2500" b="1" dirty="0" smtClean="0">
                <a:solidFill>
                  <a:srgbClr val="0070C0"/>
                </a:solidFill>
              </a:rPr>
              <a:t>20:45</a:t>
            </a:r>
            <a:endParaRPr lang="tr-TR" sz="2500" b="1" dirty="0">
              <a:solidFill>
                <a:srgbClr val="0070C0"/>
              </a:solidFill>
            </a:endParaRPr>
          </a:p>
        </p:txBody>
      </p:sp>
      <p:sp>
        <p:nvSpPr>
          <p:cNvPr id="153" name="TextBox 152"/>
          <p:cNvSpPr txBox="1"/>
          <p:nvPr/>
        </p:nvSpPr>
        <p:spPr>
          <a:xfrm>
            <a:off x="686966" y="6093296"/>
            <a:ext cx="920445" cy="477054"/>
          </a:xfrm>
          <a:prstGeom prst="rect">
            <a:avLst/>
          </a:prstGeom>
          <a:noFill/>
        </p:spPr>
        <p:txBody>
          <a:bodyPr wrap="none" rtlCol="0">
            <a:spAutoFit/>
          </a:bodyPr>
          <a:lstStyle/>
          <a:p>
            <a:r>
              <a:rPr lang="tr-TR" sz="2500" b="1" dirty="0" smtClean="0">
                <a:solidFill>
                  <a:srgbClr val="0070C0"/>
                </a:solidFill>
              </a:rPr>
              <a:t>21:00</a:t>
            </a:r>
            <a:endParaRPr lang="tr-TR" sz="2500" b="1" dirty="0">
              <a:solidFill>
                <a:srgbClr val="0070C0"/>
              </a:solidFill>
            </a:endParaRPr>
          </a:p>
        </p:txBody>
      </p:sp>
      <p:sp>
        <p:nvSpPr>
          <p:cNvPr id="154" name="TextBox 153"/>
          <p:cNvSpPr txBox="1"/>
          <p:nvPr/>
        </p:nvSpPr>
        <p:spPr>
          <a:xfrm>
            <a:off x="2879819" y="6165304"/>
            <a:ext cx="920445" cy="477054"/>
          </a:xfrm>
          <a:prstGeom prst="rect">
            <a:avLst/>
          </a:prstGeom>
          <a:noFill/>
        </p:spPr>
        <p:txBody>
          <a:bodyPr wrap="none" rtlCol="0">
            <a:spAutoFit/>
          </a:bodyPr>
          <a:lstStyle/>
          <a:p>
            <a:r>
              <a:rPr lang="tr-TR" sz="2500" b="1" dirty="0" smtClean="0">
                <a:solidFill>
                  <a:srgbClr val="0070C0"/>
                </a:solidFill>
              </a:rPr>
              <a:t>21:15</a:t>
            </a:r>
            <a:endParaRPr lang="tr-TR" sz="2500" b="1" dirty="0">
              <a:solidFill>
                <a:srgbClr val="0070C0"/>
              </a:solidFill>
            </a:endParaRPr>
          </a:p>
        </p:txBody>
      </p:sp>
      <p:sp>
        <p:nvSpPr>
          <p:cNvPr id="155" name="TextBox 154"/>
          <p:cNvSpPr txBox="1"/>
          <p:nvPr/>
        </p:nvSpPr>
        <p:spPr>
          <a:xfrm>
            <a:off x="7524328" y="6165304"/>
            <a:ext cx="920445" cy="477054"/>
          </a:xfrm>
          <a:prstGeom prst="rect">
            <a:avLst/>
          </a:prstGeom>
          <a:noFill/>
        </p:spPr>
        <p:txBody>
          <a:bodyPr wrap="none" rtlCol="0">
            <a:spAutoFit/>
          </a:bodyPr>
          <a:lstStyle/>
          <a:p>
            <a:r>
              <a:rPr lang="tr-TR" sz="2500" b="1" dirty="0" smtClean="0">
                <a:solidFill>
                  <a:srgbClr val="0070C0"/>
                </a:solidFill>
              </a:rPr>
              <a:t>21:45</a:t>
            </a:r>
            <a:endParaRPr lang="tr-TR" sz="2500" b="1" dirty="0">
              <a:solidFill>
                <a:srgbClr val="0070C0"/>
              </a:solidFill>
            </a:endParaRPr>
          </a:p>
        </p:txBody>
      </p:sp>
      <p:sp>
        <p:nvSpPr>
          <p:cNvPr id="121" name="Donut 120"/>
          <p:cNvSpPr/>
          <p:nvPr/>
        </p:nvSpPr>
        <p:spPr>
          <a:xfrm>
            <a:off x="4761706" y="4017787"/>
            <a:ext cx="1963457" cy="2047880"/>
          </a:xfrm>
          <a:prstGeom prst="donut">
            <a:avLst>
              <a:gd name="adj" fmla="val 538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22" name="TextBox 121"/>
          <p:cNvSpPr txBox="1"/>
          <p:nvPr/>
        </p:nvSpPr>
        <p:spPr>
          <a:xfrm>
            <a:off x="5959554" y="4275339"/>
            <a:ext cx="263214" cy="276999"/>
          </a:xfrm>
          <a:prstGeom prst="rect">
            <a:avLst/>
          </a:prstGeom>
          <a:noFill/>
        </p:spPr>
        <p:txBody>
          <a:bodyPr wrap="none" rtlCol="0">
            <a:spAutoFit/>
          </a:bodyPr>
          <a:lstStyle/>
          <a:p>
            <a:r>
              <a:rPr lang="tr-TR" sz="1200" dirty="0" smtClean="0"/>
              <a:t>1</a:t>
            </a:r>
            <a:endParaRPr lang="tr-TR" sz="1200" dirty="0"/>
          </a:p>
        </p:txBody>
      </p:sp>
      <p:sp>
        <p:nvSpPr>
          <p:cNvPr id="123" name="TextBox 122"/>
          <p:cNvSpPr txBox="1"/>
          <p:nvPr/>
        </p:nvSpPr>
        <p:spPr>
          <a:xfrm>
            <a:off x="6232346" y="4578611"/>
            <a:ext cx="263214" cy="276999"/>
          </a:xfrm>
          <a:prstGeom prst="rect">
            <a:avLst/>
          </a:prstGeom>
          <a:noFill/>
        </p:spPr>
        <p:txBody>
          <a:bodyPr wrap="none" rtlCol="0">
            <a:spAutoFit/>
          </a:bodyPr>
          <a:lstStyle/>
          <a:p>
            <a:r>
              <a:rPr lang="tr-TR" sz="1200" dirty="0" smtClean="0"/>
              <a:t>2</a:t>
            </a:r>
            <a:endParaRPr lang="tr-TR" sz="1200" dirty="0"/>
          </a:p>
        </p:txBody>
      </p:sp>
      <p:sp>
        <p:nvSpPr>
          <p:cNvPr id="126" name="TextBox 125"/>
          <p:cNvSpPr txBox="1"/>
          <p:nvPr/>
        </p:nvSpPr>
        <p:spPr>
          <a:xfrm>
            <a:off x="6345882" y="4953891"/>
            <a:ext cx="263214" cy="276999"/>
          </a:xfrm>
          <a:prstGeom prst="rect">
            <a:avLst/>
          </a:prstGeom>
          <a:noFill/>
        </p:spPr>
        <p:txBody>
          <a:bodyPr wrap="none" rtlCol="0">
            <a:spAutoFit/>
          </a:bodyPr>
          <a:lstStyle/>
          <a:p>
            <a:r>
              <a:rPr lang="tr-TR" sz="1200" dirty="0" smtClean="0"/>
              <a:t>3</a:t>
            </a:r>
            <a:endParaRPr lang="tr-TR" sz="1200" dirty="0"/>
          </a:p>
        </p:txBody>
      </p:sp>
      <p:sp>
        <p:nvSpPr>
          <p:cNvPr id="127" name="TextBox 126"/>
          <p:cNvSpPr txBox="1"/>
          <p:nvPr/>
        </p:nvSpPr>
        <p:spPr>
          <a:xfrm>
            <a:off x="6247586" y="5287643"/>
            <a:ext cx="263214" cy="276999"/>
          </a:xfrm>
          <a:prstGeom prst="rect">
            <a:avLst/>
          </a:prstGeom>
          <a:noFill/>
        </p:spPr>
        <p:txBody>
          <a:bodyPr wrap="none" rtlCol="0">
            <a:spAutoFit/>
          </a:bodyPr>
          <a:lstStyle/>
          <a:p>
            <a:r>
              <a:rPr lang="tr-TR" sz="1200" dirty="0" smtClean="0"/>
              <a:t>4</a:t>
            </a:r>
            <a:endParaRPr lang="tr-TR" sz="1200" dirty="0"/>
          </a:p>
        </p:txBody>
      </p:sp>
      <p:sp>
        <p:nvSpPr>
          <p:cNvPr id="128" name="TextBox 127"/>
          <p:cNvSpPr txBox="1"/>
          <p:nvPr/>
        </p:nvSpPr>
        <p:spPr>
          <a:xfrm>
            <a:off x="5985842" y="5529955"/>
            <a:ext cx="263214" cy="276999"/>
          </a:xfrm>
          <a:prstGeom prst="rect">
            <a:avLst/>
          </a:prstGeom>
          <a:noFill/>
        </p:spPr>
        <p:txBody>
          <a:bodyPr wrap="none" rtlCol="0">
            <a:spAutoFit/>
          </a:bodyPr>
          <a:lstStyle/>
          <a:p>
            <a:r>
              <a:rPr lang="tr-TR" sz="1200" dirty="0" smtClean="0"/>
              <a:t>5</a:t>
            </a:r>
            <a:endParaRPr lang="tr-TR" sz="1200" dirty="0"/>
          </a:p>
        </p:txBody>
      </p:sp>
      <p:sp>
        <p:nvSpPr>
          <p:cNvPr id="129" name="TextBox 128"/>
          <p:cNvSpPr txBox="1"/>
          <p:nvPr/>
        </p:nvSpPr>
        <p:spPr>
          <a:xfrm>
            <a:off x="5625802" y="5601963"/>
            <a:ext cx="263214" cy="276999"/>
          </a:xfrm>
          <a:prstGeom prst="rect">
            <a:avLst/>
          </a:prstGeom>
          <a:noFill/>
        </p:spPr>
        <p:txBody>
          <a:bodyPr wrap="none" rtlCol="0">
            <a:spAutoFit/>
          </a:bodyPr>
          <a:lstStyle/>
          <a:p>
            <a:r>
              <a:rPr lang="tr-TR" sz="1200" dirty="0" smtClean="0"/>
              <a:t>6</a:t>
            </a:r>
            <a:endParaRPr lang="tr-TR" sz="1200" dirty="0"/>
          </a:p>
        </p:txBody>
      </p:sp>
      <p:sp>
        <p:nvSpPr>
          <p:cNvPr id="130" name="TextBox 129"/>
          <p:cNvSpPr txBox="1"/>
          <p:nvPr/>
        </p:nvSpPr>
        <p:spPr>
          <a:xfrm>
            <a:off x="5265762" y="5529955"/>
            <a:ext cx="263214" cy="276999"/>
          </a:xfrm>
          <a:prstGeom prst="rect">
            <a:avLst/>
          </a:prstGeom>
          <a:noFill/>
        </p:spPr>
        <p:txBody>
          <a:bodyPr wrap="none" rtlCol="0">
            <a:spAutoFit/>
          </a:bodyPr>
          <a:lstStyle/>
          <a:p>
            <a:r>
              <a:rPr lang="tr-TR" sz="1200" dirty="0" smtClean="0"/>
              <a:t>7</a:t>
            </a:r>
            <a:endParaRPr lang="tr-TR" sz="1200" dirty="0"/>
          </a:p>
        </p:txBody>
      </p:sp>
      <p:sp>
        <p:nvSpPr>
          <p:cNvPr id="131" name="TextBox 130"/>
          <p:cNvSpPr txBox="1"/>
          <p:nvPr/>
        </p:nvSpPr>
        <p:spPr>
          <a:xfrm>
            <a:off x="4977730" y="5241923"/>
            <a:ext cx="263214" cy="276999"/>
          </a:xfrm>
          <a:prstGeom prst="rect">
            <a:avLst/>
          </a:prstGeom>
          <a:noFill/>
        </p:spPr>
        <p:txBody>
          <a:bodyPr wrap="none" rtlCol="0">
            <a:spAutoFit/>
          </a:bodyPr>
          <a:lstStyle/>
          <a:p>
            <a:r>
              <a:rPr lang="tr-TR" sz="1200" dirty="0" smtClean="0"/>
              <a:t>8</a:t>
            </a:r>
            <a:endParaRPr lang="tr-TR" sz="1200" dirty="0"/>
          </a:p>
        </p:txBody>
      </p:sp>
      <p:sp>
        <p:nvSpPr>
          <p:cNvPr id="132" name="TextBox 131"/>
          <p:cNvSpPr txBox="1"/>
          <p:nvPr/>
        </p:nvSpPr>
        <p:spPr>
          <a:xfrm>
            <a:off x="4905722" y="4881883"/>
            <a:ext cx="263214" cy="276999"/>
          </a:xfrm>
          <a:prstGeom prst="rect">
            <a:avLst/>
          </a:prstGeom>
          <a:noFill/>
        </p:spPr>
        <p:txBody>
          <a:bodyPr wrap="none" rtlCol="0">
            <a:spAutoFit/>
          </a:bodyPr>
          <a:lstStyle/>
          <a:p>
            <a:r>
              <a:rPr lang="tr-TR" sz="1200" dirty="0" smtClean="0"/>
              <a:t>9</a:t>
            </a:r>
            <a:endParaRPr lang="tr-TR" sz="1200" dirty="0"/>
          </a:p>
        </p:txBody>
      </p:sp>
      <p:sp>
        <p:nvSpPr>
          <p:cNvPr id="133" name="TextBox 132"/>
          <p:cNvSpPr txBox="1"/>
          <p:nvPr/>
        </p:nvSpPr>
        <p:spPr>
          <a:xfrm>
            <a:off x="4905722" y="4593851"/>
            <a:ext cx="341760" cy="276999"/>
          </a:xfrm>
          <a:prstGeom prst="rect">
            <a:avLst/>
          </a:prstGeom>
          <a:noFill/>
        </p:spPr>
        <p:txBody>
          <a:bodyPr wrap="none" rtlCol="0">
            <a:spAutoFit/>
          </a:bodyPr>
          <a:lstStyle/>
          <a:p>
            <a:r>
              <a:rPr lang="tr-TR" sz="1200" dirty="0" smtClean="0"/>
              <a:t>10</a:t>
            </a:r>
            <a:endParaRPr lang="tr-TR" sz="1200" dirty="0"/>
          </a:p>
        </p:txBody>
      </p:sp>
      <p:sp>
        <p:nvSpPr>
          <p:cNvPr id="134" name="TextBox 133"/>
          <p:cNvSpPr txBox="1"/>
          <p:nvPr/>
        </p:nvSpPr>
        <p:spPr>
          <a:xfrm>
            <a:off x="5136986" y="4275339"/>
            <a:ext cx="341760" cy="276999"/>
          </a:xfrm>
          <a:prstGeom prst="rect">
            <a:avLst/>
          </a:prstGeom>
          <a:noFill/>
        </p:spPr>
        <p:txBody>
          <a:bodyPr wrap="none" rtlCol="0">
            <a:spAutoFit/>
          </a:bodyPr>
          <a:lstStyle/>
          <a:p>
            <a:r>
              <a:rPr lang="tr-TR" sz="1200" dirty="0" smtClean="0"/>
              <a:t>11</a:t>
            </a:r>
            <a:endParaRPr lang="tr-TR" sz="1200" dirty="0"/>
          </a:p>
        </p:txBody>
      </p:sp>
      <p:sp>
        <p:nvSpPr>
          <p:cNvPr id="135" name="TextBox 134"/>
          <p:cNvSpPr txBox="1"/>
          <p:nvPr/>
        </p:nvSpPr>
        <p:spPr>
          <a:xfrm>
            <a:off x="5553794" y="4161803"/>
            <a:ext cx="341760" cy="276999"/>
          </a:xfrm>
          <a:prstGeom prst="rect">
            <a:avLst/>
          </a:prstGeom>
          <a:noFill/>
        </p:spPr>
        <p:txBody>
          <a:bodyPr wrap="none" rtlCol="0">
            <a:spAutoFit/>
          </a:bodyPr>
          <a:lstStyle/>
          <a:p>
            <a:r>
              <a:rPr lang="tr-TR" sz="1200" dirty="0" smtClean="0"/>
              <a:t>12</a:t>
            </a:r>
            <a:endParaRPr lang="tr-TR" sz="1200" dirty="0"/>
          </a:p>
        </p:txBody>
      </p:sp>
      <p:cxnSp>
        <p:nvCxnSpPr>
          <p:cNvPr id="138" name="Straight Arrow Connector 137"/>
          <p:cNvCxnSpPr/>
          <p:nvPr/>
        </p:nvCxnSpPr>
        <p:spPr>
          <a:xfrm flipH="1">
            <a:off x="5754578" y="4959949"/>
            <a:ext cx="2831" cy="580523"/>
          </a:xfrm>
          <a:prstGeom prst="straightConnector1">
            <a:avLst/>
          </a:prstGeom>
          <a:ln>
            <a:solidFill>
              <a:srgbClr val="0070C0"/>
            </a:solidFill>
            <a:tailEnd type="arrow"/>
          </a:ln>
        </p:spPr>
        <p:style>
          <a:lnRef idx="1">
            <a:schemeClr val="dk1"/>
          </a:lnRef>
          <a:fillRef idx="0">
            <a:schemeClr val="dk1"/>
          </a:fillRef>
          <a:effectRef idx="0">
            <a:schemeClr val="dk1"/>
          </a:effectRef>
          <a:fontRef idx="minor">
            <a:schemeClr val="tx1"/>
          </a:fontRef>
        </p:style>
      </p:cxnSp>
      <p:cxnSp>
        <p:nvCxnSpPr>
          <p:cNvPr id="140" name="Straight Arrow Connector 139"/>
          <p:cNvCxnSpPr>
            <a:endCxn id="132" idx="3"/>
          </p:cNvCxnSpPr>
          <p:nvPr/>
        </p:nvCxnSpPr>
        <p:spPr>
          <a:xfrm flipH="1">
            <a:off x="5168936" y="4944501"/>
            <a:ext cx="588473" cy="75882"/>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41" name="TextBox 140"/>
          <p:cNvSpPr txBox="1"/>
          <p:nvPr/>
        </p:nvSpPr>
        <p:spPr>
          <a:xfrm>
            <a:off x="5253353" y="6176407"/>
            <a:ext cx="920445" cy="477054"/>
          </a:xfrm>
          <a:prstGeom prst="rect">
            <a:avLst/>
          </a:prstGeom>
          <a:noFill/>
        </p:spPr>
        <p:txBody>
          <a:bodyPr wrap="none" rtlCol="0">
            <a:spAutoFit/>
          </a:bodyPr>
          <a:lstStyle/>
          <a:p>
            <a:r>
              <a:rPr lang="tr-TR" sz="2500" b="1" dirty="0" smtClean="0">
                <a:solidFill>
                  <a:srgbClr val="0070C0"/>
                </a:solidFill>
              </a:rPr>
              <a:t>21:30</a:t>
            </a:r>
            <a:endParaRPr lang="tr-TR" sz="2500" b="1" dirty="0">
              <a:solidFill>
                <a:srgbClr val="0070C0"/>
              </a:solidFill>
            </a:endParaRPr>
          </a:p>
        </p:txBody>
      </p:sp>
      <p:pic>
        <p:nvPicPr>
          <p:cNvPr id="142" name="Picture 141"/>
          <p:cNvPicPr>
            <a:picLocks noChangeAspect="1"/>
          </p:cNvPicPr>
          <p:nvPr/>
        </p:nvPicPr>
        <p:blipFill rotWithShape="1">
          <a:blip r:embed="rId2" cstate="print">
            <a:extLst>
              <a:ext uri="{28A0092B-C50C-407E-A947-70E740481C1C}">
                <a14:useLocalDpi xmlns:a14="http://schemas.microsoft.com/office/drawing/2010/main" val="0"/>
              </a:ext>
            </a:extLst>
          </a:blip>
          <a:srcRect l="16679" b="8375"/>
          <a:stretch/>
        </p:blipFill>
        <p:spPr>
          <a:xfrm>
            <a:off x="-21275" y="0"/>
            <a:ext cx="2828498" cy="646130"/>
          </a:xfrm>
          <a:prstGeom prst="rect">
            <a:avLst/>
          </a:prstGeom>
        </p:spPr>
      </p:pic>
      <p:pic>
        <p:nvPicPr>
          <p:cNvPr id="143" name="Picture 1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7380" y="136605"/>
            <a:ext cx="2555776" cy="589795"/>
          </a:xfrm>
          <a:prstGeom prst="rect">
            <a:avLst/>
          </a:prstGeom>
        </p:spPr>
      </p:pic>
      <p:pic>
        <p:nvPicPr>
          <p:cNvPr id="144" name="Picture 1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6294" y="180975"/>
            <a:ext cx="2435000" cy="508864"/>
          </a:xfrm>
          <a:prstGeom prst="rect">
            <a:avLst/>
          </a:prstGeom>
        </p:spPr>
      </p:pic>
      <p:pic>
        <p:nvPicPr>
          <p:cNvPr id="145" name="Picture 1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4229" y="5829"/>
            <a:ext cx="3543081" cy="762226"/>
          </a:xfrm>
          <a:prstGeom prst="rect">
            <a:avLst/>
          </a:prstGeom>
        </p:spPr>
      </p:pic>
      <p:pic>
        <p:nvPicPr>
          <p:cNvPr id="148" name="Picture 1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21" y="3389651"/>
            <a:ext cx="2352267" cy="496146"/>
          </a:xfrm>
          <a:prstGeom prst="rect">
            <a:avLst/>
          </a:prstGeom>
        </p:spPr>
      </p:pic>
      <p:pic>
        <p:nvPicPr>
          <p:cNvPr id="156" name="Picture 1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6347" y="3389650"/>
            <a:ext cx="2270868" cy="508169"/>
          </a:xfrm>
          <a:prstGeom prst="rect">
            <a:avLst/>
          </a:prstGeom>
        </p:spPr>
      </p:pic>
      <p:pic>
        <p:nvPicPr>
          <p:cNvPr id="157" name="Picture 1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97382" y="3380157"/>
            <a:ext cx="2330800" cy="494745"/>
          </a:xfrm>
          <a:prstGeom prst="rect">
            <a:avLst/>
          </a:prstGeom>
        </p:spPr>
      </p:pic>
      <p:pic>
        <p:nvPicPr>
          <p:cNvPr id="158" name="Picture 157" descr="cid:image001.jpg@01CE9D0C.FA76A150"/>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4934297" y="3423331"/>
            <a:ext cx="1605078" cy="481332"/>
          </a:xfrm>
          <a:prstGeom prst="rect">
            <a:avLst/>
          </a:prstGeom>
          <a:noFill/>
          <a:ln>
            <a:noFill/>
          </a:ln>
        </p:spPr>
      </p:pic>
    </p:spTree>
    <p:extLst>
      <p:ext uri="{BB962C8B-B14F-4D97-AF65-F5344CB8AC3E}">
        <p14:creationId xmlns:p14="http://schemas.microsoft.com/office/powerpoint/2010/main" val="83744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smtClean="0">
                <a:solidFill>
                  <a:schemeClr val="tx2">
                    <a:lumMod val="60000"/>
                    <a:lumOff val="40000"/>
                  </a:schemeClr>
                </a:solidFill>
                <a:effectLst>
                  <a:outerShdw blurRad="50800" dist="38100" dir="2700000" algn="tl" rotWithShape="0">
                    <a:prstClr val="black">
                      <a:alpha val="40000"/>
                    </a:prstClr>
                  </a:outerShdw>
                </a:effectLst>
              </a:rPr>
              <a:t>  Matilda</a:t>
            </a: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369367"/>
            <a:ext cx="6514669" cy="3293209"/>
          </a:xfrm>
          <a:prstGeom prst="rect">
            <a:avLst/>
          </a:prstGeom>
          <a:noFill/>
        </p:spPr>
        <p:txBody>
          <a:bodyPr wrap="none" rtlCol="0">
            <a:spAutoFit/>
          </a:bodyPr>
          <a:lstStyle/>
          <a:p>
            <a:r>
              <a:rPr lang="tr-TR" sz="1600" b="1" dirty="0" smtClean="0"/>
              <a:t>Yönetmen:</a:t>
            </a:r>
            <a:r>
              <a:rPr lang="tr-TR" sz="1600" dirty="0" smtClean="0"/>
              <a:t> 	</a:t>
            </a:r>
            <a:r>
              <a:rPr lang="tr-TR" sz="1600" dirty="0" err="1" smtClean="0"/>
              <a:t>Danny</a:t>
            </a:r>
            <a:r>
              <a:rPr lang="tr-TR" sz="1600" dirty="0" smtClean="0"/>
              <a:t> </a:t>
            </a:r>
            <a:r>
              <a:rPr lang="tr-TR" sz="1600" dirty="0" err="1" smtClean="0"/>
              <a:t>DeVito</a:t>
            </a:r>
            <a:endParaRPr lang="tr-TR" sz="1600" dirty="0" smtClean="0"/>
          </a:p>
          <a:p>
            <a:r>
              <a:rPr lang="tr-TR" sz="1600" b="1" dirty="0" smtClean="0"/>
              <a:t>Oyuncular: </a:t>
            </a:r>
            <a:r>
              <a:rPr lang="tr-TR" sz="1600" dirty="0" smtClean="0"/>
              <a:t>	</a:t>
            </a:r>
            <a:r>
              <a:rPr lang="en-US" sz="1600" dirty="0" smtClean="0"/>
              <a:t>Danny </a:t>
            </a:r>
            <a:r>
              <a:rPr lang="en-US" sz="1600" dirty="0" err="1" smtClean="0"/>
              <a:t>DeVito</a:t>
            </a:r>
            <a:r>
              <a:rPr lang="en-US" sz="1600" dirty="0" smtClean="0"/>
              <a:t>, Rhea Perlman, Mara Wilson</a:t>
            </a:r>
            <a:endParaRPr lang="tr-TR" sz="1600" dirty="0" smtClean="0"/>
          </a:p>
          <a:p>
            <a:r>
              <a:rPr lang="tr-TR" sz="1600" b="1" dirty="0" smtClean="0"/>
              <a:t>Yapım Yılı: </a:t>
            </a:r>
            <a:r>
              <a:rPr lang="tr-TR" sz="1600" dirty="0" smtClean="0"/>
              <a:t>		1996</a:t>
            </a:r>
          </a:p>
          <a:p>
            <a:r>
              <a:rPr lang="tr-TR" sz="1600" b="1" dirty="0" smtClean="0"/>
              <a:t>Tür: </a:t>
            </a:r>
            <a:r>
              <a:rPr lang="tr-TR" sz="1600" dirty="0" smtClean="0"/>
              <a:t>		Komedi</a:t>
            </a:r>
          </a:p>
          <a:p>
            <a:r>
              <a:rPr lang="tr-TR" sz="1600" b="1" dirty="0"/>
              <a:t>Box Office:</a:t>
            </a:r>
            <a:r>
              <a:rPr lang="tr-TR" sz="1600" dirty="0"/>
              <a:t>	</a:t>
            </a:r>
            <a:r>
              <a:rPr lang="en-US" sz="1600" dirty="0" smtClean="0"/>
              <a:t> $33,084,249</a:t>
            </a:r>
            <a:endParaRPr lang="tr-TR" sz="1600" dirty="0"/>
          </a:p>
          <a:p>
            <a:endParaRPr lang="tr-TR" sz="1600" dirty="0" smtClean="0"/>
          </a:p>
          <a:p>
            <a:r>
              <a:rPr lang="tr-TR" sz="1600" b="1" dirty="0" smtClean="0"/>
              <a:t>Konu: 		</a:t>
            </a:r>
            <a:r>
              <a:rPr lang="en-US" sz="1600" dirty="0" smtClean="0"/>
              <a:t> </a:t>
            </a:r>
            <a:r>
              <a:rPr lang="en-US" sz="1600" dirty="0" err="1" smtClean="0"/>
              <a:t>Araba</a:t>
            </a:r>
            <a:r>
              <a:rPr lang="en-US" sz="1600" dirty="0" smtClean="0"/>
              <a:t> </a:t>
            </a:r>
            <a:r>
              <a:rPr lang="en-US" sz="1600" dirty="0" err="1" smtClean="0"/>
              <a:t>satıcılığı</a:t>
            </a:r>
            <a:r>
              <a:rPr lang="en-US" sz="1600" dirty="0" smtClean="0"/>
              <a:t> </a:t>
            </a:r>
            <a:r>
              <a:rPr lang="en-US" sz="1600" dirty="0" err="1" smtClean="0"/>
              <a:t>yaparak</a:t>
            </a:r>
            <a:r>
              <a:rPr lang="en-US" sz="1600" dirty="0" smtClean="0"/>
              <a:t> </a:t>
            </a:r>
            <a:r>
              <a:rPr lang="en-US" sz="1600" dirty="0" err="1" smtClean="0"/>
              <a:t>para</a:t>
            </a:r>
            <a:r>
              <a:rPr lang="en-US" sz="1600" dirty="0" smtClean="0"/>
              <a:t> </a:t>
            </a:r>
            <a:r>
              <a:rPr lang="en-US" sz="1600" dirty="0" err="1" smtClean="0"/>
              <a:t>kazanan</a:t>
            </a:r>
            <a:r>
              <a:rPr lang="en-US" sz="1600" dirty="0" smtClean="0"/>
              <a:t> </a:t>
            </a:r>
            <a:r>
              <a:rPr lang="en-US" sz="1600" dirty="0" err="1" smtClean="0"/>
              <a:t>bir</a:t>
            </a:r>
            <a:r>
              <a:rPr lang="en-US" sz="1600" dirty="0" smtClean="0"/>
              <a:t> </a:t>
            </a:r>
            <a:r>
              <a:rPr lang="en-US" sz="1600" dirty="0" err="1" smtClean="0"/>
              <a:t>baba</a:t>
            </a:r>
            <a:r>
              <a:rPr lang="en-US" sz="1600" dirty="0" smtClean="0"/>
              <a:t> </a:t>
            </a:r>
            <a:r>
              <a:rPr lang="en-US" sz="1600" dirty="0" err="1" smtClean="0"/>
              <a:t>ile</a:t>
            </a:r>
            <a:r>
              <a:rPr lang="en-US" sz="1600" dirty="0" smtClean="0"/>
              <a:t> </a:t>
            </a:r>
            <a:endParaRPr lang="tr-TR" sz="1600" dirty="0" smtClean="0"/>
          </a:p>
          <a:p>
            <a:r>
              <a:rPr lang="tr-TR" sz="1600" dirty="0" smtClean="0"/>
              <a:t>                                         </a:t>
            </a:r>
            <a:r>
              <a:rPr lang="en-US" sz="1600" dirty="0" err="1" smtClean="0"/>
              <a:t>hafifmeşrep</a:t>
            </a:r>
            <a:r>
              <a:rPr lang="en-US" sz="1600" dirty="0" smtClean="0"/>
              <a:t> </a:t>
            </a:r>
            <a:r>
              <a:rPr lang="en-US" sz="1600" dirty="0" err="1" smtClean="0"/>
              <a:t>bir</a:t>
            </a:r>
            <a:r>
              <a:rPr lang="en-US" sz="1600" dirty="0" smtClean="0"/>
              <a:t> </a:t>
            </a:r>
            <a:r>
              <a:rPr lang="en-US" sz="1600" dirty="0" err="1" smtClean="0"/>
              <a:t>annenin</a:t>
            </a:r>
            <a:r>
              <a:rPr lang="en-US" sz="1600" dirty="0" smtClean="0"/>
              <a:t> </a:t>
            </a:r>
            <a:r>
              <a:rPr lang="en-US" sz="1600" dirty="0" err="1" smtClean="0"/>
              <a:t>kızı</a:t>
            </a:r>
            <a:r>
              <a:rPr lang="en-US" sz="1600" dirty="0" smtClean="0"/>
              <a:t> </a:t>
            </a:r>
            <a:r>
              <a:rPr lang="en-US" sz="1600" dirty="0" err="1" smtClean="0"/>
              <a:t>olan</a:t>
            </a:r>
            <a:r>
              <a:rPr lang="en-US" sz="1600" dirty="0" smtClean="0"/>
              <a:t> Matilda, </a:t>
            </a:r>
            <a:endParaRPr lang="tr-TR" sz="1600" dirty="0" smtClean="0"/>
          </a:p>
          <a:p>
            <a:r>
              <a:rPr lang="tr-TR" sz="1600" dirty="0" smtClean="0"/>
              <a:t>                                         </a:t>
            </a:r>
            <a:r>
              <a:rPr lang="en-US" sz="1600" dirty="0" err="1" smtClean="0"/>
              <a:t>çocukluğundan</a:t>
            </a:r>
            <a:r>
              <a:rPr lang="en-US" sz="1600" dirty="0" smtClean="0"/>
              <a:t> </a:t>
            </a:r>
            <a:r>
              <a:rPr lang="en-US" sz="1600" dirty="0" err="1" smtClean="0"/>
              <a:t>beri</a:t>
            </a:r>
            <a:r>
              <a:rPr lang="en-US" sz="1600" dirty="0" smtClean="0"/>
              <a:t> </a:t>
            </a:r>
            <a:r>
              <a:rPr lang="en-US" sz="1600" dirty="0" err="1" smtClean="0"/>
              <a:t>kendi</a:t>
            </a:r>
            <a:r>
              <a:rPr lang="en-US" sz="1600" dirty="0" smtClean="0"/>
              <a:t> </a:t>
            </a:r>
            <a:r>
              <a:rPr lang="en-US" sz="1600" dirty="0" err="1" smtClean="0"/>
              <a:t>haline</a:t>
            </a:r>
            <a:r>
              <a:rPr lang="en-US" sz="1600" dirty="0" smtClean="0"/>
              <a:t> </a:t>
            </a:r>
            <a:r>
              <a:rPr lang="en-US" sz="1600" dirty="0" err="1" smtClean="0"/>
              <a:t>bırakılmıştır</a:t>
            </a:r>
            <a:r>
              <a:rPr lang="en-US" sz="1600" dirty="0" smtClean="0"/>
              <a:t>. </a:t>
            </a:r>
            <a:r>
              <a:rPr lang="en-US" sz="1600" dirty="0" err="1" smtClean="0"/>
              <a:t>Bir</a:t>
            </a:r>
            <a:r>
              <a:rPr lang="en-US" sz="1600" dirty="0" smtClean="0"/>
              <a:t> </a:t>
            </a:r>
            <a:r>
              <a:rPr lang="en-US" sz="1600" dirty="0" err="1" smtClean="0"/>
              <a:t>gün</a:t>
            </a:r>
            <a:r>
              <a:rPr lang="en-US" sz="1600" dirty="0" smtClean="0"/>
              <a:t> </a:t>
            </a:r>
            <a:endParaRPr lang="tr-TR" sz="1600" dirty="0" smtClean="0"/>
          </a:p>
          <a:p>
            <a:r>
              <a:rPr lang="tr-TR" sz="1600" dirty="0" smtClean="0"/>
              <a:t>                                         </a:t>
            </a:r>
            <a:r>
              <a:rPr lang="en-US" sz="1600" dirty="0" err="1" smtClean="0"/>
              <a:t>kütüphaneye</a:t>
            </a:r>
            <a:r>
              <a:rPr lang="en-US" sz="1600" dirty="0" smtClean="0"/>
              <a:t> </a:t>
            </a:r>
            <a:r>
              <a:rPr lang="en-US" sz="1600" dirty="0" err="1" smtClean="0"/>
              <a:t>giderek</a:t>
            </a:r>
            <a:r>
              <a:rPr lang="en-US" sz="1600" dirty="0" smtClean="0"/>
              <a:t> </a:t>
            </a:r>
            <a:r>
              <a:rPr lang="en-US" sz="1600" dirty="0" err="1" smtClean="0"/>
              <a:t>yazılmış</a:t>
            </a:r>
            <a:r>
              <a:rPr lang="en-US" sz="1600" dirty="0" smtClean="0"/>
              <a:t> </a:t>
            </a:r>
            <a:r>
              <a:rPr lang="en-US" sz="1600" dirty="0" err="1" smtClean="0"/>
              <a:t>bütün</a:t>
            </a:r>
            <a:r>
              <a:rPr lang="en-US" sz="1600" dirty="0" smtClean="0"/>
              <a:t> </a:t>
            </a:r>
            <a:r>
              <a:rPr lang="en-US" sz="1600" dirty="0" err="1" smtClean="0"/>
              <a:t>kitapları</a:t>
            </a:r>
            <a:r>
              <a:rPr lang="en-US" sz="1600" dirty="0" smtClean="0"/>
              <a:t> </a:t>
            </a:r>
            <a:endParaRPr lang="tr-TR" sz="1600" dirty="0" smtClean="0"/>
          </a:p>
          <a:p>
            <a:r>
              <a:rPr lang="tr-TR" sz="1600" dirty="0" smtClean="0"/>
              <a:t>                                         </a:t>
            </a:r>
            <a:r>
              <a:rPr lang="en-US" sz="1600" dirty="0" err="1" smtClean="0"/>
              <a:t>okumaya</a:t>
            </a:r>
            <a:r>
              <a:rPr lang="en-US" sz="1600" dirty="0" smtClean="0"/>
              <a:t> </a:t>
            </a:r>
            <a:r>
              <a:rPr lang="en-US" sz="1600" dirty="0" err="1" smtClean="0"/>
              <a:t>karar</a:t>
            </a:r>
            <a:r>
              <a:rPr lang="en-US" sz="1600" dirty="0" smtClean="0"/>
              <a:t> </a:t>
            </a:r>
            <a:r>
              <a:rPr lang="en-US" sz="1600" dirty="0" err="1" smtClean="0"/>
              <a:t>verir</a:t>
            </a:r>
            <a:r>
              <a:rPr lang="en-US" sz="1600" dirty="0" smtClean="0"/>
              <a:t> </a:t>
            </a:r>
            <a:r>
              <a:rPr lang="en-US" sz="1600" dirty="0" err="1" smtClean="0"/>
              <a:t>ve</a:t>
            </a:r>
            <a:r>
              <a:rPr lang="en-US" sz="1600" dirty="0" smtClean="0"/>
              <a:t> </a:t>
            </a:r>
            <a:r>
              <a:rPr lang="en-US" sz="1600" dirty="0" err="1" smtClean="0"/>
              <a:t>bilgilendiği</a:t>
            </a:r>
            <a:r>
              <a:rPr lang="en-US" sz="1600" dirty="0" smtClean="0"/>
              <a:t> </a:t>
            </a:r>
            <a:r>
              <a:rPr lang="en-US" sz="1600" dirty="0" err="1" smtClean="0"/>
              <a:t>ölçüde</a:t>
            </a:r>
            <a:r>
              <a:rPr lang="en-US" sz="1600" dirty="0" smtClean="0"/>
              <a:t> </a:t>
            </a:r>
            <a:r>
              <a:rPr lang="en-US" sz="1600" dirty="0" err="1" smtClean="0"/>
              <a:t>sahip</a:t>
            </a:r>
            <a:r>
              <a:rPr lang="en-US" sz="1600" dirty="0" smtClean="0"/>
              <a:t> </a:t>
            </a:r>
            <a:endParaRPr lang="tr-TR" sz="1600" dirty="0" smtClean="0"/>
          </a:p>
          <a:p>
            <a:r>
              <a:rPr lang="tr-TR" sz="1600" dirty="0" smtClean="0"/>
              <a:t>                                         </a:t>
            </a:r>
            <a:r>
              <a:rPr lang="en-US" sz="1600" dirty="0" err="1" smtClean="0"/>
              <a:t>olduğu</a:t>
            </a:r>
            <a:r>
              <a:rPr lang="en-US" sz="1600" dirty="0" smtClean="0"/>
              <a:t> </a:t>
            </a:r>
            <a:r>
              <a:rPr lang="en-US" sz="1600" dirty="0" err="1" smtClean="0"/>
              <a:t>telekinetik</a:t>
            </a:r>
            <a:r>
              <a:rPr lang="en-US" sz="1600" dirty="0" smtClean="0"/>
              <a:t> </a:t>
            </a:r>
            <a:r>
              <a:rPr lang="en-US" sz="1600" dirty="0" err="1" smtClean="0"/>
              <a:t>yeteneklerin</a:t>
            </a:r>
            <a:r>
              <a:rPr lang="en-US" sz="1600" dirty="0" smtClean="0"/>
              <a:t> </a:t>
            </a:r>
            <a:r>
              <a:rPr lang="en-US" sz="1600" dirty="0" err="1" smtClean="0"/>
              <a:t>farkına</a:t>
            </a:r>
            <a:r>
              <a:rPr lang="en-US" sz="1600" dirty="0" smtClean="0"/>
              <a:t> </a:t>
            </a:r>
            <a:r>
              <a:rPr lang="en-US" sz="1600" dirty="0" err="1" smtClean="0"/>
              <a:t>varmaya</a:t>
            </a:r>
            <a:r>
              <a:rPr lang="en-US" sz="1600" dirty="0" smtClean="0"/>
              <a:t> </a:t>
            </a:r>
            <a:endParaRPr lang="tr-TR" sz="1600" dirty="0" smtClean="0"/>
          </a:p>
          <a:p>
            <a:r>
              <a:rPr lang="tr-TR" sz="1600" dirty="0" smtClean="0"/>
              <a:t>                                         </a:t>
            </a:r>
            <a:r>
              <a:rPr lang="en-US" sz="1600" dirty="0" err="1" smtClean="0"/>
              <a:t>başlar</a:t>
            </a:r>
            <a:r>
              <a:rPr lang="en-US" sz="1600" dirty="0" smtClean="0"/>
              <a:t>.</a:t>
            </a:r>
            <a:r>
              <a:rPr lang="tr-TR" sz="1600" dirty="0" smtClean="0"/>
              <a:t>.</a:t>
            </a:r>
            <a:endParaRPr lang="tr-TR" sz="1600" dirty="0"/>
          </a:p>
        </p:txBody>
      </p:sp>
      <p:sp>
        <p:nvSpPr>
          <p:cNvPr id="16" name="Rectangle 15"/>
          <p:cNvSpPr/>
          <p:nvPr/>
        </p:nvSpPr>
        <p:spPr>
          <a:xfrm>
            <a:off x="0" y="1015280"/>
            <a:ext cx="9144000" cy="216024"/>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16679" r="15991" b="8375"/>
          <a:stretch/>
        </p:blipFill>
        <p:spPr>
          <a:xfrm>
            <a:off x="6732240" y="116632"/>
            <a:ext cx="2411760" cy="668521"/>
          </a:xfrm>
          <a:prstGeom prst="rect">
            <a:avLst/>
          </a:prstGeom>
        </p:spPr>
      </p:pic>
      <p:sp>
        <p:nvSpPr>
          <p:cNvPr id="105474" name="AutoShape 2" descr="data:image/jpeg;base64,/9j/4AAQSkZJRgABAQAAAQABAAD/2wCEAAkGBxQSEhQUExQWFhQXGB0aGRgYGRgYGhsaIBwYGBwcGhgYHSggGBwlHBwXITEhJSkrLi4uGB8zODMsNygtLisBCgoKDg0OGxAQGywkICQsLy0sNCwvLDQsNCwsLCwsLCwsLyw0LC8sLCwsLCwsLCwsLzQsLCwsLCwsLCwsLCwsLP/AABEIARMAtwMBIgACEQEDEQH/xAAcAAACAgMBAQAAAAAAAAAAAAAFBgMEAAIHAQj/xABCEAABAwIEAwYEBAUCBgAHAAABAgMRACEEBRIxBkFREyJhcYGRMqGxwSNC0fAHFGJy4VLxFTOCkrLCFiRDU2Oi0v/EABoBAAIDAQEAAAAAAAAAAAAAAAMEAQIFAAb/xAAwEQACAgEEAQEFBwUBAAAAAAABAgARAwQSITFBEyJRYXGBBSORobHB8BQyM9HhJP/aAAwDAQACEQMRAD8A5MlRJgc6ItIgaRAM+/qPrQ8XVsJHqDV4PXQoQCIm0jyPypzF2bi7TRHMSQfTr8qgVEnea3cIBkCQN/Pp43mqy3L+A2/YrnYCSOZIAI8+Xj9q9dSORmdj8jPWtAem3y9KruOchQnyVwJdUvuTuYqBAtUCXpNQhMm1SM2NAZie4dAAYcwGMUEwI8DUpwrjh+K3nVPBIkxRpbwQmx9f0pRuDxN/EoyL7ZO0SNGBCBBM+A/WqmNci1gPH9KgxWYqNhYeH60JxDvvV1QnuL6jV414xiEQ82kzufb6VJisyStJTA23mgJUa1UaJ6YiP9Y9UIcy7NOzTpPeTy5EVYdzhJsBFLQNezXekska/KF23GZnGA84qZGHbVukecUqJcIojg8eRVShHUImqRj94ohh3KWztaqb2UKGxmiGGxAWOhqZCjQ97CMtpsDiwK+UXHAU2uDUR60w5jhNSfHcUvEUwMu8TJz6c4WoyUL03E3/AH9ayvXkHSlUWNh6b/aso7OVNXFgLkrraUkQTq6RAG+x51mFCSr8RZSL7QrygTe9eONySnxn9itmGRukz1kbf77UcA7upWuJikEAmZAMm1j0uKgFwRHOSb1cUSe6J89gY+1UMc8Raq5eBLKLMidd5chWiRP3qGasYdPtShhxJ0CB4mreXYUKN9qqC5tRjL4CfChOaEe02IO3PQlwtpSJNhQnFP6jvbkK9xuN1nwGwqNpsC5qEShZltRqCx2p1KbiqpKMmrmKEn92qPsrR70URJgSZBptNaGrDyYFQRUyhE1r0ivSmKxVTInleg1rW4FdOl3CPkXBuKPoPbIlJ0rG8Wn/ADQTAYQk0eZwSkkQDQmA7jOPcRUotYhwHvEkdDzqrjwNZI2N6O4/Lgka4kfvlQJ9QJ8Ijy8arjazYkZ6C7SbMqGva3fXJmAPIAD5VlHIN8RMGSrSSY68p5mrKVRA3iRJGwt+/SoX1Am0bdY67eHhWz7uq4uec+om/wBaeBq4OerkCDM7/udqD4gkkk028NuYdStOIbUsE2KV6CN9u6dR6AkUf424PYRh0vYYK07qlWqQdiLCKz9Tqsa5VxmwT17vxjGPExUsJzBAvVzYW2qLDs96DXWsq4OwyMIh19tanCnUQF6bH4REGLEX8aDnzphALns19YXGhbqczwjdvGp8a5pSAPWiua9hr/BRoR01Fcf9RAPyoMrDOP6y2klKE6lR+VMxJ9TUqdxuOufTxV5MoJdverDb81tlGTuYlfZtiVwTBtsJMePQVaPDuJSYLLg80K/Si2OpngyoBzr1Lcb8qJoyDEGAGnJ/sV+lWcbw6+jQktq1Ea9IBKgmY7yRcHz5RQyYcVFx9NVygmj7+Rvgf8py39Cv0qrh8qdc+BtSgLHSkmJ6xtVwZRl5goN86iAphxORvIQVFpYAEk6VQPMxagzbJ6VINyjLUrEVOwm486If/D2I/wDsuf8AYr9Kl/4A+iCppxIncoUB7kVNyoEN8PYUKIHiK6hiOFGkMJd1CT71y7LXNBvambE54pxAQCY23oJPdzRxr0BJB2Rlojfmf3akvNcCGVkGInobiiePU604kKBSbEA9DcfKveKEdohDoEyL/pU6b2Wr3xbVDcLHiK+Jgwb/AD28JryoyZFpn2t61lPnnmpn1L+TthayI1KgmSNovyrzHpSlRCT47mJ5zND2goK7sg+FTFkmSbk713r0lVzchcR33fFTVD0rSB+zXc8OtLgXh1AQEgDxEDVI5EE/OuI5Tgyp5A6qA+YroWOzUsZgTy1H6qTHqJHrWL9oYjnoD+4AkfMFamhp22cnrgfTmL2H4bIx4ZVZIVKj/QO8T/2g10t7EFzCOLMXSSABGkbhPmBafCqHFjrTbReF1uI0g/0WUo+vdT/115w+7ry1RP8Aoc+9Z+qy+vgTMfDD8fP7RjGuxynwP/JyLGrIt1NdK4BypAwq0q/5j6dQEH4ASEmdrq1GP6aSMNlRxGMDQsCqCegG58gJNdAwi9OIC0usBkQEjtm5CANIETM6APUmtHVgnEUU0av8Oh9TBDJucMeuojYHE/yGLWTIKQsA9CQQk36WNMHB/Er2JxaApxZTJtrXyE7THsKq/wAVcqhYeSLLF/Oh/wDDNEYtv1/8TXFkzac5gOSv7H95RQy5NngGNPGWeOsvqhxYAjZax+VB/Kocyfeg7PEanXW16larBV4JNhEpg2961/iev8YjxH/g3Svky/xWx/UPqKjSYlOBGI5ofpL5G9oidR4/xziG0ALXGlU95V/hFxN/XrSpwG8v+YSkKUATqIBIvy2pk/iKJQ2OUH6poHwMkduk8z9LxSukP/j+h/Uw7r94YU/iRjVg6dSoIAjUY5naY5/KuaJTBBHnXSf4hJlfoB70lu4KAOppjQtWnT5SuRAWM6NwtjnFZe6suL1Qu+pXJJ2vb0pRwnEr7b//ADFgFRG52nmJhXkaaeF0Rlzo/pX/AONI7+H/APmEgiTJPlJP2oeno5MoI8/tOZOF/nmOnF+VIdw/8yhIQ5HeCdjyPzBvzFLPBmH7R4a50JlSufdTBNhuTt60+ZkmMGlKviXpt/8AuR/2hVDsjyxLLSZU2hThKzrUEnQkykCTzXCp/wDx+NU0uZvTZSemIHylnFEEe6R8cZeHAH0+B9DH+PegTTXaNKaPS3n/AL/WnpxpLjK0a0Li/cUFQDe8bX1R5CkHtS25GxHLyP8AgVbROQuw9oa+nj8pGQA/IxJeb0qNp8L/AGr2mXiPJx2hUPhX3hb6dKyvRDCzAMPPymMzqpIJ6grA4NSzYXO9G05V3YovkWXDSAPXxp4wfDUomKQJJmmuNVHMQ+GslJfbMSAoExfa9ecb4E9qpcH4jf8A6ifvTdikuMApSpSU8wkhM+ZAk+9LWbZy4pBbK1FB5EyPnel9uT1g/FVX5j4fCWZBsMVc3zlx1tDZ2QIHvJ9zHsOldE4IZJy/SbagsX8ZFc4WvQoKAEgyJuLX2ohiOO8VN3FH1j5CBVNZpWzYvTx0Ob/eCxZAj7mjPhMLh8OXyp4dq8CkHs3gEIUe9ugEkjoKSlKV/OaA+mNU9p3wjrMadXppmqmf8Tv4nSHVFWnaYkesUA7UzNM48ZBLE8n+cdQTHwPE7Pm+LwuIw4YU8NQAhfZuxI2/LMbDagHCGFaw75cW+iEEgBKXVFUjcDRYX/NBrnzD6oN6nDhEXoSaRURsYJo3+fuhfULENUeuOw1iJebeTI/IUuBRskWJTp5daX+FcElTwK3EoCSCSoLM32AQkkn5ULw6Src1MpMVbGgxIMYPXEvtLe0Z0rirEsYpICHgkpBjUh0TJB3CDG3PrQfhEIQ4FqcCQg7aVqUoxy0JMDzIpRwyiTJ5VbJKRq5fvbxpdcC48fpAmv8AcOCWtjHniTscUoEPhAEWU29/6oNeKwrCWlJQ7rWshJ/DWhISAo2KwJuE+1ICHypYEwBvUj2YLFhYf4P6/OuTBsRUU9SpPZnScBiGGsMpntdRUFSQ27pBIgXKJPoKoYXL2A/2qne0uSENoc1KJNgVLSlKbdT1rnqcYrTvvTVwDhFOlaybJB+wqBgGPcwJ5/nE4EsQI1YzGJdcl5YbSLBAC1wOfwJMqIAEmANhNyZQ6l3EAtrhNkhGhxJCABEkp07lR3/NSjmapWs8gQn2En5xRTht4dqFD/V+v2oQQKBXj9/3hhjO6HsFiA2o61kmSAkIcUYnmQnTyHPmaT+KmmwsutuC5ugpcSof9ydJHrTHnmXKSpTqJ7pv60hcQskkLvfrVsONRl33yRXw4kZVNQpjVa2ULvaxj5VlDC6QwiEkm/tWV6fSOPRX/U8zrMZ9Zqjnw+4JFdPy3NUJbgxtXHcqc0ti9wKKJzZXKaygeJvVvEN8UY1KpikHMTt5UUxWLKt/ahD6So1UCzL5CFWoFxdBsQTNNC8tWrZJrUcMun8h9qMFMQZuYorQSajKDTe5wy6PyH2qockWN0mpIqcOTALKLVcaZKiIoo3kqjaKP5bkJSJIpbJlCxrFiJgjDZdFWHciWqYo8jCAGpv5V17up/DQOfM+VJeo1xvaKi/hcvbaT+Ke9Ow6VrjmHngEtMrKesRNdAyfh9poz8SuqrmmJtCeldu5s8yfTNV1OH4bIMQFkFtSTfcVeHCOJWsApsI+ddpCEkXFQyBRDlPcoMIqpybHcD4jQkoTJiCB1p8/h7khwzCkOCFK3+f+KYUKFTNio3mW2DuLmecJIUlRZsomYO3U/b2oPw/kLmHPfAsTefBQn50/OKsaHvJmqMBCqffFbH8UdjrQWioEAfX9aWM0xzWIRCU6CO8JETFdLRhGhfSkq8QKocSYFDjKpSJAkEAWrgRxKODzU57jAG220kXImBWVFinUrc7ytMDeCfKwvWV6jAoTGFnjtXkD5SeZA2+QN9quMkqgjY1SbZKgkDdVdA4Y4ZAbLr5CGkjUpStgP3yrLVSZvB6grJ8gcfMBJow/gsFhDpfd1uj/AOk2Nagf6uSfUireMx7jzR7EnCYLbtNnnv7YuEnw9zcBfwOXJSToRoT1N1q8zy9Kcx6cDlpR8l9yxi+LQ2dLGFbRbdwlw+yYA8r0CxHG2NJs4lA6JabH1TNEsa2lJgb0CzHApOpYVtJPOncaYx4glPPM0c44xiCNT8+BbaP/AKVewvHK1CXGWHU/2ltXukwP+2kJtC3lCElSjsAJ+lFP+C4nDkFxtQbkAncdNxMUl/U4jk2sBR/GGAJ5A4nSsnzXAYgwQphw8l3R6OCw/wCoCjOPycoG1uRFx6GueYFAbNxtsfnennIs/CEhJgoP5T9ulU1X2ep5SXx6sqaPUpfyV70RwqIijTuBQ6ntGtuY5jzoXp0G9YeXGUNGaeJw4sTzFY1DKZWQPufDrVJvNluf8tBjqq3+aSeK+ICHySnURZCdgB1PnUGUcQZhi1OpZdaa7NsuEHSgQnkkqklVcmnZxYlcmrTGaMf3Ma+i6kSP6TMelSYfHahNV8vyTMFstO/zLTqVoSvStEG4mNSdjyr3Cs6hqA0LHxIPtbrQ8uJ8ZENgzplBqEMPjL0Zwh1ClNxyHI6Uy5Q5NSDJccXNs0xQbTJtSu9mSlGSoNpO2ogE+9Z/E3MC0hsJ+JatIO4HOSOZ6DxrmGGw7TqcSrEOOJdSkFqQVdoZM6j+W1ETCX5J4iuTVLiFAWZ1Jbbu6HNXXY/MVrnuKU3hVqJuRA8zQscIoGCZxLS1YZ5TSVK0qISSQD3km0XodxFjnVYVCXUXCpCk/CoAG4vz+9Fx6cLnUE8SmXVs2nY1RqLDaTeZ33rKK4Uakiw7oANvG37NZXqFxEixPGtk5jhwLw12hC12SkSSdgNyT6U1upbxI7R0EYNo/htbdqoW1KHMeB2HrUmZoSww3hkmC5df9g5et/bxpZ4gz0oCQ2QLFLaT8IA3WrwEj1IrNUBV3Geg5JoS5mKlvO63NhZKRZKB0ArR5EJJA5VTybh0uFLi8ViNZuSFDSfJMRHhV3iDGjBtudsNZSlJTHd7QFQR4wRImh4tdjc0IXJpHQWYttYJ1wlSpT+9q9xORgoIvcGfaoMNxOXV91OhEWTYnzJ+1S51na2W+00ahtbYTsT0HL1FNjVKTXUDsIFwXwRg0tLHad0qgTyk7Ca6DjsOlWHfa3JbUYtaxg38R8qQOHc1C2nCtILgSQFefdPuD9acs/zL+WwJWqApTXZgdXCnSPOASfIGvOkN63PvmwCow8dVE9hntVRBtz6etH8ChsxpROm0iPPnuTBpbwOIU3hwtxQOpM2F5MgT6eHKq2Hbdec7YoX2EmyDCiB0A+vnvtT2t1jZGpDtUfmYtgwhRyLJnTeHsyEa0AwR8PUXG3oaI5nhkrSFo+FXy8KVsnUlKSGyUhMadclVgNXK25sJAJEUxZbjdLoQv4XIBH+lfI/b1pbA51AKNyRyD8IRwMJDjgHuJOY8HpWpRvBvO8HqR96ENcEqSsDVLaiArSQDp5gki0+tdYxDGkmoiY5UIZGTiGbBjyckSq7mTxQG20pbSAEg3UdIECNgKqFrQNRlbkQFK6fQUUCJqHFtwKE7s/Jh0RUFKIuLb7xJ3pgydUAUHKZNEsCYtVAZcjiXM8waHUwtCVp6KE0nP8FYdZlIUkyDpmUnwIPL1p8WJFVFMdKvuZTamCCIwphcFv5at2zyytI2TASkeEDeqHGOGSMITyQpPtOn70yQRQ3iRnXhXxE/hkx4jvfai4Mh9VWPvgtViDYGUe4zmZsmxBUTt1FeUPW2FCIMzIg3jpXlenNnqeLGIeTOv5liS++tfImE/wBuw+QFL/EOWJUTrc7PuCD4AmR6n6CjOBZValFSnnsW6w+oa0qBQbBJSRsI5fr4Vm681ioT0ejH3nMbMjyl5nBo7E6lKcm6tOlE8iAb0vfxPcdWrRY9mhvVcSCSTKosATbr3PIltexn8o2gJGpYHdbQJN7SoiwQCRy5WmhXEnDTrzbpSUE4qFnUZcX2aQoBAEAC21zeszT0WuP6lSE+E57w+Ghd1/T/AEoTqPvR7F4zCFJQf5haFQCVFKQL3P0IiNqEcO5exdawV6LqSASQPFNoHK9dDdyRvGYRCA12V0qSCALSJkDwmivnAauYBMBK3xOTYVz+XUZUCrSZAmAobAnmesVczziJzEsNIdUFKSomyY0gDSBbeZJPp0qjxEB/N4iNu2XFiLajFjcCKoBP7tTmxSQ57iRdgCg6jHhcT2zIBiUkCPSBY+A3pw4YfUGVqU2ToITpTcnV05W3M1znLHChQ5Ce9tcRAHpc+tdV4Nn+VXF1lWqPpJIiLUhq8agfCaWkYsOYRxGDSVTEGAqI28x7ioHgVEmt0Y1t9S3GlhUHRI8Nx71Khn1pv7O0/pAufP6RXWZt5CjxGEudo0hw7kX/ALhY/MVXDdS5Wk9ioEXSr6gf5rZCaW1SAZDG9M94xPEoqvjECDNXTS3xZmJQlKBuo/IXpVuBDpZMH4t4BW9XsASTNB2MIXRI3o9g2tMA0EcmMdQrrkRWzaJrdGFBEzXrdpFFo+YvY8SNSKq4pqUKT1SR7g0RWm1UsUoJClHYAk+QEmrVREi7UicjaSEgDnFZQrLAt0dwEDkB67VletVmItRPBOgU0TO74ZtK0ShEW5iD/mueYvLVHFhyxSXFJckAlMnYg7iw9a6e5h1MoTJBIEb7xPKlDNtLgcUE+kXmAQf31rzmpJJnsdIVXmpcXmEY6VpSNCEGUfmBCgLcjM26RSfnHGTiHVHDpCSiUBSoUUib6QZCASOl4F6kyTLH3Q2oQsK0yQoagmSq4JmRMeRF7UrY5iHXUKE6VrHqFHa4j3FDx0WPu/l/pL5cjFQDx4+nj9Zc4dz8N4kPOAlStQcAAlWoz8NgL8uRrpuBzJKGlLVIQE6gYi3SBz/WuO4nD6UdonlMeciOUfM02M5oVYMoXOo6UAi8hRCTA5KEkRzj2FqQbBT31C4H9ghv5/KhLMcvYfSkvNpUrSDOyxYKjUkg/CeZA7ppcx/BcgFhyUiZCyJ5xBSYI36cqZ3VSQCTYyYkxHLbUmx03B2N6vvIKdKSTdaU/m8zuoWIB5c6YVmHFxYgXdRBwXDRVBIIv+7U9JeOEwrx/KArQn6Tzq28WkIsQVFWkDmDzoLxNC1NYeYCjqWeiU3MyR60qzl2AMdCbB1EtWGcbU0pClJDigqAY722oTaYmutYDHNrKEyQm2q2wtMxvvFutIuHCXHy6I7JAKkJNr3AsLEyCB1ttNi2VN6nMOlMAiAsbEkpA9tvlWhgyuRRmbqEVWseZ1HFsAFahsoJ8pGofTTQsmKL4xGlHLlt4AD6g0urenahak8xjSi1lguUBz7J+3KSDCkmR+lFdVSppQi44Dt6i2GHWkwgAHqbj2oarH4tLgDgStBO6QQR+tPIYBrP5RPSo2e6T6ovmD8K8sp7o9TtVgIIFzJq0oRUKlVNSu65oxigRQji3FaMI8RuU6R5q7v3+VWWMMoKWeWqaVP4iY1UssJkyStcHYCyf/Y+goulQ5MgEBr8gw4WYe79YjntQAG097wtbesoolpPT923rK9QMDV2Z4n1q8CdfW6pbq21pWtSFFNgUpA5d42NoO5N6Xc1Zdwb0rGvDuDSSL6TePPcyOm3Sm/NnlrbbeaUgJIhwqMRtBFj4j2oBmCmCmXHVOKHJN/nXmsiMDQBJnqMLlYr5Vm6mHVIZbLiVQG4lMGRIgg2Ei/QGJilbihRRjXQoQrtCTfaZPTxp+4aU32qijuquEpO5T+o9NqTv4l4XRjEu8nEpJ8x3T8kg+ZrsCEMQRGczWtg3BOZr/CQnmpc33tHUk9DeN6sZWslTbZ2Lkxa+6og23rfEM6mUdUrg+o6cthy5jetsma/HSegJ+3Q8p5GiFRX5y6A7CflGd19SYIQVqkAJ73P5oEEneDNFmFlRQVp0m6oMTtEkAW3NiT6VoxhwIJgACTtAuPC3lVDLccpwuKVMBSieUISDpHjt71QCdXFVAeLzJXbOgcnFAHw1GpcMjtEqJVuPxF7aE/6AZvNrR/jUYaTA8yr5mtsVgklTbIHPW54AXgb8rnx8qlsQ8TR1etVh6adD8/+S3hHkBIAQFIUTCbxpHdghU6phJ693lejWWpYbUFpQUEcr6fabekUCbBUYFgbxyE39KYuFsGt18JVBaR3lk9BsPU28pp3Fpgi23fmeczMXyWI8ITDSQdyJPmb/elvO8I5p/CXoUOZEg+dHsU/KjVLFXFZ+c2ZqadSgnP8ZnOOY+JlK/FJ+xqs3xs9zbUn0n708OsA2N6D43h9KrpsaDfwjqFb5gpnicr+Jax6RVtHEakizivafrWjWTLSRKAoDpVh7BAnusKFUjoGIiuD+EGYjOVn4Qsk8yYpqyHBLCQpxRUoiY5ChuXZAoqCnBpSOXWmhpMV3fcX1LqPZQzZYgVybOMZ2z7jiTuYHkLD5U7cc5x2LBQknW4CkQJIEXMfL1rkrrzsDQjzNp9a2/s3GEByEd9Tyf2vl3kYgeuTCwUQTzFe0J7d0pJVpSrlO3rWVtDUKB0Zi+ifeJ13gbPEONnDvXQsaSD7UHzTK14N7slmUKu05yUn/wDocx+opEyrNS2vUD5V1rIs6ZxzPYYgSOSuaTyKTyNYi+0J6TIAp4i4vL1oPaNqIP7v4GhuYZerECFE6gefzvTZj8qdwtld9k/C4NvJX+k1UbcjkDVW4ELjS4sPYFSElJkg6TtzAKT5f7Vd4fywKUtR5AQPMmmRx5KkkQL2rbLsKlolQEkjy8qXZSQajwIC0RMzABCIO8GB6X39PehWXYYtNTbWsiAb2mVW6bD1oi824rvKFzt4DwqshSkqkiaqmJrnNRWvMhGG06lqgRyAgSb+wF48KqlnQmTdxy58AZn3+lXnklUA/D+zU2HwTjy9LaLmJ6CBEk8hTWPHRsxbIDt5g3CYVa1hKEkrVYCnzCspwrQaBlZutQ5q8PAbD/NVGm28EghJ1vKEKX08E9B9flQhWYajJNdqM9ihBYcPNmHe1mtVrmhzOJmrKHJrLbmaIEkFSBoVomrLdVqSZqhit0tVOkVvFW2wZcysU1E+8lCSpRhKRJJ5CrC6Q+Ks8Dqywg9xPxq31KHK3IH50fTYPWcL48xfVakYMZY9+It55j1Yh1bhsDZI6JGwjrQ5UgWq5iV/0gR05nmagSwSSbxztXpAVSgviePYs5LN2ZAT5TWVtih3pER4fWsqvrGRQi/h0KN4o/lGIW2QQfnQ1CqIJxEgAJSPETPzNZg4m/vJM6dw5xeoDQ4NSTYg3FHFZVhnxqZV2Sjy3T7bj92rkmFfIpky3NVJRAPOpLDzGMRYG1jgOHHUH4QodUkH5b/KimByfqkjzEUFynOl2E06YPGA2Jvz86qxAhGfIRBWKyiBYUJXkTqjZB8zA+tNmNxoQnelHOOIyDKbes1wPEnG+Qy3h+Gkpu8uf6UfdR+wqTMsV2SNLSQlPh9+ZoRlnEiXjpUYV48/KijgmlsmY9RkYiTbcxOxryiTNVEqM0y4zAg7Ch6stPSli1wm2pUafiiDGLqMZSTW3/B18jVTLixL7WImrzTlJ2b44YMp7VYGq4FzWmF44w/NfyNdsbupG9eiY/tLqRS6TRxth9OoEkeAoXmXH19LKYvGo39hUhWg2K93DfG/EgwrYQg/jOWHRAO6lHl4f4rnGEXYAd4zcgk3n5k0QfYGILrq5IWdz1FgR4W+VBMvbU0SACAIVPiPHr5Vs4MXoqPjPP6rL67H4Q+0zaoU4iHNNxaCR+/GtMpW4UhTqTpXIQrkSN9ulWMTjkAaAm+qSrnHTwp4UVBmU+NgxEHqZ7x6dayrj2GMgfT7GsqfT+EBv+MV0LoplrDpKVIRqGrcjuzaxJtzG/WgrblOrTJRgh+K24lQPcBGpOyom8wRtAuqsuejEnexqnHAl1KWu6JAhKTHgm1/3erTz7CgnskqSrZcmUnxTzF6GuZm2MNoUy2XFfCr8yU9bDw686rZfK1JSm5UQB5murwYfG9Rz4cBBKzsiw/uP6C/tTGxijQ3DshKUtjZIiep5n3rTNHOzZWeZsPM2/X2pLK+5uJrY8YVLM1zLPtUibA2pWzHMNVV31KMRvtVXNGlMK0qjUdjM22mOXrRx1xBCpicUhMhybiQU7hXKi3D3HWghvEGU7BfMedCeHMvbxDpDyylsbkEapNhEjad/MUE4iyRxpTqkAqZQojXba1yJ8RXHHuHME2ajxO4tLS4ApJBBuCOdSJbFcP4Y4zewpCZ1Nj8p+x5V2TKM3RiG0LTbWJANKtiKwqZQwl/RWq4SCTYDepU0s8f48t4R0JnUoaRG9/8TVQJYtU5FxvnZxWJWsHuDup/tH670Ky9BXqCdwkk+Qjbxqs42T6VayzL3VklCSY3I8aeA4qZrMSbMI5E8LoVsQa2LZSqDuKJu8OKSAoTq5/7VaGWLUElUSPf161DIR4lkcHzCyHx2TZ8Ln5QRQxlxAfHaEhHU2Ebm/InlVvD4JYgESPpW+c5fqGlB5SZ28QBO1hTaZywAPiKtpApJHRmqMGhYBSRoSSQkm8GRYjpYnzqVnL0kLIKUxeCd/TnFUsoNioCL6Y8vH7VDjMYtLvdJAiCROxsaexldt1M3UYmBIuTYzMQSbAdYPpYch4VlLeZyg6pkeHjtv61lS2faaJgU0u4WILSqrLLpG1VBVjDKIII3FZFzZqXUOdaceBMLqUt47I7qf7yL+yf/IUm5kTq1GO8JgGa6hw0x2eGYSbdzUf7ld4/WPShZ32rxD6Rdz/KH20QBSrxtmI1IZB+HvK8zYD2n3o85i42qq3kLDzYL6VB0uKOpJhS0yYBmYERfoLUphIvc3iaeo3bQq+Yh9tVnLsiW+Na16EEkJtqUqDeBIgTzp1zDgfDrT+CVNKi0krSf7gb+xqu5g1sFKSmUJSEgi4sL+VGfONtrBafCS9P1FpzhpxlxB7UBlZhSykDSdwFAmL7Azv6Vi8Y2tTuGDqR3SgExpVNkgQRtJmxp1xOFS+wtpV0rSQfXY+YN/Svn7GsqZdW2uykKKT5gxRdPlLCjB6vCEax1JnRCiJmDuOfjRbJM8/l3G1CXECdTaiUi9jBB9QfCgLZKpgEwJMXrwuxvRqil1OnjjTGBsrS2Q3yUoAmPe/tQV/ivErUlevYyLDrvQJPFTvZdlq7kRpI+c1tliQgziErSk/DIIk8rnltVRiUc1Lesx4JhLCBt5ThWPxFK1JSBYzJPkAaasowRabhIj/UR1peDAw7oWClaFXStJkEbEeBo41j0rVAJjnPlTOk2KxLd+InrS9CuoUcBA3uaiwybmb1ZgET4RWhOwSPXmdt/Y0zqyAQTAaTkQrlmDUs929QZxlCmwdQg8j0opkWYBlQJrXi3PgsG3K3nSjHn4TRXmJGWtkDaQFXi0+P760JeWgEqWq4IjxJ/L4imJpRLRAhKVbgX9dRuD5UOewgGxMWMeV6cwqSBUT1ZFmL+PdLhhUeFqypMwYDjigJ0m461lFZWJ6uZqZAq1dRdaNXcPitAKYBBvfkfCvc0wughfJZmLCD0qrBNwDFY03KkzYLjiU81KCfcgfeuzOgJsNhb2tXOOG8pSp3DLCiVawopI6Sr2kU9417kNzSuo7AjekFW09LpUYFEsKoJgqMk+/pQ1ohsXufqauZYwVK1q/2pdhxHFazDwxUC4MVLqSoV62JEVUxOFUk6keqf0qouXFE11N3cJ/ptXGf4t5KW3hiBACwAoc9QtPlATXYsNmANufSqvEWSs41lTbg3B0qHxIVEBST+5o2JwrXKZ0Zk2n6T5twWPW0rUg32vcR41InGSsrWJkkwOp89xRXE5GlsLUqSEqItaQDpkHlehGIKSrupCUxtM+pPWtKZHcnQ6CQezQg72BE+hNXcc67iIMlat48Lk0MxTxWEzukRPMj/FZh8YpJkEgxyMWqZ1cS5l+auNAhJsoQUm4Pp18aZsrx7cJK7EC5Enof8Uo4VQKwHPhVz5jxq47H5CSkWkiDbqKoTtNyGXctGdQweNQpAKVAj98qmL6bGw9a5hl+MUgxEzymi7ePOrSZ1TEExB97VfJqCwogQa6dRyDHnEYnYj9+lD1uB9QRcnfl/v7UvpzlSVlCiI2M3APgeXnVzBuLUCpl5OoXCSdKrchNjFVD+ajAWhwYXxD6mRpAtcWk6r86oYjEAd5QlIiRMGOlCWuIiT+J3gd+tW1vJchWruovPj4in8WQN1M3VKwHtfjN8O+g3VA325D9f81lauJTMAAzzFZWgGYCpjmrilnGODjkpnTyB687cq8w+ZKSgoTYHc86EhUmpUmsCeoqP3ASlLXq3DaTEnmRG3Lem0kBRJvH1pa/hzhFN4Z59QI7VQQ3OxCZKlD1MT/TTJhG9SvAfWksxto3gWklzA4cqOpW9GSdIgVVQsIFD3seXSQjbmeXp1pQkmOqtQq3moDmieQou3iJpZy3AQrUbnqaZUCUwa5QR1LHkcyhnOBJhxuyhuP9Q6edQ4PE6kEiiJUU2O1DWdPbKA2mT5xeuPJl1JrmcAxOLWoKQoyNRtveTtUWHISpKlCRzHUbH1r3GNFtxxCpCkrUkg+BIrQjatqYUixKk61aAQkm0/So1MzEVK42ReKlw7xSQpJgiunSHCtjWEuAi4nkQD50SBZbVoK7n84MpjxHI1AhheJd5BSvtXmOyhSBPxAfFAuPOoqRJDiEaiASYO4uPOakxWYEmecbnf8A38aE4ds6gAYJMTUykK7Qt7qmPMiqbZcVLOHeGoTtN6J51htF25LU2PSRMHy2mhODaGqFGFe8edFjmTYaKHEkrFo2kdfO1dOMGtu6FpK0kjcpMiRV7C4tClwE6Um0E6o9elAX8SpRGokwIE8gNhVrK3E6++SBBuOsW+dSCRyJDKGFGN+LxSWgBsdhH2rK8w+rsmlKTZQOlVjsQDPTlWVroxdQwNfSefyouNypiTgUgrSDsVCandQAtQGwUQPeKysrKm/O1ZsgIIbSNKG0BKEjZIjYVYy4WrKystuppp3I8cszE1bwKBa1eVlD8Q3mGYgCK1wbhM35mvayq+YUf2y46JTelPKlHtVifzK+tZWVY9yqdGc4/iqylOYKKRGptCleKrpn2A9qV071lZWpg/sHymPm/wAjfONjTQLDMgfGOX91LOZIAdWAIAUbetZWUTzBCQNqIIIMGaasQNDa9Npbv42PzrKyunGJp3rx1wzMmevP3r2sqW8S5mjLhBkG/wCu9HH0BWG1kSoECedZWUORAykiK0b3Fe1lSJYRkyd1RaUJMAiBNudZWVlaOl/xzK1I+9P88T//2Q==">
            <a:hlinkClick r:id="rId10"/>
          </p:cNvPr>
          <p:cNvSpPr>
            <a:spLocks noChangeAspect="1" noChangeArrowheads="1"/>
          </p:cNvSpPr>
          <p:nvPr/>
        </p:nvSpPr>
        <p:spPr bwMode="auto">
          <a:xfrm>
            <a:off x="2825750" y="-1919288"/>
            <a:ext cx="2676525" cy="40100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5476" name="AutoShape 4" descr="data:image/jpeg;base64,/9j/4AAQSkZJRgABAQAAAQABAAD/2wCEAAkGBxQSEhQUExQWFhQXGB0aGRgYGRgYGhsaIBwYGBwcGhgYHSggGBwlHBwXITEhJSkrLi4uGB8zODMsNygtLisBCgoKDg0OGxAQGywkICQsLy0sNCwvLDQsNCwsLCwsLCwsLyw0LC8sLCwsLCwsLCwsLzQsLCwsLCwsLCwsLCwsLP/AABEIARMAtwMBIgACEQEDEQH/xAAcAAACAgMBAQAAAAAAAAAAAAAFBgMEAAIHAQj/xABCEAABAwIEAwYEBAUCBgAHAAABAgMRACEEBRIxBkFREyJhcYGRMqGxwSNC0fAHFGJy4VLxFTOCkrLCFiRDU2Oi0v/EABoBAAIDAQEAAAAAAAAAAAAAAAMEAQIFAAb/xAAwEQACAgEEAQEFBwUBAAAAAAABAgARAwQSITFBEyJRYXGBBSORobHB8BQyM9HhJP/aAAwDAQACEQMRAD8A5MlRJgc6ItIgaRAM+/qPrQ8XVsJHqDV4PXQoQCIm0jyPypzF2bi7TRHMSQfTr8qgVEnea3cIBkCQN/Pp43mqy3L+A2/YrnYCSOZIAI8+Xj9q9dSORmdj8jPWtAem3y9KruOchQnyVwJdUvuTuYqBAtUCXpNQhMm1SM2NAZie4dAAYcwGMUEwI8DUpwrjh+K3nVPBIkxRpbwQmx9f0pRuDxN/EoyL7ZO0SNGBCBBM+A/WqmNci1gPH9KgxWYqNhYeH60JxDvvV1QnuL6jV414xiEQ82kzufb6VJisyStJTA23mgJUa1UaJ6YiP9Y9UIcy7NOzTpPeTy5EVYdzhJsBFLQNezXekska/KF23GZnGA84qZGHbVukecUqJcIojg8eRVShHUImqRj94ohh3KWztaqb2UKGxmiGGxAWOhqZCjQ97CMtpsDiwK+UXHAU2uDUR60w5jhNSfHcUvEUwMu8TJz6c4WoyUL03E3/AH9ayvXkHSlUWNh6b/aso7OVNXFgLkrraUkQTq6RAG+x51mFCSr8RZSL7QrygTe9eONySnxn9itmGRukz1kbf77UcA7upWuJikEAmZAMm1j0uKgFwRHOSb1cUSe6J89gY+1UMc8Raq5eBLKLMidd5chWiRP3qGasYdPtShhxJ0CB4mreXYUKN9qqC5tRjL4CfChOaEe02IO3PQlwtpSJNhQnFP6jvbkK9xuN1nwGwqNpsC5qEShZltRqCx2p1KbiqpKMmrmKEn92qPsrR70URJgSZBptNaGrDyYFQRUyhE1r0ivSmKxVTInleg1rW4FdOl3CPkXBuKPoPbIlJ0rG8Wn/ADQTAYQk0eZwSkkQDQmA7jOPcRUotYhwHvEkdDzqrjwNZI2N6O4/Lgka4kfvlQJ9QJ8Ijy8arjazYkZ6C7SbMqGva3fXJmAPIAD5VlHIN8RMGSrSSY68p5mrKVRA3iRJGwt+/SoX1Am0bdY67eHhWz7uq4uec+om/wBaeBq4OerkCDM7/udqD4gkkk028NuYdStOIbUsE2KV6CN9u6dR6AkUf424PYRh0vYYK07qlWqQdiLCKz9Tqsa5VxmwT17vxjGPExUsJzBAvVzYW2qLDs96DXWsq4OwyMIh19tanCnUQF6bH4REGLEX8aDnzphALns19YXGhbqczwjdvGp8a5pSAPWiua9hr/BRoR01Fcf9RAPyoMrDOP6y2klKE6lR+VMxJ9TUqdxuOufTxV5MoJdverDb81tlGTuYlfZtiVwTBtsJMePQVaPDuJSYLLg80K/Si2OpngyoBzr1Lcb8qJoyDEGAGnJ/sV+lWcbw6+jQktq1Ea9IBKgmY7yRcHz5RQyYcVFx9NVygmj7+Rvgf8py39Cv0qrh8qdc+BtSgLHSkmJ6xtVwZRl5goN86iAphxORvIQVFpYAEk6VQPMxagzbJ6VINyjLUrEVOwm486If/D2I/wDsuf8AYr9Kl/4A+iCppxIncoUB7kVNyoEN8PYUKIHiK6hiOFGkMJd1CT71y7LXNBvambE54pxAQCY23oJPdzRxr0BJB2Rlojfmf3akvNcCGVkGInobiiePU604kKBSbEA9DcfKveKEdohDoEyL/pU6b2Wr3xbVDcLHiK+Jgwb/AD28JryoyZFpn2t61lPnnmpn1L+TthayI1KgmSNovyrzHpSlRCT47mJ5zND2goK7sg+FTFkmSbk713r0lVzchcR33fFTVD0rSB+zXc8OtLgXh1AQEgDxEDVI5EE/OuI5Tgyp5A6qA+YroWOzUsZgTy1H6qTHqJHrWL9oYjnoD+4AkfMFamhp22cnrgfTmL2H4bIx4ZVZIVKj/QO8T/2g10t7EFzCOLMXSSABGkbhPmBafCqHFjrTbReF1uI0g/0WUo+vdT/115w+7ry1RP8Aoc+9Z+qy+vgTMfDD8fP7RjGuxynwP/JyLGrIt1NdK4BypAwq0q/5j6dQEH4ASEmdrq1GP6aSMNlRxGMDQsCqCegG58gJNdAwi9OIC0usBkQEjtm5CANIETM6APUmtHVgnEUU0av8Oh9TBDJucMeuojYHE/yGLWTIKQsA9CQQk36WNMHB/Er2JxaApxZTJtrXyE7THsKq/wAVcqhYeSLLF/Oh/wDDNEYtv1/8TXFkzac5gOSv7H95RQy5NngGNPGWeOsvqhxYAjZax+VB/Kocyfeg7PEanXW16larBV4JNhEpg2961/iev8YjxH/g3Svky/xWx/UPqKjSYlOBGI5ofpL5G9oidR4/xziG0ALXGlU95V/hFxN/XrSpwG8v+YSkKUATqIBIvy2pk/iKJQ2OUH6poHwMkduk8z9LxSukP/j+h/Uw7r94YU/iRjVg6dSoIAjUY5naY5/KuaJTBBHnXSf4hJlfoB70lu4KAOppjQtWnT5SuRAWM6NwtjnFZe6suL1Qu+pXJJ2vb0pRwnEr7b//ADFgFRG52nmJhXkaaeF0Rlzo/pX/AONI7+H/APmEgiTJPlJP2oeno5MoI8/tOZOF/nmOnF+VIdw/8yhIQ5HeCdjyPzBvzFLPBmH7R4a50JlSufdTBNhuTt60+ZkmMGlKviXpt/8AuR/2hVDsjyxLLSZU2hThKzrUEnQkykCTzXCp/wDx+NU0uZvTZSemIHylnFEEe6R8cZeHAH0+B9DH+PegTTXaNKaPS3n/AL/WnpxpLjK0a0Li/cUFQDe8bX1R5CkHtS25GxHLyP8AgVbROQuw9oa+nj8pGQA/IxJeb0qNp8L/AGr2mXiPJx2hUPhX3hb6dKyvRDCzAMPPymMzqpIJ6grA4NSzYXO9G05V3YovkWXDSAPXxp4wfDUomKQJJmmuNVHMQ+GslJfbMSAoExfa9ecb4E9qpcH4jf8A6ifvTdikuMApSpSU8wkhM+ZAk+9LWbZy4pBbK1FB5EyPnel9uT1g/FVX5j4fCWZBsMVc3zlx1tDZ2QIHvJ9zHsOldE4IZJy/SbagsX8ZFc4WvQoKAEgyJuLX2ohiOO8VN3FH1j5CBVNZpWzYvTx0Ob/eCxZAj7mjPhMLh8OXyp4dq8CkHs3gEIUe9ugEkjoKSlKV/OaA+mNU9p3wjrMadXppmqmf8Tv4nSHVFWnaYkesUA7UzNM48ZBLE8n+cdQTHwPE7Pm+LwuIw4YU8NQAhfZuxI2/LMbDagHCGFaw75cW+iEEgBKXVFUjcDRYX/NBrnzD6oN6nDhEXoSaRURsYJo3+fuhfULENUeuOw1iJebeTI/IUuBRskWJTp5daX+FcElTwK3EoCSCSoLM32AQkkn5ULw6Src1MpMVbGgxIMYPXEvtLe0Z0rirEsYpICHgkpBjUh0TJB3CDG3PrQfhEIQ4FqcCQg7aVqUoxy0JMDzIpRwyiTJ5VbJKRq5fvbxpdcC48fpAmv8AcOCWtjHniTscUoEPhAEWU29/6oNeKwrCWlJQ7rWshJ/DWhISAo2KwJuE+1ICHypYEwBvUj2YLFhYf4P6/OuTBsRUU9SpPZnScBiGGsMpntdRUFSQ27pBIgXKJPoKoYXL2A/2qne0uSENoc1KJNgVLSlKbdT1rnqcYrTvvTVwDhFOlaybJB+wqBgGPcwJ5/nE4EsQI1YzGJdcl5YbSLBAC1wOfwJMqIAEmANhNyZQ6l3EAtrhNkhGhxJCABEkp07lR3/NSjmapWs8gQn2En5xRTht4dqFD/V+v2oQQKBXj9/3hhjO6HsFiA2o61kmSAkIcUYnmQnTyHPmaT+KmmwsutuC5ugpcSof9ydJHrTHnmXKSpTqJ7pv60hcQskkLvfrVsONRl33yRXw4kZVNQpjVa2ULvaxj5VlDC6QwiEkm/tWV6fSOPRX/U8zrMZ9Zqjnw+4JFdPy3NUJbgxtXHcqc0ti9wKKJzZXKaygeJvVvEN8UY1KpikHMTt5UUxWLKt/ahD6So1UCzL5CFWoFxdBsQTNNC8tWrZJrUcMun8h9qMFMQZuYorQSajKDTe5wy6PyH2qockWN0mpIqcOTALKLVcaZKiIoo3kqjaKP5bkJSJIpbJlCxrFiJgjDZdFWHciWqYo8jCAGpv5V17up/DQOfM+VJeo1xvaKi/hcvbaT+Ke9Ow6VrjmHngEtMrKesRNdAyfh9poz8SuqrmmJtCeldu5s8yfTNV1OH4bIMQFkFtSTfcVeHCOJWsApsI+ddpCEkXFQyBRDlPcoMIqpybHcD4jQkoTJiCB1p8/h7khwzCkOCFK3+f+KYUKFTNio3mW2DuLmecJIUlRZsomYO3U/b2oPw/kLmHPfAsTefBQn50/OKsaHvJmqMBCqffFbH8UdjrQWioEAfX9aWM0xzWIRCU6CO8JETFdLRhGhfSkq8QKocSYFDjKpSJAkEAWrgRxKODzU57jAG220kXImBWVFinUrc7ytMDeCfKwvWV6jAoTGFnjtXkD5SeZA2+QN9quMkqgjY1SbZKgkDdVdA4Y4ZAbLr5CGkjUpStgP3yrLVSZvB6grJ8gcfMBJow/gsFhDpfd1uj/AOk2Nagf6uSfUireMx7jzR7EnCYLbtNnnv7YuEnw9zcBfwOXJSToRoT1N1q8zy9Kcx6cDlpR8l9yxi+LQ2dLGFbRbdwlw+yYA8r0CxHG2NJs4lA6JabH1TNEsa2lJgb0CzHApOpYVtJPOncaYx4glPPM0c44xiCNT8+BbaP/AKVewvHK1CXGWHU/2ltXukwP+2kJtC3lCElSjsAJ+lFP+C4nDkFxtQbkAncdNxMUl/U4jk2sBR/GGAJ5A4nSsnzXAYgwQphw8l3R6OCw/wCoCjOPycoG1uRFx6GueYFAbNxtsfnennIs/CEhJgoP5T9ulU1X2ep5SXx6sqaPUpfyV70RwqIijTuBQ6ntGtuY5jzoXp0G9YeXGUNGaeJw4sTzFY1DKZWQPufDrVJvNluf8tBjqq3+aSeK+ICHySnURZCdgB1PnUGUcQZhi1OpZdaa7NsuEHSgQnkkqklVcmnZxYlcmrTGaMf3Ma+i6kSP6TMelSYfHahNV8vyTMFstO/zLTqVoSvStEG4mNSdjyr3Cs6hqA0LHxIPtbrQ8uJ8ZENgzplBqEMPjL0Zwh1ClNxyHI6Uy5Q5NSDJccXNs0xQbTJtSu9mSlGSoNpO2ogE+9Z/E3MC0hsJ+JatIO4HOSOZ6DxrmGGw7TqcSrEOOJdSkFqQVdoZM6j+W1ETCX5J4iuTVLiFAWZ1Jbbu6HNXXY/MVrnuKU3hVqJuRA8zQscIoGCZxLS1YZ5TSVK0qISSQD3km0XodxFjnVYVCXUXCpCk/CoAG4vz+9Fx6cLnUE8SmXVs2nY1RqLDaTeZ33rKK4Uakiw7oANvG37NZXqFxEixPGtk5jhwLw12hC12SkSSdgNyT6U1upbxI7R0EYNo/htbdqoW1KHMeB2HrUmZoSww3hkmC5df9g5et/bxpZ4gz0oCQ2QLFLaT8IA3WrwEj1IrNUBV3Geg5JoS5mKlvO63NhZKRZKB0ArR5EJJA5VTybh0uFLi8ViNZuSFDSfJMRHhV3iDGjBtudsNZSlJTHd7QFQR4wRImh4tdjc0IXJpHQWYttYJ1wlSpT+9q9xORgoIvcGfaoMNxOXV91OhEWTYnzJ+1S51na2W+00ahtbYTsT0HL1FNjVKTXUDsIFwXwRg0tLHad0qgTyk7Ca6DjsOlWHfa3JbUYtaxg38R8qQOHc1C2nCtILgSQFefdPuD9acs/zL+WwJWqApTXZgdXCnSPOASfIGvOkN63PvmwCow8dVE9hntVRBtz6etH8ChsxpROm0iPPnuTBpbwOIU3hwtxQOpM2F5MgT6eHKq2Hbdec7YoX2EmyDCiB0A+vnvtT2t1jZGpDtUfmYtgwhRyLJnTeHsyEa0AwR8PUXG3oaI5nhkrSFo+FXy8KVsnUlKSGyUhMadclVgNXK25sJAJEUxZbjdLoQv4XIBH+lfI/b1pbA51AKNyRyD8IRwMJDjgHuJOY8HpWpRvBvO8HqR96ENcEqSsDVLaiArSQDp5gki0+tdYxDGkmoiY5UIZGTiGbBjyckSq7mTxQG20pbSAEg3UdIECNgKqFrQNRlbkQFK6fQUUCJqHFtwKE7s/Jh0RUFKIuLb7xJ3pgydUAUHKZNEsCYtVAZcjiXM8waHUwtCVp6KE0nP8FYdZlIUkyDpmUnwIPL1p8WJFVFMdKvuZTamCCIwphcFv5at2zyytI2TASkeEDeqHGOGSMITyQpPtOn70yQRQ3iRnXhXxE/hkx4jvfai4Mh9VWPvgtViDYGUe4zmZsmxBUTt1FeUPW2FCIMzIg3jpXlenNnqeLGIeTOv5liS++tfImE/wBuw+QFL/EOWJUTrc7PuCD4AmR6n6CjOBZValFSnnsW6w+oa0qBQbBJSRsI5fr4Vm681ioT0ejH3nMbMjyl5nBo7E6lKcm6tOlE8iAb0vfxPcdWrRY9mhvVcSCSTKosATbr3PIltexn8o2gJGpYHdbQJN7SoiwQCRy5WmhXEnDTrzbpSUE4qFnUZcX2aQoBAEAC21zeszT0WuP6lSE+E57w+Ghd1/T/AEoTqPvR7F4zCFJQf5haFQCVFKQL3P0IiNqEcO5exdawV6LqSASQPFNoHK9dDdyRvGYRCA12V0qSCALSJkDwmivnAauYBMBK3xOTYVz+XUZUCrSZAmAobAnmesVczziJzEsNIdUFKSomyY0gDSBbeZJPp0qjxEB/N4iNu2XFiLajFjcCKoBP7tTmxSQ57iRdgCg6jHhcT2zIBiUkCPSBY+A3pw4YfUGVqU2ToITpTcnV05W3M1znLHChQ5Ce9tcRAHpc+tdV4Nn+VXF1lWqPpJIiLUhq8agfCaWkYsOYRxGDSVTEGAqI28x7ioHgVEmt0Y1t9S3GlhUHRI8Nx71Khn1pv7O0/pAufP6RXWZt5CjxGEudo0hw7kX/ALhY/MVXDdS5Wk9ioEXSr6gf5rZCaW1SAZDG9M94xPEoqvjECDNXTS3xZmJQlKBuo/IXpVuBDpZMH4t4BW9XsASTNB2MIXRI3o9g2tMA0EcmMdQrrkRWzaJrdGFBEzXrdpFFo+YvY8SNSKq4pqUKT1SR7g0RWm1UsUoJClHYAk+QEmrVREi7UicjaSEgDnFZQrLAt0dwEDkB67VletVmItRPBOgU0TO74ZtK0ShEW5iD/mueYvLVHFhyxSXFJckAlMnYg7iw9a6e5h1MoTJBIEb7xPKlDNtLgcUE+kXmAQf31rzmpJJnsdIVXmpcXmEY6VpSNCEGUfmBCgLcjM26RSfnHGTiHVHDpCSiUBSoUUib6QZCASOl4F6kyTLH3Q2oQsK0yQoagmSq4JmRMeRF7UrY5iHXUKE6VrHqFHa4j3FDx0WPu/l/pL5cjFQDx4+nj9Zc4dz8N4kPOAlStQcAAlWoz8NgL8uRrpuBzJKGlLVIQE6gYi3SBz/WuO4nD6UdonlMeciOUfM02M5oVYMoXOo6UAi8hRCTA5KEkRzj2FqQbBT31C4H9ghv5/KhLMcvYfSkvNpUrSDOyxYKjUkg/CeZA7ppcx/BcgFhyUiZCyJ5xBSYI36cqZ3VSQCTYyYkxHLbUmx03B2N6vvIKdKSTdaU/m8zuoWIB5c6YVmHFxYgXdRBwXDRVBIIv+7U9JeOEwrx/KArQn6Tzq28WkIsQVFWkDmDzoLxNC1NYeYCjqWeiU3MyR60qzl2AMdCbB1EtWGcbU0pClJDigqAY722oTaYmutYDHNrKEyQm2q2wtMxvvFutIuHCXHy6I7JAKkJNr3AsLEyCB1ttNi2VN6nMOlMAiAsbEkpA9tvlWhgyuRRmbqEVWseZ1HFsAFahsoJ8pGofTTQsmKL4xGlHLlt4AD6g0urenahak8xjSi1lguUBz7J+3KSDCkmR+lFdVSppQi44Dt6i2GHWkwgAHqbj2oarH4tLgDgStBO6QQR+tPIYBrP5RPSo2e6T6ovmD8K8sp7o9TtVgIIFzJq0oRUKlVNSu65oxigRQji3FaMI8RuU6R5q7v3+VWWMMoKWeWqaVP4iY1UssJkyStcHYCyf/Y+goulQ5MgEBr8gw4WYe79YjntQAG097wtbesoolpPT923rK9QMDV2Z4n1q8CdfW6pbq21pWtSFFNgUpA5d42NoO5N6Xc1Zdwb0rGvDuDSSL6TePPcyOm3Sm/NnlrbbeaUgJIhwqMRtBFj4j2oBmCmCmXHVOKHJN/nXmsiMDQBJnqMLlYr5Vm6mHVIZbLiVQG4lMGRIgg2Ei/QGJilbihRRjXQoQrtCTfaZPTxp+4aU32qijuquEpO5T+o9NqTv4l4XRjEu8nEpJ8x3T8kg+ZrsCEMQRGczWtg3BOZr/CQnmpc33tHUk9DeN6sZWslTbZ2Lkxa+6og23rfEM6mUdUrg+o6cthy5jetsma/HSegJ+3Q8p5GiFRX5y6A7CflGd19SYIQVqkAJ73P5oEEneDNFmFlRQVp0m6oMTtEkAW3NiT6VoxhwIJgACTtAuPC3lVDLccpwuKVMBSieUISDpHjt71QCdXFVAeLzJXbOgcnFAHw1GpcMjtEqJVuPxF7aE/6AZvNrR/jUYaTA8yr5mtsVgklTbIHPW54AXgb8rnx8qlsQ8TR1etVh6adD8/+S3hHkBIAQFIUTCbxpHdghU6phJ693lejWWpYbUFpQUEcr6fabekUCbBUYFgbxyE39KYuFsGt18JVBaR3lk9BsPU28pp3Fpgi23fmeczMXyWI8ITDSQdyJPmb/elvO8I5p/CXoUOZEg+dHsU/KjVLFXFZ+c2ZqadSgnP8ZnOOY+JlK/FJ+xqs3xs9zbUn0n708OsA2N6D43h9KrpsaDfwjqFb5gpnicr+Jax6RVtHEakizivafrWjWTLSRKAoDpVh7BAnusKFUjoGIiuD+EGYjOVn4Qsk8yYpqyHBLCQpxRUoiY5ChuXZAoqCnBpSOXWmhpMV3fcX1LqPZQzZYgVybOMZ2z7jiTuYHkLD5U7cc5x2LBQknW4CkQJIEXMfL1rkrrzsDQjzNp9a2/s3GEByEd9Tyf2vl3kYgeuTCwUQTzFe0J7d0pJVpSrlO3rWVtDUKB0Zi+ifeJ13gbPEONnDvXQsaSD7UHzTK14N7slmUKu05yUn/wDocx+opEyrNS2vUD5V1rIs6ZxzPYYgSOSuaTyKTyNYi+0J6TIAp4i4vL1oPaNqIP7v4GhuYZerECFE6gefzvTZj8qdwtld9k/C4NvJX+k1UbcjkDVW4ELjS4sPYFSElJkg6TtzAKT5f7Vd4fywKUtR5AQPMmmRx5KkkQL2rbLsKlolQEkjy8qXZSQajwIC0RMzABCIO8GB6X39PehWXYYtNTbWsiAb2mVW6bD1oi824rvKFzt4DwqshSkqkiaqmJrnNRWvMhGG06lqgRyAgSb+wF48KqlnQmTdxy58AZn3+lXnklUA/D+zU2HwTjy9LaLmJ6CBEk8hTWPHRsxbIDt5g3CYVa1hKEkrVYCnzCspwrQaBlZutQ5q8PAbD/NVGm28EghJ1vKEKX08E9B9flQhWYajJNdqM9ihBYcPNmHe1mtVrmhzOJmrKHJrLbmaIEkFSBoVomrLdVqSZqhit0tVOkVvFW2wZcysU1E+8lCSpRhKRJJ5CrC6Q+Ks8Dqywg9xPxq31KHK3IH50fTYPWcL48xfVakYMZY9+It55j1Yh1bhsDZI6JGwjrQ5UgWq5iV/0gR05nmagSwSSbxztXpAVSgviePYs5LN2ZAT5TWVtih3pER4fWsqvrGRQi/h0KN4o/lGIW2QQfnQ1CqIJxEgAJSPETPzNZg4m/vJM6dw5xeoDQ4NSTYg3FHFZVhnxqZV2Sjy3T7bj92rkmFfIpky3NVJRAPOpLDzGMRYG1jgOHHUH4QodUkH5b/KimByfqkjzEUFynOl2E06YPGA2Jvz86qxAhGfIRBWKyiBYUJXkTqjZB8zA+tNmNxoQnelHOOIyDKbes1wPEnG+Qy3h+Gkpu8uf6UfdR+wqTMsV2SNLSQlPh9+ZoRlnEiXjpUYV48/KijgmlsmY9RkYiTbcxOxryiTNVEqM0y4zAg7Ch6stPSli1wm2pUafiiDGLqMZSTW3/B18jVTLixL7WImrzTlJ2b44YMp7VYGq4FzWmF44w/NfyNdsbupG9eiY/tLqRS6TRxth9OoEkeAoXmXH19LKYvGo39hUhWg2K93DfG/EgwrYQg/jOWHRAO6lHl4f4rnGEXYAd4zcgk3n5k0QfYGILrq5IWdz1FgR4W+VBMvbU0SACAIVPiPHr5Vs4MXoqPjPP6rL67H4Q+0zaoU4iHNNxaCR+/GtMpW4UhTqTpXIQrkSN9ulWMTjkAaAm+qSrnHTwp4UVBmU+NgxEHqZ7x6dayrj2GMgfT7GsqfT+EBv+MV0LoplrDpKVIRqGrcjuzaxJtzG/WgrblOrTJRgh+K24lQPcBGpOyom8wRtAuqsuejEnexqnHAl1KWu6JAhKTHgm1/3erTz7CgnskqSrZcmUnxTzF6GuZm2MNoUy2XFfCr8yU9bDw686rZfK1JSm5UQB5murwYfG9Rz4cBBKzsiw/uP6C/tTGxijQ3DshKUtjZIiep5n3rTNHOzZWeZsPM2/X2pLK+5uJrY8YVLM1zLPtUibA2pWzHMNVV31KMRvtVXNGlMK0qjUdjM22mOXrRx1xBCpicUhMhybiQU7hXKi3D3HWghvEGU7BfMedCeHMvbxDpDyylsbkEapNhEjad/MUE4iyRxpTqkAqZQojXba1yJ8RXHHuHME2ajxO4tLS4ApJBBuCOdSJbFcP4Y4zewpCZ1Nj8p+x5V2TKM3RiG0LTbWJANKtiKwqZQwl/RWq4SCTYDepU0s8f48t4R0JnUoaRG9/8TVQJYtU5FxvnZxWJWsHuDup/tH670Ky9BXqCdwkk+Qjbxqs42T6VayzL3VklCSY3I8aeA4qZrMSbMI5E8LoVsQa2LZSqDuKJu8OKSAoTq5/7VaGWLUElUSPf161DIR4lkcHzCyHx2TZ8Ln5QRQxlxAfHaEhHU2Ebm/InlVvD4JYgESPpW+c5fqGlB5SZ28QBO1hTaZywAPiKtpApJHRmqMGhYBSRoSSQkm8GRYjpYnzqVnL0kLIKUxeCd/TnFUsoNioCL6Y8vH7VDjMYtLvdJAiCROxsaexldt1M3UYmBIuTYzMQSbAdYPpYch4VlLeZyg6pkeHjtv61lS2faaJgU0u4WILSqrLLpG1VBVjDKIII3FZFzZqXUOdaceBMLqUt47I7qf7yL+yf/IUm5kTq1GO8JgGa6hw0x2eGYSbdzUf7ld4/WPShZ32rxD6Rdz/KH20QBSrxtmI1IZB+HvK8zYD2n3o85i42qq3kLDzYL6VB0uKOpJhS0yYBmYERfoLUphIvc3iaeo3bQq+Yh9tVnLsiW+Na16EEkJtqUqDeBIgTzp1zDgfDrT+CVNKi0krSf7gb+xqu5g1sFKSmUJSEgi4sL+VGfONtrBafCS9P1FpzhpxlxB7UBlZhSykDSdwFAmL7Azv6Vi8Y2tTuGDqR3SgExpVNkgQRtJmxp1xOFS+wtpV0rSQfXY+YN/Svn7GsqZdW2uykKKT5gxRdPlLCjB6vCEax1JnRCiJmDuOfjRbJM8/l3G1CXECdTaiUi9jBB9QfCgLZKpgEwJMXrwuxvRqil1OnjjTGBsrS2Q3yUoAmPe/tQV/ivErUlevYyLDrvQJPFTvZdlq7kRpI+c1tliQgziErSk/DIIk8rnltVRiUc1Lesx4JhLCBt5ThWPxFK1JSBYzJPkAaasowRabhIj/UR1peDAw7oWClaFXStJkEbEeBo41j0rVAJjnPlTOk2KxLd+InrS9CuoUcBA3uaiwybmb1ZgET4RWhOwSPXmdt/Y0zqyAQTAaTkQrlmDUs929QZxlCmwdQg8j0opkWYBlQJrXi3PgsG3K3nSjHn4TRXmJGWtkDaQFXi0+P760JeWgEqWq4IjxJ/L4imJpRLRAhKVbgX9dRuD5UOewgGxMWMeV6cwqSBUT1ZFmL+PdLhhUeFqypMwYDjigJ0m461lFZWJ6uZqZAq1dRdaNXcPitAKYBBvfkfCvc0wughfJZmLCD0qrBNwDFY03KkzYLjiU81KCfcgfeuzOgJsNhb2tXOOG8pSp3DLCiVawopI6Sr2kU9417kNzSuo7AjekFW09LpUYFEsKoJgqMk+/pQ1ohsXufqauZYwVK1q/2pdhxHFazDwxUC4MVLqSoV62JEVUxOFUk6keqf0qouXFE11N3cJ/ptXGf4t5KW3hiBACwAoc9QtPlATXYsNmANufSqvEWSs41lTbg3B0qHxIVEBST+5o2JwrXKZ0Zk2n6T5twWPW0rUg32vcR41InGSsrWJkkwOp89xRXE5GlsLUqSEqItaQDpkHlehGIKSrupCUxtM+pPWtKZHcnQ6CQezQg72BE+hNXcc67iIMlat48Lk0MxTxWEzukRPMj/FZh8YpJkEgxyMWqZ1cS5l+auNAhJsoQUm4Pp18aZsrx7cJK7EC5Enof8Uo4VQKwHPhVz5jxq47H5CSkWkiDbqKoTtNyGXctGdQweNQpAKVAj98qmL6bGw9a5hl+MUgxEzymi7ePOrSZ1TEExB97VfJqCwogQa6dRyDHnEYnYj9+lD1uB9QRcnfl/v7UvpzlSVlCiI2M3APgeXnVzBuLUCpl5OoXCSdKrchNjFVD+ajAWhwYXxD6mRpAtcWk6r86oYjEAd5QlIiRMGOlCWuIiT+J3gd+tW1vJchWruovPj4in8WQN1M3VKwHtfjN8O+g3VA325D9f81lauJTMAAzzFZWgGYCpjmrilnGODjkpnTyB687cq8w+ZKSgoTYHc86EhUmpUmsCeoqP3ASlLXq3DaTEnmRG3Lem0kBRJvH1pa/hzhFN4Z59QI7VQQ3OxCZKlD1MT/TTJhG9SvAfWksxto3gWklzA4cqOpW9GSdIgVVQsIFD3seXSQjbmeXp1pQkmOqtQq3moDmieQou3iJpZy3AQrUbnqaZUCUwa5QR1LHkcyhnOBJhxuyhuP9Q6edQ4PE6kEiiJUU2O1DWdPbKA2mT5xeuPJl1JrmcAxOLWoKQoyNRtveTtUWHISpKlCRzHUbH1r3GNFtxxCpCkrUkg+BIrQjatqYUixKk61aAQkm0/So1MzEVK42ReKlw7xSQpJgiunSHCtjWEuAi4nkQD50SBZbVoK7n84MpjxHI1AhheJd5BSvtXmOyhSBPxAfFAuPOoqRJDiEaiASYO4uPOakxWYEmecbnf8A38aE4ds6gAYJMTUykK7Qt7qmPMiqbZcVLOHeGoTtN6J51htF25LU2PSRMHy2mhODaGqFGFe8edFjmTYaKHEkrFo2kdfO1dOMGtu6FpK0kjcpMiRV7C4tClwE6Um0E6o9elAX8SpRGokwIE8gNhVrK3E6++SBBuOsW+dSCRyJDKGFGN+LxSWgBsdhH2rK8w+rsmlKTZQOlVjsQDPTlWVroxdQwNfSefyouNypiTgUgrSDsVCandQAtQGwUQPeKysrKm/O1ZsgIIbSNKG0BKEjZIjYVYy4WrKystuppp3I8cszE1bwKBa1eVlD8Q3mGYgCK1wbhM35mvayq+YUf2y46JTelPKlHtVifzK+tZWVY9yqdGc4/iqylOYKKRGptCleKrpn2A9qV071lZWpg/sHymPm/wAjfONjTQLDMgfGOX91LOZIAdWAIAUbetZWUTzBCQNqIIIMGaasQNDa9Npbv42PzrKyunGJp3rx1wzMmevP3r2sqW8S5mjLhBkG/wCu9HH0BWG1kSoECedZWUORAykiK0b3Fe1lSJYRkyd1RaUJMAiBNudZWVlaOl/xzK1I+9P88T//2Q==">
            <a:hlinkClick r:id="rId10"/>
          </p:cNvPr>
          <p:cNvSpPr>
            <a:spLocks noChangeAspect="1" noChangeArrowheads="1"/>
          </p:cNvSpPr>
          <p:nvPr/>
        </p:nvSpPr>
        <p:spPr bwMode="auto">
          <a:xfrm>
            <a:off x="2825750" y="-1919288"/>
            <a:ext cx="2676525" cy="40100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5478" name="Picture 6" descr="http://image.tmdb.org/t/p/original/vddUwPL3L8MBH4FrEDCAZM9T6sj.jpg">
            <a:hlinkClick r:id="rId10"/>
          </p:cNvPr>
          <p:cNvPicPr>
            <a:picLocks noChangeAspect="1" noChangeArrowheads="1"/>
          </p:cNvPicPr>
          <p:nvPr/>
        </p:nvPicPr>
        <p:blipFill>
          <a:blip r:embed="rId11" cstate="print"/>
          <a:srcRect/>
          <a:stretch>
            <a:fillRect/>
          </a:stretch>
        </p:blipFill>
        <p:spPr bwMode="auto">
          <a:xfrm>
            <a:off x="142844" y="1347800"/>
            <a:ext cx="2533479" cy="3795712"/>
          </a:xfrm>
          <a:prstGeom prst="rect">
            <a:avLst/>
          </a:prstGeom>
          <a:noFill/>
        </p:spPr>
      </p:pic>
      <p:pic>
        <p:nvPicPr>
          <p:cNvPr id="105479" name="Picture 7" descr="Still of Danny DeVito and Mara Wilson in Matilda (1996)"/>
          <p:cNvPicPr>
            <a:picLocks noChangeAspect="1" noChangeArrowheads="1"/>
          </p:cNvPicPr>
          <p:nvPr/>
        </p:nvPicPr>
        <p:blipFill>
          <a:blip r:embed="rId12"/>
          <a:srcRect/>
          <a:stretch>
            <a:fillRect/>
          </a:stretch>
        </p:blipFill>
        <p:spPr bwMode="auto">
          <a:xfrm>
            <a:off x="5643570" y="4583840"/>
            <a:ext cx="3286148" cy="2202746"/>
          </a:xfrm>
          <a:prstGeom prst="rect">
            <a:avLst/>
          </a:prstGeom>
          <a:noFill/>
        </p:spPr>
      </p:pic>
      <p:sp>
        <p:nvSpPr>
          <p:cNvPr id="17" name="Oval 16"/>
          <p:cNvSpPr/>
          <p:nvPr/>
        </p:nvSpPr>
        <p:spPr>
          <a:xfrm>
            <a:off x="231329" y="44624"/>
            <a:ext cx="1216123" cy="929082"/>
          </a:xfrm>
          <a:prstGeom prst="ellipse">
            <a:avLst/>
          </a:prstGeom>
          <a:solidFill>
            <a:schemeClr val="tx2">
              <a:lumMod val="60000"/>
              <a:lumOff val="40000"/>
            </a:schemeClr>
          </a:solidFill>
          <a:ln>
            <a:solidFill>
              <a:schemeClr val="tx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300" dirty="0" smtClean="0"/>
              <a:t>11 Şubat</a:t>
            </a:r>
          </a:p>
          <a:p>
            <a:pPr algn="ctr"/>
            <a:r>
              <a:rPr lang="tr-TR" sz="1300" dirty="0" smtClean="0"/>
              <a:t>Salı </a:t>
            </a:r>
          </a:p>
          <a:p>
            <a:pPr algn="ctr"/>
            <a:r>
              <a:rPr lang="tr-TR" sz="1300" dirty="0" smtClean="0"/>
              <a:t>20:00</a:t>
            </a:r>
            <a:endParaRPr lang="tr-TR" sz="1300" dirty="0"/>
          </a:p>
        </p:txBody>
      </p:sp>
    </p:spTree>
    <p:extLst>
      <p:ext uri="{BB962C8B-B14F-4D97-AF65-F5344CB8AC3E}">
        <p14:creationId xmlns:p14="http://schemas.microsoft.com/office/powerpoint/2010/main" val="36621789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smtClean="0">
                <a:solidFill>
                  <a:schemeClr val="tx2">
                    <a:lumMod val="60000"/>
                    <a:lumOff val="40000"/>
                  </a:schemeClr>
                </a:solidFill>
                <a:effectLst>
                  <a:outerShdw blurRad="50800" dist="38100" dir="2700000" algn="tl" rotWithShape="0">
                    <a:prstClr val="black">
                      <a:alpha val="40000"/>
                    </a:prstClr>
                  </a:outerShdw>
                </a:effectLst>
              </a:rPr>
              <a:t>    CJ7</a:t>
            </a:r>
          </a:p>
          <a:p>
            <a:r>
              <a:rPr lang="tr-TR" sz="2500" b="1" dirty="0" smtClean="0">
                <a:solidFill>
                  <a:schemeClr val="tx2">
                    <a:lumMod val="60000"/>
                    <a:lumOff val="40000"/>
                  </a:schemeClr>
                </a:solidFill>
                <a:effectLst>
                  <a:outerShdw blurRad="50800" dist="38100" dir="2700000" algn="tl" rotWithShape="0">
                    <a:prstClr val="black">
                      <a:alpha val="40000"/>
                    </a:prstClr>
                  </a:outerShdw>
                </a:effectLst>
              </a:rPr>
              <a:t>       Uzaylı Arkadaşım</a:t>
            </a:r>
            <a:endParaRPr lang="tr-TR" sz="2500" b="1" dirty="0">
              <a:solidFill>
                <a:schemeClr val="tx2">
                  <a:lumMod val="60000"/>
                  <a:lumOff val="40000"/>
                </a:schemeClr>
              </a:solidFill>
              <a:effectLst>
                <a:outerShdw blurRad="50800" dist="38100" dir="2700000" algn="tl" rotWithShape="0">
                  <a:prstClr val="black">
                    <a:alpha val="40000"/>
                  </a:prstClr>
                </a:outerShdw>
              </a:effectLst>
            </a:endParaRP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369367"/>
            <a:ext cx="6626173" cy="3046988"/>
          </a:xfrm>
          <a:prstGeom prst="rect">
            <a:avLst/>
          </a:prstGeom>
          <a:noFill/>
        </p:spPr>
        <p:txBody>
          <a:bodyPr wrap="none" rtlCol="0">
            <a:spAutoFit/>
          </a:bodyPr>
          <a:lstStyle/>
          <a:p>
            <a:r>
              <a:rPr lang="tr-TR" sz="1600" b="1" dirty="0" smtClean="0"/>
              <a:t>Yönetmen:</a:t>
            </a:r>
            <a:r>
              <a:rPr lang="tr-TR" sz="1600" dirty="0" smtClean="0"/>
              <a:t> 	</a:t>
            </a:r>
            <a:r>
              <a:rPr lang="tr-TR" sz="1600" dirty="0" err="1" smtClean="0"/>
              <a:t>Stephen</a:t>
            </a:r>
            <a:r>
              <a:rPr lang="tr-TR" sz="1600" dirty="0" smtClean="0"/>
              <a:t> </a:t>
            </a:r>
            <a:r>
              <a:rPr lang="tr-TR" sz="1600" dirty="0" err="1" smtClean="0"/>
              <a:t>Chow</a:t>
            </a:r>
            <a:endParaRPr lang="tr-TR" sz="1600" dirty="0" smtClean="0"/>
          </a:p>
          <a:p>
            <a:r>
              <a:rPr lang="tr-TR" sz="1600" b="1" dirty="0" smtClean="0"/>
              <a:t>Oyuncular: </a:t>
            </a:r>
            <a:r>
              <a:rPr lang="tr-TR" sz="1600" dirty="0" smtClean="0"/>
              <a:t>	</a:t>
            </a:r>
            <a:r>
              <a:rPr lang="en-US" sz="1600" dirty="0" smtClean="0"/>
              <a:t>Stephen Chow, Kitty Zhang </a:t>
            </a:r>
            <a:r>
              <a:rPr lang="en-US" sz="1600" dirty="0" err="1" smtClean="0"/>
              <a:t>Yuqi</a:t>
            </a:r>
            <a:r>
              <a:rPr lang="en-US" sz="1600" dirty="0" smtClean="0"/>
              <a:t>, Jiao </a:t>
            </a:r>
            <a:r>
              <a:rPr lang="en-US" sz="1600" dirty="0" err="1" smtClean="0"/>
              <a:t>Xu</a:t>
            </a:r>
            <a:r>
              <a:rPr lang="en-US" sz="1600" dirty="0" smtClean="0"/>
              <a:t> </a:t>
            </a:r>
            <a:endParaRPr lang="tr-TR" sz="1600" dirty="0" smtClean="0"/>
          </a:p>
          <a:p>
            <a:r>
              <a:rPr lang="tr-TR" sz="1600" b="1" dirty="0" smtClean="0"/>
              <a:t>Yapım Yılı: </a:t>
            </a:r>
            <a:r>
              <a:rPr lang="tr-TR" sz="1600" dirty="0" smtClean="0"/>
              <a:t>		2008</a:t>
            </a:r>
          </a:p>
          <a:p>
            <a:r>
              <a:rPr lang="tr-TR" sz="1600" b="1" dirty="0" smtClean="0"/>
              <a:t>Tür: </a:t>
            </a:r>
            <a:r>
              <a:rPr lang="tr-TR" sz="1600" dirty="0" smtClean="0"/>
              <a:t>		Komedi</a:t>
            </a:r>
          </a:p>
          <a:p>
            <a:endParaRPr lang="tr-TR" sz="1600" dirty="0" smtClean="0"/>
          </a:p>
          <a:p>
            <a:r>
              <a:rPr lang="tr-TR" sz="1600" b="1" dirty="0" smtClean="0"/>
              <a:t>Konu: 		</a:t>
            </a:r>
            <a:r>
              <a:rPr lang="en-US" sz="1600" dirty="0" smtClean="0"/>
              <a:t> Ti, </a:t>
            </a:r>
            <a:r>
              <a:rPr lang="en-US" sz="1600" dirty="0" err="1" smtClean="0"/>
              <a:t>özel</a:t>
            </a:r>
            <a:r>
              <a:rPr lang="en-US" sz="1600" dirty="0" smtClean="0"/>
              <a:t> </a:t>
            </a:r>
            <a:r>
              <a:rPr lang="en-US" sz="1600" dirty="0" err="1" smtClean="0"/>
              <a:t>okula</a:t>
            </a:r>
            <a:r>
              <a:rPr lang="en-US" sz="1600" dirty="0" smtClean="0"/>
              <a:t> </a:t>
            </a:r>
            <a:r>
              <a:rPr lang="en-US" sz="1600" dirty="0" err="1" smtClean="0"/>
              <a:t>giden</a:t>
            </a:r>
            <a:r>
              <a:rPr lang="en-US" sz="1600" dirty="0" smtClean="0"/>
              <a:t> </a:t>
            </a:r>
            <a:r>
              <a:rPr lang="en-US" sz="1600" dirty="0" err="1" smtClean="0"/>
              <a:t>oğlu</a:t>
            </a:r>
            <a:r>
              <a:rPr lang="en-US" sz="1600" dirty="0" smtClean="0"/>
              <a:t> </a:t>
            </a:r>
            <a:r>
              <a:rPr lang="en-US" sz="1600" dirty="0" err="1" smtClean="0"/>
              <a:t>Dicky’nin</a:t>
            </a:r>
            <a:r>
              <a:rPr lang="en-US" sz="1600" dirty="0" smtClean="0"/>
              <a:t> </a:t>
            </a:r>
            <a:r>
              <a:rPr lang="en-US" sz="1600" dirty="0" err="1" smtClean="0"/>
              <a:t>masraflarını</a:t>
            </a:r>
            <a:r>
              <a:rPr lang="en-US" sz="1600" dirty="0" smtClean="0"/>
              <a:t> </a:t>
            </a:r>
            <a:endParaRPr lang="tr-TR" sz="1600" dirty="0" smtClean="0"/>
          </a:p>
          <a:p>
            <a:r>
              <a:rPr lang="tr-TR" sz="1600" dirty="0" smtClean="0"/>
              <a:t>                                         </a:t>
            </a:r>
            <a:r>
              <a:rPr lang="en-US" sz="1600" dirty="0" err="1" smtClean="0"/>
              <a:t>karşılamak</a:t>
            </a:r>
            <a:r>
              <a:rPr lang="en-US" sz="1600" dirty="0" smtClean="0"/>
              <a:t> </a:t>
            </a:r>
            <a:r>
              <a:rPr lang="en-US" sz="1600" dirty="0" err="1" smtClean="0"/>
              <a:t>için</a:t>
            </a:r>
            <a:r>
              <a:rPr lang="en-US" sz="1600" dirty="0" smtClean="0"/>
              <a:t> </a:t>
            </a:r>
            <a:r>
              <a:rPr lang="en-US" sz="1600" dirty="0" err="1" smtClean="0"/>
              <a:t>zor</a:t>
            </a:r>
            <a:r>
              <a:rPr lang="en-US" sz="1600" dirty="0" smtClean="0"/>
              <a:t> </a:t>
            </a:r>
            <a:r>
              <a:rPr lang="en-US" sz="1600" dirty="0" err="1" smtClean="0"/>
              <a:t>şartlarda</a:t>
            </a:r>
            <a:r>
              <a:rPr lang="en-US" sz="1600" dirty="0" smtClean="0"/>
              <a:t> </a:t>
            </a:r>
            <a:r>
              <a:rPr lang="en-US" sz="1600" dirty="0" err="1" smtClean="0"/>
              <a:t>çalışmaktadır</a:t>
            </a:r>
            <a:r>
              <a:rPr lang="en-US" sz="1600" dirty="0" smtClean="0"/>
              <a:t>. </a:t>
            </a:r>
            <a:r>
              <a:rPr lang="en-US" sz="1600" dirty="0" err="1" smtClean="0"/>
              <a:t>Bir</a:t>
            </a:r>
            <a:r>
              <a:rPr lang="en-US" sz="1600" dirty="0" smtClean="0"/>
              <a:t> </a:t>
            </a:r>
            <a:r>
              <a:rPr lang="en-US" sz="1600" dirty="0" err="1" smtClean="0"/>
              <a:t>gün</a:t>
            </a:r>
            <a:r>
              <a:rPr lang="en-US" sz="1600" dirty="0" smtClean="0"/>
              <a:t> </a:t>
            </a:r>
            <a:endParaRPr lang="tr-TR" sz="1600" dirty="0" smtClean="0"/>
          </a:p>
          <a:p>
            <a:r>
              <a:rPr lang="tr-TR" sz="1600" dirty="0" smtClean="0"/>
              <a:t>                                         </a:t>
            </a:r>
            <a:r>
              <a:rPr lang="en-US" sz="1600" dirty="0" err="1" smtClean="0"/>
              <a:t>Dicky’nin</a:t>
            </a:r>
            <a:r>
              <a:rPr lang="en-US" sz="1600" dirty="0" smtClean="0"/>
              <a:t> </a:t>
            </a:r>
            <a:r>
              <a:rPr lang="en-US" sz="1600" dirty="0" err="1" smtClean="0"/>
              <a:t>sınıf</a:t>
            </a:r>
            <a:r>
              <a:rPr lang="en-US" sz="1600" dirty="0" smtClean="0"/>
              <a:t> </a:t>
            </a:r>
            <a:r>
              <a:rPr lang="en-US" sz="1600" dirty="0" err="1" smtClean="0"/>
              <a:t>arkadaşlarının</a:t>
            </a:r>
            <a:r>
              <a:rPr lang="en-US" sz="1600" dirty="0" smtClean="0"/>
              <a:t> </a:t>
            </a:r>
            <a:r>
              <a:rPr lang="en-US" sz="1600" dirty="0" err="1" smtClean="0"/>
              <a:t>hepsinde</a:t>
            </a:r>
            <a:r>
              <a:rPr lang="en-US" sz="1600" dirty="0" smtClean="0"/>
              <a:t> </a:t>
            </a:r>
            <a:r>
              <a:rPr lang="en-US" sz="1600" dirty="0" err="1" smtClean="0"/>
              <a:t>olan</a:t>
            </a:r>
            <a:r>
              <a:rPr lang="en-US" sz="1600" dirty="0" smtClean="0"/>
              <a:t> </a:t>
            </a:r>
            <a:endParaRPr lang="tr-TR" sz="1600" dirty="0" smtClean="0"/>
          </a:p>
          <a:p>
            <a:r>
              <a:rPr lang="tr-TR" sz="1600" dirty="0" smtClean="0"/>
              <a:t>                                         </a:t>
            </a:r>
            <a:r>
              <a:rPr lang="en-US" sz="1600" dirty="0" err="1" smtClean="0"/>
              <a:t>bir</a:t>
            </a:r>
            <a:r>
              <a:rPr lang="en-US" sz="1600" dirty="0" smtClean="0"/>
              <a:t> </a:t>
            </a:r>
            <a:r>
              <a:rPr lang="en-US" sz="1600" dirty="0" err="1" smtClean="0"/>
              <a:t>oyuncağı</a:t>
            </a:r>
            <a:r>
              <a:rPr lang="en-US" sz="1600" dirty="0" smtClean="0"/>
              <a:t> </a:t>
            </a:r>
            <a:r>
              <a:rPr lang="en-US" sz="1600" dirty="0" err="1" smtClean="0"/>
              <a:t>bulmak</a:t>
            </a:r>
            <a:r>
              <a:rPr lang="en-US" sz="1600" dirty="0" smtClean="0"/>
              <a:t> </a:t>
            </a:r>
            <a:r>
              <a:rPr lang="en-US" sz="1600" dirty="0" err="1" smtClean="0"/>
              <a:t>için</a:t>
            </a:r>
            <a:r>
              <a:rPr lang="en-US" sz="1600" dirty="0" smtClean="0"/>
              <a:t> </a:t>
            </a:r>
            <a:r>
              <a:rPr lang="en-US" sz="1600" dirty="0" err="1" smtClean="0"/>
              <a:t>çöpü</a:t>
            </a:r>
            <a:r>
              <a:rPr lang="en-US" sz="1600" dirty="0" smtClean="0"/>
              <a:t> </a:t>
            </a:r>
            <a:r>
              <a:rPr lang="en-US" sz="1600" dirty="0" err="1" smtClean="0"/>
              <a:t>karıştırırken</a:t>
            </a:r>
            <a:r>
              <a:rPr lang="en-US" sz="1600" dirty="0" smtClean="0"/>
              <a:t> Ti, </a:t>
            </a:r>
            <a:r>
              <a:rPr lang="en-US" sz="1600" dirty="0" err="1" smtClean="0"/>
              <a:t>ilginç</a:t>
            </a:r>
            <a:r>
              <a:rPr lang="en-US" sz="1600" dirty="0" smtClean="0"/>
              <a:t> </a:t>
            </a:r>
            <a:r>
              <a:rPr lang="en-US" sz="1600" dirty="0" err="1" smtClean="0"/>
              <a:t>bir</a:t>
            </a:r>
            <a:r>
              <a:rPr lang="en-US" sz="1600" dirty="0" smtClean="0"/>
              <a:t> </a:t>
            </a:r>
            <a:endParaRPr lang="tr-TR" sz="1600" dirty="0" smtClean="0"/>
          </a:p>
          <a:p>
            <a:r>
              <a:rPr lang="tr-TR" sz="1600" dirty="0" smtClean="0"/>
              <a:t>                                         </a:t>
            </a:r>
            <a:r>
              <a:rPr lang="en-US" sz="1600" dirty="0" err="1" smtClean="0"/>
              <a:t>küre</a:t>
            </a:r>
            <a:r>
              <a:rPr lang="en-US" sz="1600" dirty="0" smtClean="0"/>
              <a:t> </a:t>
            </a:r>
            <a:r>
              <a:rPr lang="en-US" sz="1600" dirty="0" err="1" smtClean="0"/>
              <a:t>bulur</a:t>
            </a:r>
            <a:r>
              <a:rPr lang="en-US" sz="1600" dirty="0" smtClean="0"/>
              <a:t>. Eve </a:t>
            </a:r>
            <a:r>
              <a:rPr lang="en-US" sz="1600" dirty="0" err="1" smtClean="0"/>
              <a:t>getirdiğinde</a:t>
            </a:r>
            <a:r>
              <a:rPr lang="en-US" sz="1600" dirty="0" smtClean="0"/>
              <a:t> </a:t>
            </a:r>
            <a:r>
              <a:rPr lang="en-US" sz="1600" dirty="0" err="1" smtClean="0"/>
              <a:t>garip</a:t>
            </a:r>
            <a:r>
              <a:rPr lang="en-US" sz="1600" dirty="0" smtClean="0"/>
              <a:t> </a:t>
            </a:r>
            <a:r>
              <a:rPr lang="en-US" sz="1600" dirty="0" err="1" smtClean="0"/>
              <a:t>bir</a:t>
            </a:r>
            <a:r>
              <a:rPr lang="en-US" sz="1600" dirty="0" smtClean="0"/>
              <a:t> </a:t>
            </a:r>
            <a:r>
              <a:rPr lang="en-US" sz="1600" dirty="0" err="1" smtClean="0"/>
              <a:t>yaratığa</a:t>
            </a:r>
            <a:r>
              <a:rPr lang="en-US" sz="1600" dirty="0" smtClean="0"/>
              <a:t> </a:t>
            </a:r>
            <a:r>
              <a:rPr lang="en-US" sz="1600" dirty="0" err="1" smtClean="0"/>
              <a:t>dönüşen</a:t>
            </a:r>
            <a:r>
              <a:rPr lang="en-US" sz="1600" dirty="0" smtClean="0"/>
              <a:t> </a:t>
            </a:r>
            <a:endParaRPr lang="tr-TR" sz="1600" dirty="0" smtClean="0"/>
          </a:p>
          <a:p>
            <a:r>
              <a:rPr lang="tr-TR" sz="1600" dirty="0" smtClean="0"/>
              <a:t>                                         </a:t>
            </a:r>
            <a:r>
              <a:rPr lang="en-US" sz="1600" dirty="0" err="1" smtClean="0"/>
              <a:t>bu</a:t>
            </a:r>
            <a:r>
              <a:rPr lang="en-US" sz="1600" dirty="0" smtClean="0"/>
              <a:t> </a:t>
            </a:r>
            <a:r>
              <a:rPr lang="en-US" sz="1600" dirty="0" err="1" smtClean="0"/>
              <a:t>uzaylı</a:t>
            </a:r>
            <a:r>
              <a:rPr lang="en-US" sz="1600" dirty="0" smtClean="0"/>
              <a:t>, </a:t>
            </a:r>
            <a:r>
              <a:rPr lang="en-US" sz="1600" dirty="0" err="1" smtClean="0"/>
              <a:t>baba</a:t>
            </a:r>
            <a:r>
              <a:rPr lang="en-US" sz="1600" dirty="0" smtClean="0"/>
              <a:t> </a:t>
            </a:r>
            <a:r>
              <a:rPr lang="en-US" sz="1600" dirty="0" err="1" smtClean="0"/>
              <a:t>ve</a:t>
            </a:r>
            <a:r>
              <a:rPr lang="en-US" sz="1600" dirty="0" smtClean="0"/>
              <a:t> </a:t>
            </a:r>
            <a:r>
              <a:rPr lang="en-US" sz="1600" dirty="0" err="1" smtClean="0"/>
              <a:t>oğluna</a:t>
            </a:r>
            <a:r>
              <a:rPr lang="en-US" sz="1600" dirty="0" smtClean="0"/>
              <a:t> </a:t>
            </a:r>
            <a:r>
              <a:rPr lang="en-US" sz="1600" dirty="0" err="1" smtClean="0"/>
              <a:t>hayata</a:t>
            </a:r>
            <a:r>
              <a:rPr lang="en-US" sz="1600" dirty="0" smtClean="0"/>
              <a:t> </a:t>
            </a:r>
            <a:r>
              <a:rPr lang="en-US" sz="1600" dirty="0" err="1" smtClean="0"/>
              <a:t>dair</a:t>
            </a:r>
            <a:r>
              <a:rPr lang="en-US" sz="1600" dirty="0" smtClean="0"/>
              <a:t> </a:t>
            </a:r>
            <a:r>
              <a:rPr lang="en-US" sz="1600" dirty="0" err="1" smtClean="0"/>
              <a:t>önemli</a:t>
            </a:r>
            <a:r>
              <a:rPr lang="en-US" sz="1600" dirty="0" smtClean="0"/>
              <a:t> </a:t>
            </a:r>
            <a:r>
              <a:rPr lang="en-US" sz="1600" dirty="0" err="1" smtClean="0"/>
              <a:t>dersler</a:t>
            </a:r>
            <a:r>
              <a:rPr lang="en-US" sz="1600" dirty="0" smtClean="0"/>
              <a:t> </a:t>
            </a:r>
            <a:endParaRPr lang="tr-TR" sz="1600" dirty="0" smtClean="0"/>
          </a:p>
          <a:p>
            <a:r>
              <a:rPr lang="tr-TR" sz="1600" dirty="0" smtClean="0"/>
              <a:t>                                         </a:t>
            </a:r>
            <a:r>
              <a:rPr lang="en-US" sz="1600" dirty="0" err="1" smtClean="0"/>
              <a:t>verecektir</a:t>
            </a:r>
            <a:r>
              <a:rPr lang="en-US" sz="1600" dirty="0" smtClean="0"/>
              <a:t>.</a:t>
            </a:r>
            <a:endParaRPr lang="tr-TR" sz="1600" dirty="0"/>
          </a:p>
        </p:txBody>
      </p:sp>
      <p:sp>
        <p:nvSpPr>
          <p:cNvPr id="16" name="Rectangle 15"/>
          <p:cNvSpPr/>
          <p:nvPr/>
        </p:nvSpPr>
        <p:spPr>
          <a:xfrm>
            <a:off x="0" y="1015280"/>
            <a:ext cx="9144000" cy="216024"/>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l="16679" r="15991" b="8375"/>
          <a:stretch/>
        </p:blipFill>
        <p:spPr>
          <a:xfrm>
            <a:off x="6732240" y="116632"/>
            <a:ext cx="2411760" cy="668521"/>
          </a:xfrm>
          <a:prstGeom prst="rect">
            <a:avLst/>
          </a:prstGeom>
        </p:spPr>
      </p:pic>
      <p:pic>
        <p:nvPicPr>
          <p:cNvPr id="103426" name="Picture 2" descr="Uzayli Arkadasim (2008) Poster">
            <a:hlinkClick r:id="rId10"/>
          </p:cNvPr>
          <p:cNvPicPr>
            <a:picLocks noChangeAspect="1" noChangeArrowheads="1"/>
          </p:cNvPicPr>
          <p:nvPr/>
        </p:nvPicPr>
        <p:blipFill>
          <a:blip r:embed="rId11"/>
          <a:srcRect/>
          <a:stretch>
            <a:fillRect/>
          </a:stretch>
        </p:blipFill>
        <p:spPr bwMode="auto">
          <a:xfrm>
            <a:off x="214282" y="1428736"/>
            <a:ext cx="2500330" cy="3703760"/>
          </a:xfrm>
          <a:prstGeom prst="rect">
            <a:avLst/>
          </a:prstGeom>
          <a:noFill/>
        </p:spPr>
      </p:pic>
      <p:pic>
        <p:nvPicPr>
          <p:cNvPr id="103428" name="Picture 4" descr="Uzayli Arkadasim (2008)">
            <a:hlinkClick r:id="rId12"/>
          </p:cNvPr>
          <p:cNvPicPr>
            <a:picLocks noChangeAspect="1" noChangeArrowheads="1"/>
          </p:cNvPicPr>
          <p:nvPr/>
        </p:nvPicPr>
        <p:blipFill>
          <a:blip r:embed="rId13"/>
          <a:srcRect/>
          <a:stretch>
            <a:fillRect/>
          </a:stretch>
        </p:blipFill>
        <p:spPr bwMode="auto">
          <a:xfrm>
            <a:off x="5857884" y="4652648"/>
            <a:ext cx="3078614" cy="2133913"/>
          </a:xfrm>
          <a:prstGeom prst="rect">
            <a:avLst/>
          </a:prstGeom>
          <a:noFill/>
        </p:spPr>
      </p:pic>
      <p:sp>
        <p:nvSpPr>
          <p:cNvPr id="15" name="Oval 14"/>
          <p:cNvSpPr/>
          <p:nvPr/>
        </p:nvSpPr>
        <p:spPr>
          <a:xfrm>
            <a:off x="231329" y="44624"/>
            <a:ext cx="1216123" cy="929082"/>
          </a:xfrm>
          <a:prstGeom prst="ellipse">
            <a:avLst/>
          </a:prstGeom>
          <a:solidFill>
            <a:schemeClr val="tx2">
              <a:lumMod val="60000"/>
              <a:lumOff val="40000"/>
            </a:schemeClr>
          </a:solidFill>
          <a:ln>
            <a:solidFill>
              <a:schemeClr val="tx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300" dirty="0" smtClean="0"/>
              <a:t>18 Şubat</a:t>
            </a:r>
          </a:p>
          <a:p>
            <a:pPr algn="ctr"/>
            <a:r>
              <a:rPr lang="tr-TR" sz="1300" dirty="0" smtClean="0"/>
              <a:t>Salı </a:t>
            </a:r>
          </a:p>
          <a:p>
            <a:pPr algn="ctr"/>
            <a:r>
              <a:rPr lang="tr-TR" sz="1300" dirty="0" smtClean="0"/>
              <a:t>20:00</a:t>
            </a:r>
            <a:endParaRPr lang="tr-TR" sz="1300" dirty="0"/>
          </a:p>
        </p:txBody>
      </p:sp>
    </p:spTree>
    <p:extLst>
      <p:ext uri="{BB962C8B-B14F-4D97-AF65-F5344CB8AC3E}">
        <p14:creationId xmlns:p14="http://schemas.microsoft.com/office/powerpoint/2010/main" val="11754396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2575" y="106707"/>
            <a:ext cx="7038544" cy="950776"/>
          </a:xfrm>
        </p:spPr>
        <p:txBody>
          <a:bodyPr>
            <a:noAutofit/>
          </a:bodyPr>
          <a:lstStyle/>
          <a:p>
            <a:r>
              <a:rPr lang="en-US" sz="2000" b="1" dirty="0" smtClean="0">
                <a:solidFill>
                  <a:schemeClr val="tx2">
                    <a:lumMod val="60000"/>
                    <a:lumOff val="40000"/>
                  </a:schemeClr>
                </a:solidFill>
                <a:effectLst>
                  <a:outerShdw blurRad="50800" dist="38100" dir="2700000" algn="tl" rotWithShape="0">
                    <a:prstClr val="black">
                      <a:alpha val="40000"/>
                    </a:prstClr>
                  </a:outerShdw>
                </a:effectLst>
              </a:rPr>
              <a:t>The Adventures of </a:t>
            </a:r>
            <a:r>
              <a:rPr lang="en-US" sz="2000" b="1" dirty="0" err="1" smtClean="0">
                <a:solidFill>
                  <a:schemeClr val="tx2">
                    <a:lumMod val="60000"/>
                    <a:lumOff val="40000"/>
                  </a:schemeClr>
                </a:solidFill>
                <a:effectLst>
                  <a:outerShdw blurRad="50800" dist="38100" dir="2700000" algn="tl" rotWithShape="0">
                    <a:prstClr val="black">
                      <a:alpha val="40000"/>
                    </a:prstClr>
                  </a:outerShdw>
                </a:effectLst>
              </a:rPr>
              <a:t>Sharkboy</a:t>
            </a:r>
            <a:r>
              <a:rPr lang="en-US" sz="2000" b="1" dirty="0" smtClean="0">
                <a:solidFill>
                  <a:schemeClr val="tx2">
                    <a:lumMod val="60000"/>
                    <a:lumOff val="40000"/>
                  </a:schemeClr>
                </a:solidFill>
                <a:effectLst>
                  <a:outerShdw blurRad="50800" dist="38100" dir="2700000" algn="tl" rotWithShape="0">
                    <a:prstClr val="black">
                      <a:alpha val="40000"/>
                    </a:prstClr>
                  </a:outerShdw>
                </a:effectLst>
              </a:rPr>
              <a:t> and </a:t>
            </a:r>
            <a:r>
              <a:rPr lang="en-US" sz="2000" b="1" dirty="0" err="1" smtClean="0">
                <a:solidFill>
                  <a:schemeClr val="tx2">
                    <a:lumMod val="60000"/>
                    <a:lumOff val="40000"/>
                  </a:schemeClr>
                </a:solidFill>
                <a:effectLst>
                  <a:outerShdw blurRad="50800" dist="38100" dir="2700000" algn="tl" rotWithShape="0">
                    <a:prstClr val="black">
                      <a:alpha val="40000"/>
                    </a:prstClr>
                  </a:outerShdw>
                </a:effectLst>
              </a:rPr>
              <a:t>Lavagir</a:t>
            </a:r>
            <a:r>
              <a:rPr lang="tr-TR" sz="2000" b="1" dirty="0" smtClean="0">
                <a:solidFill>
                  <a:schemeClr val="tx2">
                    <a:lumMod val="60000"/>
                    <a:lumOff val="40000"/>
                  </a:schemeClr>
                </a:solidFill>
                <a:effectLst>
                  <a:outerShdw blurRad="50800" dist="38100" dir="2700000" algn="tl" rotWithShape="0">
                    <a:prstClr val="black">
                      <a:alpha val="40000"/>
                    </a:prstClr>
                  </a:outerShdw>
                </a:effectLst>
              </a:rPr>
              <a:t>l</a:t>
            </a:r>
            <a:endParaRPr lang="en-US" sz="2000" b="1" dirty="0" smtClean="0">
              <a:solidFill>
                <a:schemeClr val="tx2">
                  <a:lumMod val="60000"/>
                  <a:lumOff val="40000"/>
                </a:schemeClr>
              </a:solidFill>
              <a:effectLst>
                <a:outerShdw blurRad="50800" dist="38100" dir="2700000" algn="tl" rotWithShape="0">
                  <a:prstClr val="black">
                    <a:alpha val="40000"/>
                  </a:prstClr>
                </a:outerShdw>
              </a:effectLst>
            </a:endParaRPr>
          </a:p>
          <a:p>
            <a:r>
              <a:rPr lang="tr-TR" sz="2000" b="1" dirty="0" smtClean="0">
                <a:solidFill>
                  <a:schemeClr val="tx2">
                    <a:lumMod val="60000"/>
                    <a:lumOff val="40000"/>
                  </a:schemeClr>
                </a:solidFill>
                <a:effectLst>
                  <a:outerShdw blurRad="50800" dist="38100" dir="2700000" algn="tl" rotWithShape="0">
                    <a:prstClr val="black">
                      <a:alpha val="40000"/>
                    </a:prstClr>
                  </a:outerShdw>
                </a:effectLst>
              </a:rPr>
              <a:t>Köpekbalığı Ve Volkan Kızın Maceraları</a:t>
            </a: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369367"/>
            <a:ext cx="6543907" cy="2554545"/>
          </a:xfrm>
          <a:prstGeom prst="rect">
            <a:avLst/>
          </a:prstGeom>
          <a:noFill/>
        </p:spPr>
        <p:txBody>
          <a:bodyPr wrap="none" rtlCol="0">
            <a:spAutoFit/>
          </a:bodyPr>
          <a:lstStyle/>
          <a:p>
            <a:r>
              <a:rPr lang="tr-TR" sz="1600" b="1" dirty="0" smtClean="0"/>
              <a:t>Yönetmen:</a:t>
            </a:r>
            <a:r>
              <a:rPr lang="tr-TR" sz="1600" dirty="0" smtClean="0"/>
              <a:t> 	Robert </a:t>
            </a:r>
            <a:r>
              <a:rPr lang="tr-TR" sz="1600" dirty="0" err="1" smtClean="0"/>
              <a:t>Rodriguez</a:t>
            </a:r>
            <a:endParaRPr lang="tr-TR" sz="1600" dirty="0" smtClean="0"/>
          </a:p>
          <a:p>
            <a:r>
              <a:rPr lang="tr-TR" sz="1600" b="1" dirty="0" smtClean="0"/>
              <a:t>Oyuncular: </a:t>
            </a:r>
            <a:r>
              <a:rPr lang="tr-TR" sz="1600" dirty="0" smtClean="0"/>
              <a:t>	</a:t>
            </a:r>
            <a:r>
              <a:rPr lang="en-US" sz="1600" dirty="0" err="1" smtClean="0"/>
              <a:t>Cayden</a:t>
            </a:r>
            <a:r>
              <a:rPr lang="en-US" sz="1600" dirty="0" smtClean="0"/>
              <a:t> Boyd, George Lopez, Kristin Davis </a:t>
            </a:r>
            <a:endParaRPr lang="tr-TR" sz="1600" dirty="0" smtClean="0"/>
          </a:p>
          <a:p>
            <a:r>
              <a:rPr lang="tr-TR" sz="1600" b="1" dirty="0" smtClean="0"/>
              <a:t>Yapım Yılı: </a:t>
            </a:r>
            <a:r>
              <a:rPr lang="tr-TR" sz="1600" dirty="0" smtClean="0"/>
              <a:t>		2005</a:t>
            </a:r>
          </a:p>
          <a:p>
            <a:r>
              <a:rPr lang="tr-TR" sz="1600" b="1" dirty="0" smtClean="0"/>
              <a:t>Tür: </a:t>
            </a:r>
            <a:r>
              <a:rPr lang="tr-TR" sz="1600" dirty="0" smtClean="0"/>
              <a:t>		Aksiyon - Macera</a:t>
            </a:r>
          </a:p>
          <a:p>
            <a:endParaRPr lang="tr-TR" sz="1600" dirty="0" smtClean="0"/>
          </a:p>
          <a:p>
            <a:r>
              <a:rPr lang="tr-TR" sz="1600" b="1" dirty="0" smtClean="0"/>
              <a:t>Konu: 		</a:t>
            </a:r>
            <a:r>
              <a:rPr lang="en-US" sz="1600" dirty="0" smtClean="0"/>
              <a:t>  David </a:t>
            </a:r>
            <a:r>
              <a:rPr lang="en-US" sz="1600" dirty="0" err="1" smtClean="0"/>
              <a:t>Arquette</a:t>
            </a:r>
            <a:r>
              <a:rPr lang="en-US" sz="1600" dirty="0" smtClean="0"/>
              <a:t>, Kristin Davis </a:t>
            </a:r>
            <a:r>
              <a:rPr lang="en-US" sz="1600" dirty="0" err="1" smtClean="0"/>
              <a:t>ve</a:t>
            </a:r>
            <a:r>
              <a:rPr lang="en-US" sz="1600" dirty="0" smtClean="0"/>
              <a:t> George </a:t>
            </a:r>
            <a:r>
              <a:rPr lang="en-US" sz="1600" dirty="0" err="1" smtClean="0"/>
              <a:t>Lopez'in</a:t>
            </a:r>
            <a:r>
              <a:rPr lang="en-US" sz="1600" dirty="0" smtClean="0"/>
              <a:t> </a:t>
            </a:r>
            <a:r>
              <a:rPr lang="en-US" sz="1600" dirty="0" err="1" smtClean="0"/>
              <a:t>rol</a:t>
            </a:r>
            <a:r>
              <a:rPr lang="en-US" sz="1600" dirty="0" smtClean="0"/>
              <a:t> </a:t>
            </a:r>
            <a:endParaRPr lang="tr-TR" sz="1600" dirty="0" smtClean="0"/>
          </a:p>
          <a:p>
            <a:r>
              <a:rPr lang="tr-TR" sz="1600" dirty="0" smtClean="0"/>
              <a:t>                                          </a:t>
            </a:r>
            <a:r>
              <a:rPr lang="en-US" sz="1600" dirty="0" err="1" smtClean="0"/>
              <a:t>aldığı</a:t>
            </a:r>
            <a:r>
              <a:rPr lang="en-US" sz="1600" dirty="0" smtClean="0"/>
              <a:t> </a:t>
            </a:r>
            <a:r>
              <a:rPr lang="en-US" sz="1600" dirty="0" err="1" smtClean="0"/>
              <a:t>dur</a:t>
            </a:r>
            <a:r>
              <a:rPr lang="en-US" sz="1600" dirty="0" smtClean="0"/>
              <a:t> </a:t>
            </a:r>
            <a:r>
              <a:rPr lang="en-US" sz="1600" dirty="0" err="1" smtClean="0"/>
              <a:t>durak</a:t>
            </a:r>
            <a:r>
              <a:rPr lang="en-US" sz="1600" dirty="0" smtClean="0"/>
              <a:t> </a:t>
            </a:r>
            <a:r>
              <a:rPr lang="en-US" sz="1600" dirty="0" err="1" smtClean="0"/>
              <a:t>bilmeyen</a:t>
            </a:r>
            <a:r>
              <a:rPr lang="en-US" sz="1600" dirty="0" smtClean="0"/>
              <a:t> </a:t>
            </a:r>
            <a:r>
              <a:rPr lang="en-US" sz="1600" dirty="0" err="1" smtClean="0"/>
              <a:t>bir</a:t>
            </a:r>
            <a:r>
              <a:rPr lang="en-US" sz="1600" dirty="0" smtClean="0"/>
              <a:t> </a:t>
            </a:r>
            <a:r>
              <a:rPr lang="en-US" sz="1600" dirty="0" err="1" smtClean="0"/>
              <a:t>eğlence</a:t>
            </a:r>
            <a:r>
              <a:rPr lang="en-US" sz="1600" dirty="0" smtClean="0"/>
              <a:t>! </a:t>
            </a:r>
            <a:r>
              <a:rPr lang="en-US" sz="1600" dirty="0" err="1" smtClean="0"/>
              <a:t>Uyanık</a:t>
            </a:r>
            <a:r>
              <a:rPr lang="en-US" sz="1600" dirty="0" smtClean="0"/>
              <a:t>, </a:t>
            </a:r>
            <a:r>
              <a:rPr lang="en-US" sz="1600" dirty="0" err="1" smtClean="0"/>
              <a:t>büyük</a:t>
            </a:r>
            <a:r>
              <a:rPr lang="en-US" sz="1600" dirty="0" smtClean="0"/>
              <a:t>,</a:t>
            </a:r>
            <a:endParaRPr lang="tr-TR" sz="1600" dirty="0" smtClean="0"/>
          </a:p>
          <a:p>
            <a:r>
              <a:rPr lang="tr-TR" sz="1600" dirty="0" smtClean="0"/>
              <a:t>                                          </a:t>
            </a:r>
            <a:r>
              <a:rPr lang="en-US" sz="1600" dirty="0" err="1" smtClean="0"/>
              <a:t>beyaz</a:t>
            </a:r>
            <a:r>
              <a:rPr lang="en-US" sz="1600" dirty="0" smtClean="0"/>
              <a:t> </a:t>
            </a:r>
            <a:r>
              <a:rPr lang="en-US" sz="1600" dirty="0" err="1" smtClean="0"/>
              <a:t>köpekbalıkları</a:t>
            </a:r>
            <a:r>
              <a:rPr lang="en-US" sz="1600" dirty="0" smtClean="0"/>
              <a:t> </a:t>
            </a:r>
            <a:r>
              <a:rPr lang="en-US" sz="1600" dirty="0" err="1" smtClean="0"/>
              <a:t>tarafından</a:t>
            </a:r>
            <a:r>
              <a:rPr lang="en-US" sz="1600" dirty="0" smtClean="0"/>
              <a:t> </a:t>
            </a:r>
            <a:r>
              <a:rPr lang="en-US" sz="1600" dirty="0" err="1" smtClean="0"/>
              <a:t>büyütülen</a:t>
            </a:r>
            <a:r>
              <a:rPr lang="en-US" sz="1600" dirty="0" smtClean="0"/>
              <a:t> </a:t>
            </a:r>
            <a:r>
              <a:rPr lang="en-US" sz="1600" dirty="0" err="1" smtClean="0"/>
              <a:t>bir</a:t>
            </a:r>
            <a:r>
              <a:rPr lang="en-US" sz="1600" dirty="0" smtClean="0"/>
              <a:t> </a:t>
            </a:r>
            <a:r>
              <a:rPr lang="en-US" sz="1600" dirty="0" err="1" smtClean="0"/>
              <a:t>erkek</a:t>
            </a:r>
            <a:r>
              <a:rPr lang="en-US" sz="1600" dirty="0" smtClean="0"/>
              <a:t> </a:t>
            </a:r>
            <a:endParaRPr lang="tr-TR" sz="1600" dirty="0" smtClean="0"/>
          </a:p>
          <a:p>
            <a:r>
              <a:rPr lang="tr-TR" sz="1600" dirty="0" smtClean="0"/>
              <a:t>                                          </a:t>
            </a:r>
            <a:r>
              <a:rPr lang="en-US" sz="1600" dirty="0" err="1" smtClean="0"/>
              <a:t>çocuk</a:t>
            </a:r>
            <a:r>
              <a:rPr lang="en-US" sz="1600" dirty="0" smtClean="0"/>
              <a:t> </a:t>
            </a:r>
            <a:r>
              <a:rPr lang="en-US" sz="1600" dirty="0" err="1" smtClean="0"/>
              <a:t>ve</a:t>
            </a:r>
            <a:r>
              <a:rPr lang="en-US" sz="1600" dirty="0" smtClean="0"/>
              <a:t> </a:t>
            </a:r>
            <a:r>
              <a:rPr lang="en-US" sz="1600" dirty="0" err="1" smtClean="0"/>
              <a:t>volkan</a:t>
            </a:r>
            <a:r>
              <a:rPr lang="en-US" sz="1600" dirty="0" smtClean="0"/>
              <a:t> </a:t>
            </a:r>
            <a:r>
              <a:rPr lang="en-US" sz="1600" dirty="0" err="1" smtClean="0"/>
              <a:t>gücüne</a:t>
            </a:r>
            <a:r>
              <a:rPr lang="en-US" sz="1600" dirty="0" smtClean="0"/>
              <a:t> </a:t>
            </a:r>
            <a:r>
              <a:rPr lang="en-US" sz="1600" dirty="0" err="1" smtClean="0"/>
              <a:t>sahip</a:t>
            </a:r>
            <a:r>
              <a:rPr lang="en-US" sz="1600" dirty="0" smtClean="0"/>
              <a:t> </a:t>
            </a:r>
            <a:r>
              <a:rPr lang="en-US" sz="1600" dirty="0" err="1" smtClean="0"/>
              <a:t>bir</a:t>
            </a:r>
            <a:r>
              <a:rPr lang="en-US" sz="1600" dirty="0" smtClean="0"/>
              <a:t> </a:t>
            </a:r>
            <a:r>
              <a:rPr lang="en-US" sz="1600" dirty="0" err="1" smtClean="0"/>
              <a:t>kız</a:t>
            </a:r>
            <a:r>
              <a:rPr lang="en-US" sz="1600" dirty="0" smtClean="0"/>
              <a:t> </a:t>
            </a:r>
            <a:r>
              <a:rPr lang="en-US" sz="1600" dirty="0" err="1" smtClean="0"/>
              <a:t>çocuğu</a:t>
            </a:r>
            <a:r>
              <a:rPr lang="tr-TR" sz="1600" dirty="0" err="1" smtClean="0"/>
              <a:t>nun</a:t>
            </a:r>
            <a:r>
              <a:rPr lang="tr-TR" sz="1600" dirty="0" smtClean="0"/>
              <a:t> </a:t>
            </a:r>
          </a:p>
          <a:p>
            <a:r>
              <a:rPr lang="tr-TR" sz="1600" dirty="0" smtClean="0"/>
              <a:t>                                          nefes kesen macerası…</a:t>
            </a:r>
            <a:endParaRPr lang="tr-TR" sz="1600" dirty="0"/>
          </a:p>
        </p:txBody>
      </p:sp>
      <p:sp>
        <p:nvSpPr>
          <p:cNvPr id="16" name="Rectangle 15"/>
          <p:cNvSpPr/>
          <p:nvPr/>
        </p:nvSpPr>
        <p:spPr>
          <a:xfrm>
            <a:off x="0" y="1015280"/>
            <a:ext cx="9144000" cy="216024"/>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l="16679" r="15991" b="8375"/>
          <a:stretch/>
        </p:blipFill>
        <p:spPr>
          <a:xfrm>
            <a:off x="6732240" y="116632"/>
            <a:ext cx="2411760" cy="668521"/>
          </a:xfrm>
          <a:prstGeom prst="rect">
            <a:avLst/>
          </a:prstGeom>
        </p:spPr>
      </p:pic>
      <p:pic>
        <p:nvPicPr>
          <p:cNvPr id="192514" name="Picture 2" descr="The Adventures of Sharkboy and Lavagirl 3-D (2005) Poster">
            <a:hlinkClick r:id="rId10"/>
          </p:cNvPr>
          <p:cNvPicPr>
            <a:picLocks noChangeAspect="1" noChangeArrowheads="1"/>
          </p:cNvPicPr>
          <p:nvPr/>
        </p:nvPicPr>
        <p:blipFill>
          <a:blip r:embed="rId11"/>
          <a:srcRect/>
          <a:stretch>
            <a:fillRect/>
          </a:stretch>
        </p:blipFill>
        <p:spPr bwMode="auto">
          <a:xfrm>
            <a:off x="214282" y="1428736"/>
            <a:ext cx="2459540" cy="3643338"/>
          </a:xfrm>
          <a:prstGeom prst="rect">
            <a:avLst/>
          </a:prstGeom>
          <a:noFill/>
        </p:spPr>
      </p:pic>
      <p:pic>
        <p:nvPicPr>
          <p:cNvPr id="192516" name="Picture 4" descr="http://i1.ytimg.com/vi/7l6C-FlW5uk/maxresdefault.jpg">
            <a:hlinkClick r:id="rId12"/>
          </p:cNvPr>
          <p:cNvPicPr>
            <a:picLocks noChangeAspect="1" noChangeArrowheads="1"/>
          </p:cNvPicPr>
          <p:nvPr/>
        </p:nvPicPr>
        <p:blipFill>
          <a:blip r:embed="rId13"/>
          <a:srcRect/>
          <a:stretch>
            <a:fillRect/>
          </a:stretch>
        </p:blipFill>
        <p:spPr bwMode="auto">
          <a:xfrm>
            <a:off x="5405670" y="4643446"/>
            <a:ext cx="3576386" cy="2084351"/>
          </a:xfrm>
          <a:prstGeom prst="rect">
            <a:avLst/>
          </a:prstGeom>
          <a:noFill/>
        </p:spPr>
      </p:pic>
      <p:sp>
        <p:nvSpPr>
          <p:cNvPr id="15" name="Oval 14"/>
          <p:cNvSpPr/>
          <p:nvPr/>
        </p:nvSpPr>
        <p:spPr>
          <a:xfrm>
            <a:off x="231329" y="44624"/>
            <a:ext cx="1216123" cy="929082"/>
          </a:xfrm>
          <a:prstGeom prst="ellipse">
            <a:avLst/>
          </a:prstGeom>
          <a:solidFill>
            <a:schemeClr val="tx2">
              <a:lumMod val="60000"/>
              <a:lumOff val="40000"/>
            </a:schemeClr>
          </a:solidFill>
          <a:ln>
            <a:solidFill>
              <a:schemeClr val="tx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300" dirty="0" smtClean="0"/>
              <a:t>25 Şubat</a:t>
            </a:r>
          </a:p>
          <a:p>
            <a:pPr algn="ctr"/>
            <a:r>
              <a:rPr lang="tr-TR" sz="1300" dirty="0" smtClean="0"/>
              <a:t>Salı </a:t>
            </a:r>
          </a:p>
          <a:p>
            <a:pPr algn="ctr"/>
            <a:r>
              <a:rPr lang="tr-TR" sz="1300" dirty="0" smtClean="0"/>
              <a:t>20:00</a:t>
            </a:r>
            <a:endParaRPr lang="tr-TR" sz="1300" dirty="0"/>
          </a:p>
        </p:txBody>
      </p:sp>
    </p:spTree>
    <p:extLst>
      <p:ext uri="{BB962C8B-B14F-4D97-AF65-F5344CB8AC3E}">
        <p14:creationId xmlns:p14="http://schemas.microsoft.com/office/powerpoint/2010/main" val="40262073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851" y="22357"/>
            <a:ext cx="6623227" cy="950776"/>
          </a:xfrm>
        </p:spPr>
        <p:txBody>
          <a:bodyPr>
            <a:noAutofit/>
          </a:bodyPr>
          <a:lstStyle/>
          <a:p>
            <a:r>
              <a:rPr lang="tr-TR" sz="3000" b="1" dirty="0" smtClean="0">
                <a:solidFill>
                  <a:schemeClr val="accent6">
                    <a:lumMod val="75000"/>
                  </a:schemeClr>
                </a:solidFill>
                <a:effectLst>
                  <a:outerShdw blurRad="50800" dist="38100" dir="2700000" algn="tl" rotWithShape="0">
                    <a:prstClr val="black">
                      <a:alpha val="40000"/>
                    </a:prstClr>
                  </a:outerShdw>
                </a:effectLst>
              </a:rPr>
              <a:t>     </a:t>
            </a:r>
            <a:r>
              <a:rPr lang="de-DE" sz="3000" b="1" dirty="0" smtClean="0">
                <a:solidFill>
                  <a:schemeClr val="accent6">
                    <a:lumMod val="75000"/>
                  </a:schemeClr>
                </a:solidFill>
                <a:effectLst>
                  <a:outerShdw blurRad="50800" dist="38100" dir="2700000" algn="tl" rotWithShape="0">
                    <a:prstClr val="black">
                      <a:alpha val="40000"/>
                    </a:prstClr>
                  </a:outerShdw>
                </a:effectLst>
              </a:rPr>
              <a:t>Jackie Chan Kung Fu Master</a:t>
            </a:r>
            <a:endParaRPr lang="tr-TR" sz="3000" b="1" dirty="0" smtClean="0">
              <a:solidFill>
                <a:schemeClr val="accent6">
                  <a:lumMod val="75000"/>
                </a:schemeClr>
              </a:solidFill>
              <a:effectLst>
                <a:outerShdw blurRad="50800" dist="38100" dir="2700000" algn="tl" rotWithShape="0">
                  <a:prstClr val="black">
                    <a:alpha val="40000"/>
                  </a:prstClr>
                </a:outerShdw>
              </a:effectLst>
            </a:endParaRPr>
          </a:p>
          <a:p>
            <a:r>
              <a:rPr lang="tr-TR" sz="2500" b="1" dirty="0" smtClean="0">
                <a:solidFill>
                  <a:schemeClr val="accent6">
                    <a:lumMod val="75000"/>
                  </a:schemeClr>
                </a:solidFill>
                <a:effectLst>
                  <a:outerShdw blurRad="50800" dist="38100" dir="2700000" algn="tl" rotWithShape="0">
                    <a:prstClr val="black">
                      <a:alpha val="40000"/>
                    </a:prstClr>
                  </a:outerShdw>
                </a:effectLst>
              </a:rPr>
              <a:t>  Kung Fu Ustası</a:t>
            </a:r>
            <a:endParaRPr lang="tr-TR" sz="2500" b="1" dirty="0">
              <a:solidFill>
                <a:schemeClr val="accent6">
                  <a:lumMod val="75000"/>
                </a:schemeClr>
              </a:solidFill>
              <a:effectLst>
                <a:outerShdw blurRad="50800" dist="38100" dir="2700000" algn="tl" rotWithShape="0">
                  <a:prstClr val="black">
                    <a:alpha val="40000"/>
                  </a:prstClr>
                </a:outerShdw>
              </a:effectLst>
            </a:endParaRP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369367"/>
            <a:ext cx="6647974" cy="3293209"/>
          </a:xfrm>
          <a:prstGeom prst="rect">
            <a:avLst/>
          </a:prstGeom>
          <a:noFill/>
        </p:spPr>
        <p:txBody>
          <a:bodyPr wrap="none" rtlCol="0">
            <a:spAutoFit/>
          </a:bodyPr>
          <a:lstStyle/>
          <a:p>
            <a:r>
              <a:rPr lang="tr-TR" sz="1600" b="1" dirty="0" smtClean="0"/>
              <a:t>Yönetmen:</a:t>
            </a:r>
            <a:r>
              <a:rPr lang="tr-TR" sz="1600" dirty="0" smtClean="0"/>
              <a:t> 	</a:t>
            </a:r>
            <a:r>
              <a:rPr lang="tr-TR" sz="1600" dirty="0"/>
              <a:t>Gangliang Fang, Ping Jiang</a:t>
            </a:r>
            <a:endParaRPr lang="tr-TR" sz="1600" dirty="0" smtClean="0"/>
          </a:p>
          <a:p>
            <a:r>
              <a:rPr lang="tr-TR" sz="1600" b="1" dirty="0"/>
              <a:t>Oyuncular: </a:t>
            </a:r>
            <a:r>
              <a:rPr lang="tr-TR" sz="1600" dirty="0" smtClean="0"/>
              <a:t>	</a:t>
            </a:r>
            <a:r>
              <a:rPr lang="en-US" sz="1600" dirty="0" err="1"/>
              <a:t>Yishan</a:t>
            </a:r>
            <a:r>
              <a:rPr lang="en-US" sz="1600" dirty="0"/>
              <a:t> Zhang, Jackie Chan, </a:t>
            </a:r>
            <a:r>
              <a:rPr lang="en-US" sz="1600" dirty="0" err="1"/>
              <a:t>Qixing</a:t>
            </a:r>
            <a:r>
              <a:rPr lang="en-US" sz="1600" dirty="0"/>
              <a:t> </a:t>
            </a:r>
            <a:r>
              <a:rPr lang="en-US" sz="1600" dirty="0" smtClean="0"/>
              <a:t>Aisin-</a:t>
            </a:r>
            <a:r>
              <a:rPr lang="en-US" sz="1600" dirty="0" err="1" smtClean="0"/>
              <a:t>Gioro</a:t>
            </a:r>
            <a:endParaRPr lang="tr-TR" sz="1600" dirty="0" smtClean="0"/>
          </a:p>
          <a:p>
            <a:r>
              <a:rPr lang="tr-TR" sz="1600" b="1" dirty="0" smtClean="0"/>
              <a:t>Yapım Yılı: </a:t>
            </a:r>
            <a:r>
              <a:rPr lang="tr-TR" sz="1600" dirty="0" smtClean="0"/>
              <a:t>		2009</a:t>
            </a:r>
          </a:p>
          <a:p>
            <a:r>
              <a:rPr lang="tr-TR" sz="1600" b="1" dirty="0" smtClean="0"/>
              <a:t>Tür: </a:t>
            </a:r>
            <a:r>
              <a:rPr lang="tr-TR" sz="1600" dirty="0" smtClean="0"/>
              <a:t>		Aksiyon - Komedi</a:t>
            </a:r>
          </a:p>
          <a:p>
            <a:r>
              <a:rPr lang="tr-TR" sz="1600" b="1" dirty="0"/>
              <a:t>Box Office:</a:t>
            </a:r>
            <a:r>
              <a:rPr lang="tr-TR" sz="1600" dirty="0"/>
              <a:t>	$40,911,830</a:t>
            </a:r>
          </a:p>
          <a:p>
            <a:endParaRPr lang="tr-TR" sz="1600" dirty="0" smtClean="0"/>
          </a:p>
          <a:p>
            <a:r>
              <a:rPr lang="tr-TR" sz="1600" b="1" dirty="0" smtClean="0"/>
              <a:t>Konu: 		</a:t>
            </a:r>
            <a:r>
              <a:rPr lang="tr-TR" sz="1600" dirty="0"/>
              <a:t>16 yaşındaki Zhang </a:t>
            </a:r>
            <a:r>
              <a:rPr lang="tr-TR" sz="1600" dirty="0" smtClean="0"/>
              <a:t>Yi-shan, </a:t>
            </a:r>
            <a:r>
              <a:rPr lang="tr-TR" sz="1600" dirty="0"/>
              <a:t>Jackie Chan'in ve onun </a:t>
            </a:r>
            <a:endParaRPr lang="tr-TR" sz="1600" dirty="0" smtClean="0"/>
          </a:p>
          <a:p>
            <a:r>
              <a:rPr lang="tr-TR" sz="1600" dirty="0"/>
              <a:t>	</a:t>
            </a:r>
            <a:r>
              <a:rPr lang="tr-TR" sz="1600" dirty="0" smtClean="0"/>
              <a:t>	kendine </a:t>
            </a:r>
            <a:r>
              <a:rPr lang="tr-TR" sz="1600" dirty="0"/>
              <a:t>özgü dövüş tarzının büyük bir hayranıdır </a:t>
            </a:r>
            <a:endParaRPr lang="tr-TR" sz="1600" dirty="0" smtClean="0"/>
          </a:p>
          <a:p>
            <a:r>
              <a:rPr lang="tr-TR" sz="1600" dirty="0"/>
              <a:t>	</a:t>
            </a:r>
            <a:r>
              <a:rPr lang="tr-TR" sz="1600" dirty="0" smtClean="0"/>
              <a:t>	Chan </a:t>
            </a:r>
            <a:r>
              <a:rPr lang="tr-TR" sz="1600" dirty="0"/>
              <a:t>ile tanışmayı kafasına koyan genç, her yolu </a:t>
            </a:r>
            <a:r>
              <a:rPr lang="tr-TR" sz="1600" dirty="0" smtClean="0"/>
              <a:t>	</a:t>
            </a:r>
          </a:p>
          <a:p>
            <a:r>
              <a:rPr lang="tr-TR" sz="1600" dirty="0"/>
              <a:t>	</a:t>
            </a:r>
            <a:r>
              <a:rPr lang="tr-TR" sz="1600" dirty="0" smtClean="0"/>
              <a:t>	dener </a:t>
            </a:r>
            <a:r>
              <a:rPr lang="tr-TR" sz="1600" dirty="0"/>
              <a:t>Onu takip eder, çekimlerine gider, hatta onu </a:t>
            </a:r>
            <a:endParaRPr lang="tr-TR" sz="1600" dirty="0" smtClean="0"/>
          </a:p>
          <a:p>
            <a:r>
              <a:rPr lang="tr-TR" sz="1600" dirty="0"/>
              <a:t>	</a:t>
            </a:r>
            <a:r>
              <a:rPr lang="tr-TR" sz="1600" dirty="0" smtClean="0"/>
              <a:t>	görmek </a:t>
            </a:r>
            <a:r>
              <a:rPr lang="tr-TR" sz="1600" dirty="0"/>
              <a:t>için görevliyle bile kavga </a:t>
            </a:r>
            <a:r>
              <a:rPr lang="tr-TR" sz="1600" dirty="0" smtClean="0"/>
              <a:t>eder. </a:t>
            </a:r>
            <a:r>
              <a:rPr lang="tr-TR" sz="1600" dirty="0"/>
              <a:t>Sonunda </a:t>
            </a:r>
            <a:r>
              <a:rPr lang="tr-TR" sz="1600" dirty="0" smtClean="0"/>
              <a:t>	</a:t>
            </a:r>
          </a:p>
          <a:p>
            <a:r>
              <a:rPr lang="tr-TR" sz="1600" dirty="0"/>
              <a:t>	</a:t>
            </a:r>
            <a:r>
              <a:rPr lang="tr-TR" sz="1600" dirty="0" smtClean="0"/>
              <a:t>	hayali </a:t>
            </a:r>
            <a:r>
              <a:rPr lang="tr-TR" sz="1600" dirty="0"/>
              <a:t>gerçekleşir ve Kung Fu ustası ile tanışmayı </a:t>
            </a:r>
            <a:endParaRPr lang="tr-TR" sz="1600" dirty="0" smtClean="0"/>
          </a:p>
          <a:p>
            <a:r>
              <a:rPr lang="tr-TR" sz="1600" dirty="0"/>
              <a:t>	</a:t>
            </a:r>
            <a:r>
              <a:rPr lang="tr-TR" sz="1600" dirty="0" smtClean="0"/>
              <a:t>	başarır.</a:t>
            </a:r>
            <a:endParaRPr lang="tr-TR" sz="1600" dirty="0"/>
          </a:p>
        </p:txBody>
      </p:sp>
      <p:sp>
        <p:nvSpPr>
          <p:cNvPr id="20" name="Rectangle 19"/>
          <p:cNvSpPr/>
          <p:nvPr/>
        </p:nvSpPr>
        <p:spPr>
          <a:xfrm>
            <a:off x="0" y="1024805"/>
            <a:ext cx="9144000" cy="216024"/>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13642" r="14579"/>
          <a:stretch/>
        </p:blipFill>
        <p:spPr>
          <a:xfrm>
            <a:off x="6600825" y="116632"/>
            <a:ext cx="2543176" cy="762226"/>
          </a:xfrm>
          <a:prstGeom prst="rect">
            <a:avLst/>
          </a:prstGeom>
        </p:spPr>
      </p:pic>
      <p:pic>
        <p:nvPicPr>
          <p:cNvPr id="8194" name="Picture 2" descr="C:\Users\oarslan\Desktop\poster\Jackie Chan Kung Fu Maste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475" y="1369367"/>
            <a:ext cx="2347317" cy="366881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findyourentertainment.files.wordpress.com/2010/07/j.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43600" y="4724332"/>
            <a:ext cx="3048000" cy="1995488"/>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231329" y="44624"/>
            <a:ext cx="1216123" cy="929082"/>
          </a:xfrm>
          <a:prstGeom prst="ellipse">
            <a:avLst/>
          </a:prstGeom>
          <a:solidFill>
            <a:schemeClr val="accent6">
              <a:lumMod val="75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300" dirty="0" smtClean="0"/>
              <a:t>06 Şubat</a:t>
            </a:r>
          </a:p>
          <a:p>
            <a:pPr algn="ctr"/>
            <a:r>
              <a:rPr lang="tr-TR" sz="1300" dirty="0" smtClean="0"/>
              <a:t>Perşembe</a:t>
            </a:r>
          </a:p>
          <a:p>
            <a:pPr algn="ctr"/>
            <a:r>
              <a:rPr lang="tr-TR" sz="1300" dirty="0" smtClean="0"/>
              <a:t>20:45</a:t>
            </a:r>
            <a:endParaRPr lang="tr-TR" sz="1300" dirty="0"/>
          </a:p>
        </p:txBody>
      </p:sp>
    </p:spTree>
    <p:extLst>
      <p:ext uri="{BB962C8B-B14F-4D97-AF65-F5344CB8AC3E}">
        <p14:creationId xmlns:p14="http://schemas.microsoft.com/office/powerpoint/2010/main" val="29553236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smtClean="0">
                <a:solidFill>
                  <a:schemeClr val="accent6">
                    <a:lumMod val="75000"/>
                  </a:schemeClr>
                </a:solidFill>
                <a:effectLst>
                  <a:outerShdw blurRad="50800" dist="38100" dir="2700000" algn="tl" rotWithShape="0">
                    <a:prstClr val="black">
                      <a:alpha val="40000"/>
                    </a:prstClr>
                  </a:outerShdw>
                </a:effectLst>
              </a:rPr>
              <a:t>     </a:t>
            </a:r>
            <a:r>
              <a:rPr lang="de-DE" sz="3000" b="1" dirty="0" smtClean="0">
                <a:solidFill>
                  <a:schemeClr val="accent6">
                    <a:lumMod val="75000"/>
                  </a:schemeClr>
                </a:solidFill>
                <a:effectLst>
                  <a:outerShdw blurRad="50800" dist="38100" dir="2700000" algn="tl" rotWithShape="0">
                    <a:prstClr val="black">
                      <a:alpha val="40000"/>
                    </a:prstClr>
                  </a:outerShdw>
                </a:effectLst>
              </a:rPr>
              <a:t>Cadillac Man</a:t>
            </a:r>
            <a:endParaRPr lang="tr-TR" sz="2500" b="1" dirty="0">
              <a:solidFill>
                <a:schemeClr val="accent6">
                  <a:lumMod val="75000"/>
                </a:schemeClr>
              </a:solidFill>
              <a:effectLst>
                <a:outerShdw blurRad="50800" dist="38100" dir="2700000" algn="tl" rotWithShape="0">
                  <a:prstClr val="black">
                    <a:alpha val="40000"/>
                  </a:prstClr>
                </a:outerShdw>
              </a:effectLst>
            </a:endParaRP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369367"/>
            <a:ext cx="6780702" cy="3785652"/>
          </a:xfrm>
          <a:prstGeom prst="rect">
            <a:avLst/>
          </a:prstGeom>
          <a:noFill/>
        </p:spPr>
        <p:txBody>
          <a:bodyPr wrap="none" rtlCol="0">
            <a:spAutoFit/>
          </a:bodyPr>
          <a:lstStyle/>
          <a:p>
            <a:r>
              <a:rPr lang="tr-TR" sz="1600" b="1" dirty="0" smtClean="0"/>
              <a:t>Yönetmen:</a:t>
            </a:r>
            <a:r>
              <a:rPr lang="tr-TR" sz="1600" dirty="0" smtClean="0"/>
              <a:t> 	</a:t>
            </a:r>
            <a:r>
              <a:rPr lang="tr-TR" sz="1600" dirty="0"/>
              <a:t>Roger </a:t>
            </a:r>
            <a:r>
              <a:rPr lang="tr-TR" sz="1600" dirty="0" smtClean="0"/>
              <a:t>Donaldson</a:t>
            </a:r>
          </a:p>
          <a:p>
            <a:r>
              <a:rPr lang="tr-TR" sz="1600" b="1" dirty="0" smtClean="0"/>
              <a:t>Oyuncular</a:t>
            </a:r>
            <a:r>
              <a:rPr lang="tr-TR" sz="1600" b="1" dirty="0"/>
              <a:t>: </a:t>
            </a:r>
            <a:r>
              <a:rPr lang="tr-TR" sz="1600" dirty="0" smtClean="0"/>
              <a:t>	</a:t>
            </a:r>
            <a:r>
              <a:rPr lang="en-US" sz="1600" dirty="0"/>
              <a:t>Robin Williams, Tim Robbins, Pamela </a:t>
            </a:r>
            <a:r>
              <a:rPr lang="en-US" sz="1600" dirty="0" smtClean="0"/>
              <a:t>Reed</a:t>
            </a:r>
            <a:endParaRPr lang="tr-TR" sz="1600" dirty="0" smtClean="0"/>
          </a:p>
          <a:p>
            <a:r>
              <a:rPr lang="tr-TR" sz="1600" b="1" dirty="0" smtClean="0"/>
              <a:t>Yapım Yılı: </a:t>
            </a:r>
            <a:r>
              <a:rPr lang="tr-TR" sz="1600" dirty="0" smtClean="0"/>
              <a:t>		1990</a:t>
            </a:r>
          </a:p>
          <a:p>
            <a:r>
              <a:rPr lang="tr-TR" sz="1600" b="1" dirty="0" smtClean="0"/>
              <a:t>Tür: </a:t>
            </a:r>
            <a:r>
              <a:rPr lang="tr-TR" sz="1600" dirty="0" smtClean="0"/>
              <a:t>		Aksiyon - Komedi</a:t>
            </a:r>
          </a:p>
          <a:p>
            <a:r>
              <a:rPr lang="tr-TR" sz="1600" b="1" dirty="0" smtClean="0"/>
              <a:t>Box Office:</a:t>
            </a:r>
            <a:r>
              <a:rPr lang="tr-TR" sz="1600" dirty="0" smtClean="0"/>
              <a:t>	$27,627,310</a:t>
            </a:r>
          </a:p>
          <a:p>
            <a:endParaRPr lang="tr-TR" sz="1600" dirty="0" smtClean="0"/>
          </a:p>
          <a:p>
            <a:r>
              <a:rPr lang="tr-TR" sz="1600" b="1" dirty="0" smtClean="0"/>
              <a:t>Konu: 		</a:t>
            </a:r>
            <a:r>
              <a:rPr lang="tr-TR" sz="1600" dirty="0" smtClean="0"/>
              <a:t>İnanılmaz, dayanılmaz, başa </a:t>
            </a:r>
            <a:r>
              <a:rPr lang="tr-TR" sz="1600" dirty="0"/>
              <a:t>çıkılmaz bir satıcıydı. </a:t>
            </a:r>
            <a:endParaRPr lang="tr-TR" sz="1600" dirty="0" smtClean="0"/>
          </a:p>
          <a:p>
            <a:r>
              <a:rPr lang="tr-TR" sz="1600" dirty="0"/>
              <a:t>	</a:t>
            </a:r>
            <a:r>
              <a:rPr lang="tr-TR" sz="1600" dirty="0" smtClean="0"/>
              <a:t>	Zirveye </a:t>
            </a:r>
            <a:r>
              <a:rPr lang="tr-TR" sz="1600" dirty="0"/>
              <a:t>yaya çıkılmayacağını öğrenmişti.Taleplerinin </a:t>
            </a:r>
            <a:endParaRPr lang="tr-TR" sz="1600" dirty="0" smtClean="0"/>
          </a:p>
          <a:p>
            <a:r>
              <a:rPr lang="tr-TR" sz="1600" dirty="0"/>
              <a:t>	</a:t>
            </a:r>
            <a:r>
              <a:rPr lang="tr-TR" sz="1600" dirty="0" smtClean="0"/>
              <a:t>	sonu </a:t>
            </a:r>
            <a:r>
              <a:rPr lang="tr-TR" sz="1600" dirty="0"/>
              <a:t>gelmeyen metresi, sünger gibi para çeken </a:t>
            </a:r>
            <a:endParaRPr lang="tr-TR" sz="1600" dirty="0" smtClean="0"/>
          </a:p>
          <a:p>
            <a:r>
              <a:rPr lang="tr-TR" sz="1600" dirty="0"/>
              <a:t>	</a:t>
            </a:r>
            <a:r>
              <a:rPr lang="tr-TR" sz="1600" dirty="0" smtClean="0"/>
              <a:t>	sevgilisi</a:t>
            </a:r>
            <a:r>
              <a:rPr lang="tr-TR" sz="1600" dirty="0"/>
              <a:t>, hala ondan parasal destek bekleyen eski </a:t>
            </a:r>
            <a:endParaRPr lang="tr-TR" sz="1600" dirty="0" smtClean="0"/>
          </a:p>
          <a:p>
            <a:r>
              <a:rPr lang="tr-TR" sz="1600" dirty="0"/>
              <a:t>	</a:t>
            </a:r>
            <a:r>
              <a:rPr lang="tr-TR" sz="1600" dirty="0" smtClean="0"/>
              <a:t>	karısı</a:t>
            </a:r>
            <a:r>
              <a:rPr lang="tr-TR" sz="1600" dirty="0"/>
              <a:t>, eline bakan yeniyetme kızı ve dul annesi Joey </a:t>
            </a:r>
            <a:endParaRPr lang="tr-TR" sz="1600" dirty="0" smtClean="0"/>
          </a:p>
          <a:p>
            <a:r>
              <a:rPr lang="tr-TR" sz="1600" dirty="0"/>
              <a:t>	</a:t>
            </a:r>
            <a:r>
              <a:rPr lang="tr-TR" sz="1600" dirty="0" smtClean="0"/>
              <a:t>	un </a:t>
            </a:r>
            <a:r>
              <a:rPr lang="tr-TR" sz="1600" dirty="0"/>
              <a:t>hayatını bir maraton haline getirmek için sözbirliği </a:t>
            </a:r>
            <a:endParaRPr lang="tr-TR" sz="1600" dirty="0" smtClean="0"/>
          </a:p>
          <a:p>
            <a:r>
              <a:rPr lang="tr-TR" sz="1600" dirty="0"/>
              <a:t>	</a:t>
            </a:r>
            <a:r>
              <a:rPr lang="tr-TR" sz="1600" dirty="0" smtClean="0"/>
              <a:t>	etmiş </a:t>
            </a:r>
            <a:r>
              <a:rPr lang="tr-TR" sz="1600" dirty="0"/>
              <a:t>gibiydiler</a:t>
            </a:r>
            <a:r>
              <a:rPr lang="tr-TR" sz="1600" dirty="0" smtClean="0"/>
              <a:t>. Stres </a:t>
            </a:r>
            <a:r>
              <a:rPr lang="tr-TR" sz="1600" dirty="0"/>
              <a:t>son haddindeydi. </a:t>
            </a:r>
            <a:r>
              <a:rPr lang="tr-TR" sz="1600" dirty="0" smtClean="0"/>
              <a:t>O </a:t>
            </a:r>
            <a:r>
              <a:rPr lang="tr-TR" sz="1600" dirty="0"/>
              <a:t>pazar sabahı </a:t>
            </a:r>
            <a:endParaRPr lang="tr-TR" sz="1600" dirty="0" smtClean="0"/>
          </a:p>
          <a:p>
            <a:r>
              <a:rPr lang="tr-TR" sz="1600" dirty="0"/>
              <a:t>	</a:t>
            </a:r>
            <a:r>
              <a:rPr lang="tr-TR" sz="1600" dirty="0" smtClean="0"/>
              <a:t>	Joey</a:t>
            </a:r>
            <a:r>
              <a:rPr lang="tr-TR" sz="1600" dirty="0"/>
              <a:t>, peynir ekmek gibi otomobil </a:t>
            </a:r>
            <a:r>
              <a:rPr lang="tr-TR" sz="1600" dirty="0" smtClean="0"/>
              <a:t>satmak </a:t>
            </a:r>
            <a:r>
              <a:rPr lang="tr-TR" sz="1600" dirty="0"/>
              <a:t>zorundaydı. </a:t>
            </a:r>
            <a:endParaRPr lang="tr-TR" sz="1600" dirty="0" smtClean="0"/>
          </a:p>
          <a:p>
            <a:r>
              <a:rPr lang="tr-TR" sz="1600" dirty="0"/>
              <a:t>	</a:t>
            </a:r>
            <a:r>
              <a:rPr lang="tr-TR" sz="1600" dirty="0" smtClean="0"/>
              <a:t>	Arabaları </a:t>
            </a:r>
            <a:r>
              <a:rPr lang="tr-TR" sz="1600" dirty="0"/>
              <a:t>sırtında taşısa bu </a:t>
            </a:r>
            <a:r>
              <a:rPr lang="tr-TR" sz="1600" dirty="0" smtClean="0"/>
              <a:t>kadar ezilirdi.</a:t>
            </a:r>
            <a:endParaRPr lang="tr-TR" sz="1600" dirty="0"/>
          </a:p>
        </p:txBody>
      </p:sp>
      <p:sp>
        <p:nvSpPr>
          <p:cNvPr id="20" name="Rectangle 19"/>
          <p:cNvSpPr/>
          <p:nvPr/>
        </p:nvSpPr>
        <p:spPr>
          <a:xfrm>
            <a:off x="0" y="1024805"/>
            <a:ext cx="9144000" cy="216024"/>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13642" r="14579"/>
          <a:stretch/>
        </p:blipFill>
        <p:spPr>
          <a:xfrm>
            <a:off x="6600825" y="116632"/>
            <a:ext cx="2543176" cy="762226"/>
          </a:xfrm>
          <a:prstGeom prst="rect">
            <a:avLst/>
          </a:prstGeom>
        </p:spPr>
      </p:pic>
      <p:pic>
        <p:nvPicPr>
          <p:cNvPr id="9218" name="Picture 2" descr="C:\Users\oarslan\Desktop\poster\CADILLAC MAN.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8940" y="1369367"/>
            <a:ext cx="2337020" cy="378565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Still of Tim Robbins and Robin Williams in Cadillac Man (1990)">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6136" y="5161587"/>
            <a:ext cx="2927648" cy="1676731"/>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231329" y="44624"/>
            <a:ext cx="1216123" cy="929082"/>
          </a:xfrm>
          <a:prstGeom prst="ellipse">
            <a:avLst/>
          </a:prstGeom>
          <a:solidFill>
            <a:schemeClr val="accent6">
              <a:lumMod val="75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300" dirty="0" smtClean="0"/>
              <a:t>13 Şubat</a:t>
            </a:r>
          </a:p>
          <a:p>
            <a:pPr algn="ctr"/>
            <a:r>
              <a:rPr lang="tr-TR" sz="1300" dirty="0" smtClean="0"/>
              <a:t>Perşembe</a:t>
            </a:r>
          </a:p>
          <a:p>
            <a:pPr algn="ctr"/>
            <a:r>
              <a:rPr lang="tr-TR" sz="1300" dirty="0" smtClean="0"/>
              <a:t>20:45</a:t>
            </a:r>
            <a:endParaRPr lang="tr-TR" sz="1300" dirty="0"/>
          </a:p>
        </p:txBody>
      </p:sp>
    </p:spTree>
    <p:extLst>
      <p:ext uri="{BB962C8B-B14F-4D97-AF65-F5344CB8AC3E}">
        <p14:creationId xmlns:p14="http://schemas.microsoft.com/office/powerpoint/2010/main" val="26868189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smtClean="0">
                <a:solidFill>
                  <a:schemeClr val="accent6">
                    <a:lumMod val="75000"/>
                  </a:schemeClr>
                </a:solidFill>
                <a:effectLst>
                  <a:outerShdw blurRad="50800" dist="38100" dir="2700000" algn="tl" rotWithShape="0">
                    <a:prstClr val="black">
                      <a:alpha val="40000"/>
                    </a:prstClr>
                  </a:outerShdw>
                </a:effectLst>
              </a:rPr>
              <a:t>Red Dawn</a:t>
            </a:r>
          </a:p>
          <a:p>
            <a:r>
              <a:rPr lang="tr-TR" sz="3000" b="1" dirty="0" smtClean="0">
                <a:solidFill>
                  <a:schemeClr val="accent6">
                    <a:lumMod val="75000"/>
                  </a:schemeClr>
                </a:solidFill>
                <a:effectLst>
                  <a:outerShdw blurRad="50800" dist="38100" dir="2700000" algn="tl" rotWithShape="0">
                    <a:prstClr val="black">
                      <a:alpha val="40000"/>
                    </a:prstClr>
                  </a:outerShdw>
                </a:effectLst>
              </a:rPr>
              <a:t>Kızıl Şafak</a:t>
            </a:r>
            <a:endParaRPr lang="tr-TR" sz="2500" b="1" dirty="0">
              <a:solidFill>
                <a:schemeClr val="accent6">
                  <a:lumMod val="75000"/>
                </a:schemeClr>
              </a:solidFill>
              <a:effectLst>
                <a:outerShdw blurRad="50800" dist="38100" dir="2700000" algn="tl" rotWithShape="0">
                  <a:prstClr val="black">
                    <a:alpha val="40000"/>
                  </a:prstClr>
                </a:outerShdw>
              </a:effectLst>
            </a:endParaRP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369367"/>
            <a:ext cx="6439712" cy="2800767"/>
          </a:xfrm>
          <a:prstGeom prst="rect">
            <a:avLst/>
          </a:prstGeom>
          <a:noFill/>
        </p:spPr>
        <p:txBody>
          <a:bodyPr wrap="none" rtlCol="0">
            <a:spAutoFit/>
          </a:bodyPr>
          <a:lstStyle/>
          <a:p>
            <a:r>
              <a:rPr lang="tr-TR" sz="1600" b="1" dirty="0" smtClean="0"/>
              <a:t>Yönetmen:</a:t>
            </a:r>
            <a:r>
              <a:rPr lang="tr-TR" sz="1600" dirty="0" smtClean="0"/>
              <a:t> 	</a:t>
            </a:r>
            <a:r>
              <a:rPr lang="tr-TR" sz="1600" dirty="0"/>
              <a:t>John </a:t>
            </a:r>
            <a:r>
              <a:rPr lang="tr-TR" sz="1600" dirty="0" smtClean="0"/>
              <a:t>Milius</a:t>
            </a:r>
          </a:p>
          <a:p>
            <a:r>
              <a:rPr lang="tr-TR" sz="1600" b="1" dirty="0" smtClean="0"/>
              <a:t>Oyuncular</a:t>
            </a:r>
            <a:r>
              <a:rPr lang="tr-TR" sz="1600" b="1" dirty="0"/>
              <a:t>: </a:t>
            </a:r>
            <a:r>
              <a:rPr lang="tr-TR" sz="1600" dirty="0" smtClean="0"/>
              <a:t>	</a:t>
            </a:r>
            <a:r>
              <a:rPr lang="en-US" sz="1600" dirty="0"/>
              <a:t>Patrick Swayze, C. Thomas Howell, Lea Thompson </a:t>
            </a:r>
            <a:endParaRPr lang="tr-TR" sz="1600" dirty="0" smtClean="0"/>
          </a:p>
          <a:p>
            <a:r>
              <a:rPr lang="tr-TR" sz="1600" b="1" dirty="0" smtClean="0"/>
              <a:t>Yapım Yılı: </a:t>
            </a:r>
            <a:r>
              <a:rPr lang="tr-TR" sz="1600" dirty="0" smtClean="0"/>
              <a:t>		1984</a:t>
            </a:r>
          </a:p>
          <a:p>
            <a:r>
              <a:rPr lang="tr-TR" sz="1600" b="1" dirty="0" smtClean="0"/>
              <a:t>Tür: </a:t>
            </a:r>
            <a:r>
              <a:rPr lang="tr-TR" sz="1600" dirty="0" smtClean="0"/>
              <a:t>		Aksiyon - Drama</a:t>
            </a:r>
          </a:p>
          <a:p>
            <a:endParaRPr lang="tr-TR" sz="1600" dirty="0" smtClean="0"/>
          </a:p>
          <a:p>
            <a:r>
              <a:rPr lang="tr-TR" sz="1600" b="1" dirty="0" smtClean="0"/>
              <a:t>Konu: 		</a:t>
            </a:r>
            <a:r>
              <a:rPr lang="tr-TR" sz="1600" dirty="0"/>
              <a:t>Ruslar Kübayla birleşip amerika'da bir kasabayı işgal </a:t>
            </a:r>
            <a:endParaRPr lang="tr-TR" sz="1600" dirty="0" smtClean="0"/>
          </a:p>
          <a:p>
            <a:r>
              <a:rPr lang="tr-TR" sz="1600" dirty="0"/>
              <a:t>	</a:t>
            </a:r>
            <a:r>
              <a:rPr lang="tr-TR" sz="1600" dirty="0" smtClean="0"/>
              <a:t>	eder</a:t>
            </a:r>
            <a:r>
              <a:rPr lang="tr-TR" sz="1600" dirty="0"/>
              <a:t>, bu hengamede başta Jed </a:t>
            </a:r>
            <a:r>
              <a:rPr lang="tr-TR" sz="1600" dirty="0" smtClean="0"/>
              <a:t>ve </a:t>
            </a:r>
            <a:r>
              <a:rPr lang="tr-TR" sz="1600" dirty="0"/>
              <a:t>Matt </a:t>
            </a:r>
            <a:r>
              <a:rPr lang="tr-TR" sz="1600" dirty="0" smtClean="0"/>
              <a:t>olmak </a:t>
            </a:r>
            <a:r>
              <a:rPr lang="tr-TR" sz="1600" dirty="0"/>
              <a:t>üzere </a:t>
            </a:r>
            <a:endParaRPr lang="tr-TR" sz="1600" dirty="0" smtClean="0"/>
          </a:p>
          <a:p>
            <a:r>
              <a:rPr lang="tr-TR" sz="1600" dirty="0"/>
              <a:t>	</a:t>
            </a:r>
            <a:r>
              <a:rPr lang="tr-TR" sz="1600" dirty="0" smtClean="0"/>
              <a:t>	birkaç </a:t>
            </a:r>
            <a:r>
              <a:rPr lang="tr-TR" sz="1600" dirty="0"/>
              <a:t>genç dağa çıkar gerilla eğitimi yapar geyik kanı </a:t>
            </a:r>
            <a:endParaRPr lang="tr-TR" sz="1600" dirty="0" smtClean="0"/>
          </a:p>
          <a:p>
            <a:r>
              <a:rPr lang="tr-TR" sz="1600" dirty="0"/>
              <a:t>	</a:t>
            </a:r>
            <a:r>
              <a:rPr lang="tr-TR" sz="1600" dirty="0" smtClean="0"/>
              <a:t>	içer</a:t>
            </a:r>
            <a:r>
              <a:rPr lang="tr-TR" sz="1600" dirty="0"/>
              <a:t>, bu arada kasabada insanlar tel örgü içine alınıp </a:t>
            </a:r>
            <a:endParaRPr lang="tr-TR" sz="1600" dirty="0" smtClean="0"/>
          </a:p>
          <a:p>
            <a:r>
              <a:rPr lang="tr-TR" sz="1600" dirty="0"/>
              <a:t>	</a:t>
            </a:r>
            <a:r>
              <a:rPr lang="tr-TR" sz="1600" dirty="0" smtClean="0"/>
              <a:t>	bilinçlendirme </a:t>
            </a:r>
            <a:r>
              <a:rPr lang="tr-TR" sz="1600" dirty="0"/>
              <a:t>kampında dev ekranlardan komünist </a:t>
            </a:r>
            <a:endParaRPr lang="tr-TR" sz="1600" dirty="0" smtClean="0"/>
          </a:p>
          <a:p>
            <a:r>
              <a:rPr lang="tr-TR" sz="1600" dirty="0"/>
              <a:t>	</a:t>
            </a:r>
            <a:r>
              <a:rPr lang="tr-TR" sz="1600" dirty="0" smtClean="0"/>
              <a:t>	eğitime </a:t>
            </a:r>
            <a:r>
              <a:rPr lang="tr-TR" sz="1600" dirty="0"/>
              <a:t>tabi tutulur</a:t>
            </a:r>
          </a:p>
        </p:txBody>
      </p:sp>
      <p:sp>
        <p:nvSpPr>
          <p:cNvPr id="20" name="Rectangle 19"/>
          <p:cNvSpPr/>
          <p:nvPr/>
        </p:nvSpPr>
        <p:spPr>
          <a:xfrm>
            <a:off x="0" y="1024805"/>
            <a:ext cx="9144000" cy="216024"/>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13642" r="14579"/>
          <a:stretch/>
        </p:blipFill>
        <p:spPr>
          <a:xfrm>
            <a:off x="6600825" y="116632"/>
            <a:ext cx="2543176" cy="762226"/>
          </a:xfrm>
          <a:prstGeom prst="rect">
            <a:avLst/>
          </a:prstGeom>
        </p:spPr>
      </p:pic>
      <p:pic>
        <p:nvPicPr>
          <p:cNvPr id="10242" name="Picture 2" descr="C:\Users\oarslan\Desktop\poster\red dawn.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407" y="1369367"/>
            <a:ext cx="2386245" cy="37131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till of Charlie Sheen, Patrick Swayze and C. Thomas Howell in Kizil safak (1984)">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58475" y="4541192"/>
            <a:ext cx="3321293" cy="2241873"/>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231329" y="44624"/>
            <a:ext cx="1216123" cy="929082"/>
          </a:xfrm>
          <a:prstGeom prst="ellipse">
            <a:avLst/>
          </a:prstGeom>
          <a:solidFill>
            <a:schemeClr val="accent6">
              <a:lumMod val="75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300" dirty="0" smtClean="0"/>
              <a:t>20 Şubat</a:t>
            </a:r>
          </a:p>
          <a:p>
            <a:pPr algn="ctr"/>
            <a:r>
              <a:rPr lang="tr-TR" sz="1300" dirty="0" smtClean="0"/>
              <a:t>Perşembe</a:t>
            </a:r>
          </a:p>
          <a:p>
            <a:pPr algn="ctr"/>
            <a:r>
              <a:rPr lang="tr-TR" sz="1300" dirty="0" smtClean="0"/>
              <a:t>20:45</a:t>
            </a:r>
            <a:endParaRPr lang="tr-TR" sz="1300" dirty="0"/>
          </a:p>
        </p:txBody>
      </p:sp>
    </p:spTree>
    <p:extLst>
      <p:ext uri="{BB962C8B-B14F-4D97-AF65-F5344CB8AC3E}">
        <p14:creationId xmlns:p14="http://schemas.microsoft.com/office/powerpoint/2010/main" val="12420701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smtClean="0">
                <a:solidFill>
                  <a:schemeClr val="accent6">
                    <a:lumMod val="75000"/>
                  </a:schemeClr>
                </a:solidFill>
                <a:effectLst>
                  <a:outerShdw blurRad="50800" dist="38100" dir="2700000" algn="tl" rotWithShape="0">
                    <a:prstClr val="black">
                      <a:alpha val="40000"/>
                    </a:prstClr>
                  </a:outerShdw>
                </a:effectLst>
              </a:rPr>
              <a:t>              Conan The Destroyer</a:t>
            </a:r>
          </a:p>
          <a:p>
            <a:r>
              <a:rPr lang="tr-TR" sz="3000" b="1" dirty="0" smtClean="0">
                <a:solidFill>
                  <a:schemeClr val="accent6">
                    <a:lumMod val="75000"/>
                  </a:schemeClr>
                </a:solidFill>
                <a:effectLst>
                  <a:outerShdw blurRad="50800" dist="38100" dir="2700000" algn="tl" rotWithShape="0">
                    <a:prstClr val="black">
                      <a:alpha val="40000"/>
                    </a:prstClr>
                  </a:outerShdw>
                </a:effectLst>
              </a:rPr>
              <a:t>             Conan 2</a:t>
            </a:r>
          </a:p>
          <a:p>
            <a:endParaRPr lang="tr-TR" sz="2500" b="1" dirty="0">
              <a:solidFill>
                <a:schemeClr val="accent6">
                  <a:lumMod val="75000"/>
                </a:schemeClr>
              </a:solidFill>
              <a:effectLst>
                <a:outerShdw blurRad="50800" dist="38100" dir="2700000" algn="tl" rotWithShape="0">
                  <a:prstClr val="black">
                    <a:alpha val="40000"/>
                  </a:prstClr>
                </a:outerShdw>
              </a:effectLst>
            </a:endParaRP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268760"/>
            <a:ext cx="6574044" cy="3785652"/>
          </a:xfrm>
          <a:prstGeom prst="rect">
            <a:avLst/>
          </a:prstGeom>
          <a:noFill/>
        </p:spPr>
        <p:txBody>
          <a:bodyPr wrap="none" rtlCol="0">
            <a:spAutoFit/>
          </a:bodyPr>
          <a:lstStyle/>
          <a:p>
            <a:r>
              <a:rPr lang="tr-TR" sz="1600" b="1" dirty="0" smtClean="0"/>
              <a:t>Yönetmen:</a:t>
            </a:r>
            <a:r>
              <a:rPr lang="tr-TR" sz="1600" dirty="0" smtClean="0"/>
              <a:t> 	</a:t>
            </a:r>
            <a:r>
              <a:rPr lang="tr-TR" sz="1600" dirty="0"/>
              <a:t>Richard Fleischer </a:t>
            </a:r>
            <a:endParaRPr lang="tr-TR" sz="1600" dirty="0" smtClean="0"/>
          </a:p>
          <a:p>
            <a:r>
              <a:rPr lang="tr-TR" sz="1600" b="1" dirty="0" smtClean="0"/>
              <a:t>Oyuncular</a:t>
            </a:r>
            <a:r>
              <a:rPr lang="tr-TR" sz="1600" b="1" dirty="0"/>
              <a:t>: </a:t>
            </a:r>
            <a:r>
              <a:rPr lang="tr-TR" sz="1600" dirty="0" smtClean="0"/>
              <a:t>	</a:t>
            </a:r>
            <a:r>
              <a:rPr lang="de-DE" sz="1600" dirty="0"/>
              <a:t>Arnold Schwarzenegger, Grace Jones, Olivia d'Abo</a:t>
            </a:r>
            <a:endParaRPr lang="tr-TR" sz="1600" dirty="0" smtClean="0"/>
          </a:p>
          <a:p>
            <a:r>
              <a:rPr lang="tr-TR" sz="1600" b="1" dirty="0" smtClean="0"/>
              <a:t>Yapım Yılı: </a:t>
            </a:r>
            <a:r>
              <a:rPr lang="tr-TR" sz="1600" dirty="0" smtClean="0"/>
              <a:t>		1984</a:t>
            </a:r>
          </a:p>
          <a:p>
            <a:r>
              <a:rPr lang="tr-TR" sz="1600" b="1" dirty="0" smtClean="0"/>
              <a:t>Tür: </a:t>
            </a:r>
            <a:r>
              <a:rPr lang="tr-TR" sz="1600" dirty="0" smtClean="0"/>
              <a:t>		Action</a:t>
            </a:r>
          </a:p>
          <a:p>
            <a:r>
              <a:rPr lang="tr-TR" sz="1600" b="1" dirty="0"/>
              <a:t>Box Office:</a:t>
            </a:r>
            <a:r>
              <a:rPr lang="tr-TR" sz="1600" dirty="0"/>
              <a:t>	$26.400.000 </a:t>
            </a:r>
            <a:endParaRPr lang="tr-TR" sz="1600" dirty="0" smtClean="0"/>
          </a:p>
          <a:p>
            <a:endParaRPr lang="tr-TR" sz="1600" dirty="0" smtClean="0"/>
          </a:p>
          <a:p>
            <a:r>
              <a:rPr lang="tr-TR" sz="1600" b="1" dirty="0" smtClean="0"/>
              <a:t>Konu: 		</a:t>
            </a:r>
            <a:r>
              <a:rPr lang="tr-TR" sz="1600" dirty="0"/>
              <a:t>Barbar Conan'a, kötücül kraliçe Taramis tarafından zor </a:t>
            </a:r>
            <a:endParaRPr lang="tr-TR" sz="1600" dirty="0" smtClean="0"/>
          </a:p>
          <a:p>
            <a:r>
              <a:rPr lang="tr-TR" sz="1600" dirty="0"/>
              <a:t>	</a:t>
            </a:r>
            <a:r>
              <a:rPr lang="tr-TR" sz="1600" dirty="0" smtClean="0"/>
              <a:t>	bir </a:t>
            </a:r>
            <a:r>
              <a:rPr lang="tr-TR" sz="1600" dirty="0"/>
              <a:t>görev yüklenir. Genç ve güzel prenses Jehnna ve </a:t>
            </a:r>
            <a:endParaRPr lang="tr-TR" sz="1600" dirty="0" smtClean="0"/>
          </a:p>
          <a:p>
            <a:r>
              <a:rPr lang="tr-TR" sz="1600" dirty="0"/>
              <a:t>	</a:t>
            </a:r>
            <a:r>
              <a:rPr lang="tr-TR" sz="1600" dirty="0" smtClean="0"/>
              <a:t>	devasa </a:t>
            </a:r>
            <a:r>
              <a:rPr lang="tr-TR" sz="1600" dirty="0"/>
              <a:t>koruyucusu Bombaata'ya uzun bir yolculukta </a:t>
            </a:r>
            <a:endParaRPr lang="tr-TR" sz="1600" dirty="0" smtClean="0"/>
          </a:p>
          <a:p>
            <a:r>
              <a:rPr lang="tr-TR" sz="1600" dirty="0"/>
              <a:t>	</a:t>
            </a:r>
            <a:r>
              <a:rPr lang="tr-TR" sz="1600" dirty="0" smtClean="0"/>
              <a:t>	eşlik </a:t>
            </a:r>
            <a:r>
              <a:rPr lang="tr-TR" sz="1600" dirty="0"/>
              <a:t>etmek. İkiliye, Kimeryalı barbarın dışında, </a:t>
            </a:r>
            <a:endParaRPr lang="tr-TR" sz="1600" dirty="0" smtClean="0"/>
          </a:p>
          <a:p>
            <a:r>
              <a:rPr lang="tr-TR" sz="1600" dirty="0"/>
              <a:t>	</a:t>
            </a:r>
            <a:r>
              <a:rPr lang="tr-TR" sz="1600" dirty="0" smtClean="0"/>
              <a:t>	Conan'ın </a:t>
            </a:r>
            <a:r>
              <a:rPr lang="tr-TR" sz="1600" dirty="0"/>
              <a:t>arkadaşları siyahi kadın savaşçı Zula, kendine </a:t>
            </a:r>
            <a:endParaRPr lang="tr-TR" sz="1600" dirty="0" smtClean="0"/>
          </a:p>
          <a:p>
            <a:r>
              <a:rPr lang="tr-TR" sz="1600" dirty="0"/>
              <a:t>	</a:t>
            </a:r>
            <a:r>
              <a:rPr lang="tr-TR" sz="1600" dirty="0" smtClean="0"/>
              <a:t>	özgü </a:t>
            </a:r>
            <a:r>
              <a:rPr lang="tr-TR" sz="1600" dirty="0"/>
              <a:t>karakteriyle büyücü Akiro ve sakar Malak da eşlik </a:t>
            </a:r>
            <a:endParaRPr lang="tr-TR" sz="1600" dirty="0" smtClean="0"/>
          </a:p>
          <a:p>
            <a:r>
              <a:rPr lang="tr-TR" sz="1600" dirty="0"/>
              <a:t>	</a:t>
            </a:r>
            <a:r>
              <a:rPr lang="tr-TR" sz="1600" dirty="0" smtClean="0"/>
              <a:t>	eder.Hep </a:t>
            </a:r>
            <a:r>
              <a:rPr lang="tr-TR" sz="1600" dirty="0"/>
              <a:t>birlikte doğal ve doğaüstü güçleri aşıp, </a:t>
            </a:r>
            <a:endParaRPr lang="tr-TR" sz="1600" dirty="0" smtClean="0"/>
          </a:p>
          <a:p>
            <a:r>
              <a:rPr lang="tr-TR" sz="1600" dirty="0"/>
              <a:t>	</a:t>
            </a:r>
            <a:r>
              <a:rPr lang="tr-TR" sz="1600" dirty="0" smtClean="0"/>
              <a:t>	mistik </a:t>
            </a:r>
            <a:r>
              <a:rPr lang="tr-TR" sz="1600" dirty="0"/>
              <a:t>ve güçlü bir nesne olan Dagon'un Boynuzu ile </a:t>
            </a:r>
            <a:endParaRPr lang="tr-TR" sz="1600" dirty="0" smtClean="0"/>
          </a:p>
          <a:p>
            <a:r>
              <a:rPr lang="tr-TR" sz="1600" dirty="0"/>
              <a:t>	</a:t>
            </a:r>
            <a:r>
              <a:rPr lang="tr-TR" sz="1600" dirty="0" smtClean="0"/>
              <a:t>	birlikte </a:t>
            </a:r>
            <a:r>
              <a:rPr lang="tr-TR" sz="1600" dirty="0"/>
              <a:t>geri dönmeyi denerler. </a:t>
            </a:r>
          </a:p>
        </p:txBody>
      </p:sp>
      <p:sp>
        <p:nvSpPr>
          <p:cNvPr id="20" name="Rectangle 19"/>
          <p:cNvSpPr/>
          <p:nvPr/>
        </p:nvSpPr>
        <p:spPr>
          <a:xfrm>
            <a:off x="0" y="1024805"/>
            <a:ext cx="9144000" cy="216024"/>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13642" r="14579"/>
          <a:stretch/>
        </p:blipFill>
        <p:spPr>
          <a:xfrm>
            <a:off x="6600825" y="116632"/>
            <a:ext cx="2543176" cy="762226"/>
          </a:xfrm>
          <a:prstGeom prst="rect">
            <a:avLst/>
          </a:prstGeom>
        </p:spPr>
      </p:pic>
      <p:pic>
        <p:nvPicPr>
          <p:cNvPr id="1026" name="Picture 2" descr="Conan 2 (1984) Post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553" y="1346497"/>
            <a:ext cx="2445227" cy="3706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ill of Arnold Schwarzenegger and Sarah Douglas in Conan 2 (1984)">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6136" y="5013668"/>
            <a:ext cx="3048000" cy="1753184"/>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p:cNvSpPr/>
          <p:nvPr/>
        </p:nvSpPr>
        <p:spPr>
          <a:xfrm>
            <a:off x="231329" y="44624"/>
            <a:ext cx="1216123" cy="929082"/>
          </a:xfrm>
          <a:prstGeom prst="ellipse">
            <a:avLst/>
          </a:prstGeom>
          <a:solidFill>
            <a:schemeClr val="accent6">
              <a:lumMod val="75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300" dirty="0" smtClean="0"/>
              <a:t>27 Şubat</a:t>
            </a:r>
          </a:p>
          <a:p>
            <a:pPr algn="ctr"/>
            <a:r>
              <a:rPr lang="tr-TR" sz="1300" dirty="0" smtClean="0"/>
              <a:t>Perşembe</a:t>
            </a:r>
          </a:p>
          <a:p>
            <a:pPr algn="ctr"/>
            <a:r>
              <a:rPr lang="tr-TR" sz="1300" dirty="0" smtClean="0"/>
              <a:t>20:45</a:t>
            </a:r>
            <a:endParaRPr lang="tr-TR" sz="1300" dirty="0"/>
          </a:p>
        </p:txBody>
      </p:sp>
    </p:spTree>
    <p:extLst>
      <p:ext uri="{BB962C8B-B14F-4D97-AF65-F5344CB8AC3E}">
        <p14:creationId xmlns:p14="http://schemas.microsoft.com/office/powerpoint/2010/main" val="17147363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smtClean="0">
                <a:solidFill>
                  <a:srgbClr val="D618DB"/>
                </a:solidFill>
                <a:effectLst>
                  <a:outerShdw blurRad="50800" dist="38100" dir="2700000" algn="tl" rotWithShape="0">
                    <a:prstClr val="black">
                      <a:alpha val="40000"/>
                    </a:prstClr>
                  </a:outerShdw>
                </a:effectLst>
              </a:rPr>
              <a:t>       The Natural</a:t>
            </a:r>
          </a:p>
          <a:p>
            <a:r>
              <a:rPr lang="tr-TR" sz="2500" b="1" dirty="0" smtClean="0">
                <a:solidFill>
                  <a:srgbClr val="D618DB"/>
                </a:solidFill>
                <a:effectLst>
                  <a:outerShdw blurRad="50800" dist="38100" dir="2700000" algn="tl" rotWithShape="0">
                    <a:prstClr val="black">
                      <a:alpha val="40000"/>
                    </a:prstClr>
                  </a:outerShdw>
                </a:effectLst>
              </a:rPr>
              <a:t>         Doğuştan Yetenekli</a:t>
            </a:r>
            <a:endParaRPr lang="tr-TR" sz="2500" b="1" dirty="0">
              <a:solidFill>
                <a:srgbClr val="D618DB"/>
              </a:solidFill>
              <a:effectLst>
                <a:outerShdw blurRad="50800" dist="38100" dir="2700000" algn="tl" rotWithShape="0">
                  <a:prstClr val="black">
                    <a:alpha val="40000"/>
                  </a:prstClr>
                </a:outerShdw>
              </a:effectLst>
            </a:endParaRP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369367"/>
            <a:ext cx="6424900" cy="3293209"/>
          </a:xfrm>
          <a:prstGeom prst="rect">
            <a:avLst/>
          </a:prstGeom>
          <a:noFill/>
        </p:spPr>
        <p:txBody>
          <a:bodyPr wrap="none" rtlCol="0">
            <a:spAutoFit/>
          </a:bodyPr>
          <a:lstStyle/>
          <a:p>
            <a:r>
              <a:rPr lang="tr-TR" sz="1600" b="1" dirty="0" smtClean="0"/>
              <a:t>Yönetmen:</a:t>
            </a:r>
            <a:r>
              <a:rPr lang="tr-TR" sz="1600" dirty="0" smtClean="0"/>
              <a:t> 	</a:t>
            </a:r>
            <a:r>
              <a:rPr lang="tr-TR" sz="1600" dirty="0"/>
              <a:t>Barry </a:t>
            </a:r>
            <a:r>
              <a:rPr lang="tr-TR" sz="1600" dirty="0" smtClean="0"/>
              <a:t>Levinson</a:t>
            </a:r>
          </a:p>
          <a:p>
            <a:r>
              <a:rPr lang="tr-TR" sz="1600" b="1" dirty="0" smtClean="0"/>
              <a:t>Oyuncular</a:t>
            </a:r>
            <a:r>
              <a:rPr lang="tr-TR" sz="1600" b="1" dirty="0"/>
              <a:t>: </a:t>
            </a:r>
            <a:r>
              <a:rPr lang="tr-TR" sz="1600" dirty="0" smtClean="0"/>
              <a:t>	</a:t>
            </a:r>
            <a:r>
              <a:rPr lang="it-IT" sz="1600" dirty="0"/>
              <a:t>Robert Redford, Robert Duvall, Glenn Close </a:t>
            </a:r>
            <a:endParaRPr lang="tr-TR" sz="1600" dirty="0" smtClean="0"/>
          </a:p>
          <a:p>
            <a:r>
              <a:rPr lang="tr-TR" sz="1600" b="1" dirty="0" smtClean="0"/>
              <a:t>Yapım Yılı: </a:t>
            </a:r>
            <a:r>
              <a:rPr lang="tr-TR" sz="1600" dirty="0" smtClean="0"/>
              <a:t>		1984</a:t>
            </a:r>
          </a:p>
          <a:p>
            <a:r>
              <a:rPr lang="tr-TR" sz="1600" b="1" dirty="0" smtClean="0"/>
              <a:t>Tür: </a:t>
            </a:r>
            <a:r>
              <a:rPr lang="tr-TR" sz="1600" dirty="0" smtClean="0"/>
              <a:t>		Drama</a:t>
            </a:r>
          </a:p>
          <a:p>
            <a:r>
              <a:rPr lang="tr-TR" sz="1600" b="1" dirty="0"/>
              <a:t>Box Office:</a:t>
            </a:r>
            <a:r>
              <a:rPr lang="tr-TR" sz="1600" dirty="0"/>
              <a:t>	 $</a:t>
            </a:r>
            <a:r>
              <a:rPr lang="tr-TR" sz="1600" dirty="0" smtClean="0"/>
              <a:t>48.000.000</a:t>
            </a:r>
          </a:p>
          <a:p>
            <a:endParaRPr lang="tr-TR" sz="1600" dirty="0"/>
          </a:p>
          <a:p>
            <a:r>
              <a:rPr lang="tr-TR" sz="1600" b="1" dirty="0" smtClean="0"/>
              <a:t>Konu: 		</a:t>
            </a:r>
            <a:r>
              <a:rPr lang="tr-TR" sz="1600" dirty="0" smtClean="0"/>
              <a:t>1930'lu </a:t>
            </a:r>
            <a:r>
              <a:rPr lang="tr-TR" sz="1600" dirty="0"/>
              <a:t>yıllarda geçen hikayede nereden geldiği, kim </a:t>
            </a:r>
            <a:endParaRPr lang="tr-TR" sz="1600" dirty="0" smtClean="0"/>
          </a:p>
          <a:p>
            <a:r>
              <a:rPr lang="tr-TR" sz="1600" dirty="0"/>
              <a:t>	</a:t>
            </a:r>
            <a:r>
              <a:rPr lang="tr-TR" sz="1600" dirty="0" smtClean="0"/>
              <a:t>	olduğu </a:t>
            </a:r>
            <a:r>
              <a:rPr lang="tr-TR" sz="1600" dirty="0"/>
              <a:t>bilinmeyen orta yaşlarda Roy Hobbs adlı bir </a:t>
            </a:r>
            <a:endParaRPr lang="tr-TR" sz="1600" dirty="0" smtClean="0"/>
          </a:p>
          <a:p>
            <a:r>
              <a:rPr lang="tr-TR" sz="1600" dirty="0"/>
              <a:t>	</a:t>
            </a:r>
            <a:r>
              <a:rPr lang="tr-TR" sz="1600" dirty="0" smtClean="0"/>
              <a:t>	adam</a:t>
            </a:r>
            <a:r>
              <a:rPr lang="tr-TR" sz="1600" dirty="0"/>
              <a:t>, düşüşe geçen bir beyzbol takımına girer ve </a:t>
            </a:r>
            <a:endParaRPr lang="tr-TR" sz="1600" dirty="0" smtClean="0"/>
          </a:p>
          <a:p>
            <a:r>
              <a:rPr lang="tr-TR" sz="1600" dirty="0"/>
              <a:t>	</a:t>
            </a:r>
            <a:r>
              <a:rPr lang="tr-TR" sz="1600" dirty="0" smtClean="0"/>
              <a:t>	Tanrı </a:t>
            </a:r>
            <a:r>
              <a:rPr lang="tr-TR" sz="1600" dirty="0"/>
              <a:t>vergisi bir hediye olan üstün yeteneği ile takımı </a:t>
            </a:r>
            <a:endParaRPr lang="tr-TR" sz="1600" dirty="0" smtClean="0"/>
          </a:p>
          <a:p>
            <a:r>
              <a:rPr lang="tr-TR" sz="1600" dirty="0"/>
              <a:t>	</a:t>
            </a:r>
            <a:r>
              <a:rPr lang="tr-TR" sz="1600" dirty="0" smtClean="0"/>
              <a:t>	ligin </a:t>
            </a:r>
            <a:r>
              <a:rPr lang="tr-TR" sz="1600" dirty="0"/>
              <a:t>zirvesine taşımayı başarır. Fakat başına gelen </a:t>
            </a:r>
            <a:endParaRPr lang="tr-TR" sz="1600" dirty="0" smtClean="0"/>
          </a:p>
          <a:p>
            <a:r>
              <a:rPr lang="tr-TR" sz="1600" dirty="0"/>
              <a:t>	</a:t>
            </a:r>
            <a:r>
              <a:rPr lang="tr-TR" sz="1600" dirty="0" smtClean="0"/>
              <a:t>	talihsiz </a:t>
            </a:r>
            <a:r>
              <a:rPr lang="tr-TR" sz="1600" dirty="0"/>
              <a:t>bir kaza sonucu, hak ettiği şöhretin tadını </a:t>
            </a:r>
            <a:endParaRPr lang="tr-TR" sz="1600" dirty="0" smtClean="0"/>
          </a:p>
          <a:p>
            <a:r>
              <a:rPr lang="tr-TR" sz="1600" dirty="0"/>
              <a:t>	</a:t>
            </a:r>
            <a:r>
              <a:rPr lang="tr-TR" sz="1600" dirty="0" smtClean="0"/>
              <a:t>	tam </a:t>
            </a:r>
            <a:r>
              <a:rPr lang="tr-TR" sz="1600" dirty="0"/>
              <a:t>çıkartamaz.</a:t>
            </a:r>
            <a:endParaRPr lang="tr-TR" sz="1600" dirty="0" smtClean="0"/>
          </a:p>
        </p:txBody>
      </p:sp>
      <p:sp>
        <p:nvSpPr>
          <p:cNvPr id="15" name="Rectangle 14"/>
          <p:cNvSpPr/>
          <p:nvPr/>
        </p:nvSpPr>
        <p:spPr>
          <a:xfrm>
            <a:off x="0" y="1015280"/>
            <a:ext cx="9144000" cy="216024"/>
          </a:xfrm>
          <a:prstGeom prst="rect">
            <a:avLst/>
          </a:prstGeom>
          <a:solidFill>
            <a:srgbClr val="D618DB"/>
          </a:solidFill>
          <a:ln>
            <a:solidFill>
              <a:srgbClr val="D618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8" name="Picture 17"/>
          <p:cNvPicPr>
            <a:picLocks noChangeAspect="1"/>
          </p:cNvPicPr>
          <p:nvPr/>
        </p:nvPicPr>
        <p:blipFill rotWithShape="1">
          <a:blip r:embed="rId9" cstate="print">
            <a:extLst>
              <a:ext uri="{28A0092B-C50C-407E-A947-70E740481C1C}">
                <a14:useLocalDpi xmlns:a14="http://schemas.microsoft.com/office/drawing/2010/main" val="0"/>
              </a:ext>
            </a:extLst>
          </a:blip>
          <a:srcRect r="22999"/>
          <a:stretch/>
        </p:blipFill>
        <p:spPr>
          <a:xfrm>
            <a:off x="7164288" y="188640"/>
            <a:ext cx="1967969" cy="589795"/>
          </a:xfrm>
          <a:prstGeom prst="rect">
            <a:avLst/>
          </a:prstGeom>
        </p:spPr>
      </p:pic>
      <p:pic>
        <p:nvPicPr>
          <p:cNvPr id="1027" name="Picture 3" descr="C:\Users\oarslan\Desktop\poster\the natural.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9576" y="1256373"/>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11">
            <a:extLst>
              <a:ext uri="{28A0092B-C50C-407E-A947-70E740481C1C}">
                <a14:useLocalDpi xmlns:a14="http://schemas.microsoft.com/office/drawing/2010/main" val="0"/>
              </a:ext>
            </a:extLst>
          </a:blip>
          <a:srcRect l="35285" r="35285"/>
          <a:stretch/>
        </p:blipFill>
        <p:spPr>
          <a:xfrm>
            <a:off x="2778358" y="5018961"/>
            <a:ext cx="682207" cy="1584675"/>
          </a:xfrm>
          <a:prstGeom prst="rect">
            <a:avLst/>
          </a:prstGeom>
        </p:spPr>
      </p:pic>
      <p:sp>
        <p:nvSpPr>
          <p:cNvPr id="22" name="TextBox 21"/>
          <p:cNvSpPr txBox="1"/>
          <p:nvPr/>
        </p:nvSpPr>
        <p:spPr>
          <a:xfrm>
            <a:off x="3307482" y="5370909"/>
            <a:ext cx="2560662" cy="1231106"/>
          </a:xfrm>
          <a:prstGeom prst="rect">
            <a:avLst/>
          </a:prstGeom>
          <a:noFill/>
        </p:spPr>
        <p:txBody>
          <a:bodyPr wrap="square" rtlCol="0">
            <a:spAutoFit/>
          </a:bodyPr>
          <a:lstStyle/>
          <a:p>
            <a:r>
              <a:rPr lang="tr-TR" sz="1400" dirty="0" smtClean="0"/>
              <a:t>En iyi yardımcı kadın oyuncu, en iyi sinematografi, en iyi sanat yönetimi ve en iyi müzik dallarında Oscar adayıdır.</a:t>
            </a:r>
          </a:p>
          <a:p>
            <a:endParaRPr lang="tr-TR" dirty="0"/>
          </a:p>
        </p:txBody>
      </p:sp>
      <p:pic>
        <p:nvPicPr>
          <p:cNvPr id="1028" name="Picture 4" descr="C:\Users\oarslan\Desktop\poster\the natural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14961" y="4819644"/>
            <a:ext cx="3141789" cy="1804863"/>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231329" y="44624"/>
            <a:ext cx="1216123" cy="929082"/>
          </a:xfrm>
          <a:prstGeom prst="ellipse">
            <a:avLst/>
          </a:prstGeom>
          <a:solidFill>
            <a:srgbClr val="D618DB"/>
          </a:solidFill>
          <a:ln>
            <a:solidFill>
              <a:srgbClr val="D618D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300" dirty="0" smtClean="0"/>
              <a:t>03 Şubat</a:t>
            </a:r>
          </a:p>
          <a:p>
            <a:pPr algn="ctr"/>
            <a:r>
              <a:rPr lang="tr-TR" sz="1300" dirty="0" smtClean="0"/>
              <a:t>Pazartesi</a:t>
            </a:r>
          </a:p>
          <a:p>
            <a:pPr algn="ctr"/>
            <a:r>
              <a:rPr lang="tr-TR" sz="1300" dirty="0" smtClean="0"/>
              <a:t>20:15</a:t>
            </a:r>
            <a:endParaRPr lang="tr-TR" sz="1300" dirty="0"/>
          </a:p>
        </p:txBody>
      </p:sp>
    </p:spTree>
    <p:extLst>
      <p:ext uri="{BB962C8B-B14F-4D97-AF65-F5344CB8AC3E}">
        <p14:creationId xmlns:p14="http://schemas.microsoft.com/office/powerpoint/2010/main" val="3607036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smtClean="0">
                <a:solidFill>
                  <a:srgbClr val="D618DB"/>
                </a:solidFill>
                <a:effectLst>
                  <a:outerShdw blurRad="50800" dist="38100" dir="2700000" algn="tl" rotWithShape="0">
                    <a:prstClr val="black">
                      <a:alpha val="40000"/>
                    </a:prstClr>
                  </a:outerShdw>
                </a:effectLst>
              </a:rPr>
              <a:t>Colors</a:t>
            </a:r>
          </a:p>
          <a:p>
            <a:r>
              <a:rPr lang="tr-TR" sz="2500" b="1" dirty="0" smtClean="0">
                <a:solidFill>
                  <a:srgbClr val="D618DB"/>
                </a:solidFill>
                <a:effectLst>
                  <a:outerShdw blurRad="50800" dist="38100" dir="2700000" algn="tl" rotWithShape="0">
                    <a:prstClr val="black">
                      <a:alpha val="40000"/>
                    </a:prstClr>
                  </a:outerShdw>
                </a:effectLst>
              </a:rPr>
              <a:t>Renkler</a:t>
            </a:r>
            <a:endParaRPr lang="tr-TR" sz="2500" b="1" dirty="0">
              <a:solidFill>
                <a:srgbClr val="D618DB"/>
              </a:solidFill>
              <a:effectLst>
                <a:outerShdw blurRad="50800" dist="38100" dir="2700000" algn="tl" rotWithShape="0">
                  <a:prstClr val="black">
                    <a:alpha val="40000"/>
                  </a:prstClr>
                </a:outerShdw>
              </a:effectLst>
            </a:endParaRP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369367"/>
            <a:ext cx="6393032" cy="2554545"/>
          </a:xfrm>
          <a:prstGeom prst="rect">
            <a:avLst/>
          </a:prstGeom>
          <a:noFill/>
        </p:spPr>
        <p:txBody>
          <a:bodyPr wrap="none" rtlCol="0">
            <a:spAutoFit/>
          </a:bodyPr>
          <a:lstStyle/>
          <a:p>
            <a:r>
              <a:rPr lang="tr-TR" sz="1600" b="1" dirty="0" smtClean="0"/>
              <a:t>Yönetmen:</a:t>
            </a:r>
            <a:r>
              <a:rPr lang="tr-TR" sz="1600" dirty="0" smtClean="0"/>
              <a:t> 	</a:t>
            </a:r>
            <a:r>
              <a:rPr lang="tr-TR" sz="1600" dirty="0"/>
              <a:t>Dennis Hopper</a:t>
            </a:r>
            <a:endParaRPr lang="tr-TR" sz="1600" dirty="0" smtClean="0"/>
          </a:p>
          <a:p>
            <a:r>
              <a:rPr lang="tr-TR" sz="1600" b="1" dirty="0" smtClean="0"/>
              <a:t>Oyuncular</a:t>
            </a:r>
            <a:r>
              <a:rPr lang="tr-TR" sz="1600" b="1" dirty="0"/>
              <a:t>: </a:t>
            </a:r>
            <a:r>
              <a:rPr lang="tr-TR" sz="1600" dirty="0" smtClean="0"/>
              <a:t>	</a:t>
            </a:r>
            <a:r>
              <a:rPr lang="it-IT" sz="1600" dirty="0"/>
              <a:t>Sean Penn, Robert Duvall, Maria Conchita Alonso</a:t>
            </a:r>
            <a:endParaRPr lang="tr-TR" sz="1600" dirty="0" smtClean="0"/>
          </a:p>
          <a:p>
            <a:r>
              <a:rPr lang="tr-TR" sz="1600" b="1" dirty="0" smtClean="0"/>
              <a:t>Yapım Yılı: </a:t>
            </a:r>
            <a:r>
              <a:rPr lang="tr-TR" sz="1600" dirty="0" smtClean="0"/>
              <a:t>		1988</a:t>
            </a:r>
          </a:p>
          <a:p>
            <a:r>
              <a:rPr lang="tr-TR" sz="1600" b="1" dirty="0" smtClean="0"/>
              <a:t>Tür: </a:t>
            </a:r>
            <a:r>
              <a:rPr lang="tr-TR" sz="1600" dirty="0" smtClean="0"/>
              <a:t>		Drama-Aksiyon</a:t>
            </a:r>
          </a:p>
          <a:p>
            <a:endParaRPr lang="tr-TR" sz="1600" dirty="0" smtClean="0"/>
          </a:p>
          <a:p>
            <a:r>
              <a:rPr lang="tr-TR" sz="1600" b="1" dirty="0" smtClean="0"/>
              <a:t>Konu: 		</a:t>
            </a:r>
            <a:r>
              <a:rPr lang="tr-TR" sz="1600" dirty="0"/>
              <a:t>Genç ve idealist polis memuru Danny yeni bir </a:t>
            </a:r>
            <a:r>
              <a:rPr lang="tr-TR" sz="1600" dirty="0" smtClean="0"/>
              <a:t>göreve</a:t>
            </a:r>
          </a:p>
          <a:p>
            <a:r>
              <a:rPr lang="tr-TR" sz="1600" dirty="0"/>
              <a:t>	</a:t>
            </a:r>
            <a:r>
              <a:rPr lang="tr-TR" sz="1600" dirty="0" smtClean="0"/>
              <a:t>	atanır </a:t>
            </a:r>
            <a:r>
              <a:rPr lang="tr-TR" sz="1600" dirty="0"/>
              <a:t>ve kendini Los Angeles ghetto’larındaki iki </a:t>
            </a:r>
            <a:endParaRPr lang="tr-TR" sz="1600" dirty="0" smtClean="0"/>
          </a:p>
          <a:p>
            <a:r>
              <a:rPr lang="tr-TR" sz="1600" dirty="0"/>
              <a:t>	</a:t>
            </a:r>
            <a:r>
              <a:rPr lang="tr-TR" sz="1600" dirty="0" smtClean="0"/>
              <a:t>	rakip </a:t>
            </a:r>
            <a:r>
              <a:rPr lang="tr-TR" sz="1600" dirty="0"/>
              <a:t>çetenin egemenlik savaşının ortasında bulur. </a:t>
            </a:r>
            <a:endParaRPr lang="tr-TR" sz="1600" dirty="0" smtClean="0"/>
          </a:p>
          <a:p>
            <a:r>
              <a:rPr lang="tr-TR" sz="1600" dirty="0"/>
              <a:t>	</a:t>
            </a:r>
            <a:r>
              <a:rPr lang="tr-TR" sz="1600" dirty="0" smtClean="0"/>
              <a:t>	Birlikte </a:t>
            </a:r>
            <a:r>
              <a:rPr lang="tr-TR" sz="1600" dirty="0"/>
              <a:t>çalıştığı, emekliliğini bekleyen, kaşarlanmış </a:t>
            </a:r>
            <a:endParaRPr lang="tr-TR" sz="1600" dirty="0" smtClean="0"/>
          </a:p>
          <a:p>
            <a:r>
              <a:rPr lang="tr-TR" sz="1600" dirty="0"/>
              <a:t>	</a:t>
            </a:r>
            <a:r>
              <a:rPr lang="tr-TR" sz="1600" dirty="0" smtClean="0"/>
              <a:t>	Bob’la </a:t>
            </a:r>
            <a:r>
              <a:rPr lang="tr-TR" sz="1600" dirty="0"/>
              <a:t>iki farklı dünyanın insanıdırlar. </a:t>
            </a:r>
          </a:p>
        </p:txBody>
      </p:sp>
      <p:sp>
        <p:nvSpPr>
          <p:cNvPr id="15" name="Rectangle 14"/>
          <p:cNvSpPr/>
          <p:nvPr/>
        </p:nvSpPr>
        <p:spPr>
          <a:xfrm>
            <a:off x="0" y="1015280"/>
            <a:ext cx="9144000" cy="216024"/>
          </a:xfrm>
          <a:prstGeom prst="rect">
            <a:avLst/>
          </a:prstGeom>
          <a:solidFill>
            <a:srgbClr val="D618DB"/>
          </a:solidFill>
          <a:ln>
            <a:solidFill>
              <a:srgbClr val="D618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TextBox 16"/>
          <p:cNvSpPr txBox="1"/>
          <p:nvPr/>
        </p:nvSpPr>
        <p:spPr>
          <a:xfrm>
            <a:off x="3307482" y="5722076"/>
            <a:ext cx="2560662" cy="954107"/>
          </a:xfrm>
          <a:prstGeom prst="rect">
            <a:avLst/>
          </a:prstGeom>
          <a:noFill/>
        </p:spPr>
        <p:txBody>
          <a:bodyPr wrap="square" rtlCol="0">
            <a:spAutoFit/>
          </a:bodyPr>
          <a:lstStyle/>
          <a:p>
            <a:r>
              <a:rPr lang="tr-TR" sz="1400" dirty="0"/>
              <a:t>Herbie Hancock </a:t>
            </a:r>
            <a:r>
              <a:rPr lang="tr-TR" sz="1400" dirty="0" smtClean="0"/>
              <a:t>tarafından yapılan müzikleri BMI (</a:t>
            </a:r>
            <a:r>
              <a:rPr lang="tr-TR" sz="1400" dirty="0"/>
              <a:t>Broadcast Music, </a:t>
            </a:r>
            <a:r>
              <a:rPr lang="tr-TR" sz="1400" dirty="0" smtClean="0"/>
              <a:t>Inc.)tarafından ödüle layık görülmüştür.</a:t>
            </a:r>
            <a:endParaRPr lang="tr-TR" dirty="0"/>
          </a:p>
        </p:txBody>
      </p:sp>
      <p:pic>
        <p:nvPicPr>
          <p:cNvPr id="18" name="Picture 17"/>
          <p:cNvPicPr>
            <a:picLocks noChangeAspect="1"/>
          </p:cNvPicPr>
          <p:nvPr/>
        </p:nvPicPr>
        <p:blipFill rotWithShape="1">
          <a:blip r:embed="rId9" cstate="print">
            <a:extLst>
              <a:ext uri="{28A0092B-C50C-407E-A947-70E740481C1C}">
                <a14:useLocalDpi xmlns:a14="http://schemas.microsoft.com/office/drawing/2010/main" val="0"/>
              </a:ext>
            </a:extLst>
          </a:blip>
          <a:srcRect r="22999"/>
          <a:stretch/>
        </p:blipFill>
        <p:spPr>
          <a:xfrm>
            <a:off x="7164288" y="188640"/>
            <a:ext cx="1967969" cy="589795"/>
          </a:xfrm>
          <a:prstGeom prst="rect">
            <a:avLst/>
          </a:prstGeom>
        </p:spPr>
      </p:pic>
      <p:pic>
        <p:nvPicPr>
          <p:cNvPr id="2050" name="Picture 2" descr="C:\Users\oarslan\Desktop\poster\color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408" y="1231304"/>
            <a:ext cx="2038350" cy="30765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oarslan\Desktop\poster\colors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2778" y="4581127"/>
            <a:ext cx="2807722" cy="1948861"/>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231329" y="44624"/>
            <a:ext cx="1216123" cy="929082"/>
          </a:xfrm>
          <a:prstGeom prst="ellipse">
            <a:avLst/>
          </a:prstGeom>
          <a:solidFill>
            <a:srgbClr val="D618DB"/>
          </a:solidFill>
          <a:ln>
            <a:solidFill>
              <a:srgbClr val="D618D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300" dirty="0" smtClean="0"/>
              <a:t>10 Şubat</a:t>
            </a:r>
          </a:p>
          <a:p>
            <a:pPr algn="ctr"/>
            <a:r>
              <a:rPr lang="tr-TR" sz="1300" dirty="0" smtClean="0"/>
              <a:t>Pazartesi</a:t>
            </a:r>
          </a:p>
          <a:p>
            <a:pPr algn="ctr"/>
            <a:r>
              <a:rPr lang="tr-TR" sz="1300" dirty="0" smtClean="0"/>
              <a:t>20:15</a:t>
            </a:r>
            <a:endParaRPr lang="tr-TR" sz="1300" dirty="0"/>
          </a:p>
        </p:txBody>
      </p:sp>
    </p:spTree>
    <p:extLst>
      <p:ext uri="{BB962C8B-B14F-4D97-AF65-F5344CB8AC3E}">
        <p14:creationId xmlns:p14="http://schemas.microsoft.com/office/powerpoint/2010/main" val="4703005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smtClean="0">
                <a:solidFill>
                  <a:srgbClr val="D618DB"/>
                </a:solidFill>
                <a:effectLst>
                  <a:outerShdw blurRad="50800" dist="38100" dir="2700000" algn="tl" rotWithShape="0">
                    <a:prstClr val="black">
                      <a:alpha val="40000"/>
                    </a:prstClr>
                  </a:outerShdw>
                </a:effectLst>
              </a:rPr>
              <a:t>French Kiss</a:t>
            </a:r>
          </a:p>
          <a:p>
            <a:r>
              <a:rPr lang="tr-TR" sz="2500" b="1" dirty="0" smtClean="0">
                <a:solidFill>
                  <a:srgbClr val="D618DB"/>
                </a:solidFill>
                <a:effectLst>
                  <a:outerShdw blurRad="50800" dist="38100" dir="2700000" algn="tl" rotWithShape="0">
                    <a:prstClr val="black">
                      <a:alpha val="40000"/>
                    </a:prstClr>
                  </a:outerShdw>
                </a:effectLst>
              </a:rPr>
              <a:t>Fransız Öpücüğü</a:t>
            </a:r>
            <a:endParaRPr lang="tr-TR" sz="2500" b="1" dirty="0">
              <a:solidFill>
                <a:srgbClr val="D618DB"/>
              </a:solidFill>
              <a:effectLst>
                <a:outerShdw blurRad="50800" dist="38100" dir="2700000" algn="tl" rotWithShape="0">
                  <a:prstClr val="black">
                    <a:alpha val="40000"/>
                  </a:prstClr>
                </a:outerShdw>
              </a:effectLst>
            </a:endParaRP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369367"/>
            <a:ext cx="6410537" cy="2800767"/>
          </a:xfrm>
          <a:prstGeom prst="rect">
            <a:avLst/>
          </a:prstGeom>
          <a:noFill/>
        </p:spPr>
        <p:txBody>
          <a:bodyPr wrap="none" rtlCol="0">
            <a:spAutoFit/>
          </a:bodyPr>
          <a:lstStyle/>
          <a:p>
            <a:r>
              <a:rPr lang="tr-TR" sz="1600" b="1" dirty="0" smtClean="0"/>
              <a:t>Yönetmen:</a:t>
            </a:r>
            <a:r>
              <a:rPr lang="tr-TR" sz="1600" dirty="0" smtClean="0"/>
              <a:t> 	</a:t>
            </a:r>
            <a:r>
              <a:rPr lang="tr-TR" sz="1600" dirty="0"/>
              <a:t>Lawrence Kasdan</a:t>
            </a:r>
            <a:endParaRPr lang="tr-TR" sz="1600" dirty="0" smtClean="0"/>
          </a:p>
          <a:p>
            <a:r>
              <a:rPr lang="tr-TR" sz="1600" b="1" dirty="0" smtClean="0"/>
              <a:t>Oyuncular</a:t>
            </a:r>
            <a:r>
              <a:rPr lang="tr-TR" sz="1600" b="1" dirty="0"/>
              <a:t>: </a:t>
            </a:r>
            <a:r>
              <a:rPr lang="tr-TR" sz="1600" dirty="0" smtClean="0"/>
              <a:t>	</a:t>
            </a:r>
            <a:r>
              <a:rPr lang="nn-NO" sz="1600" dirty="0"/>
              <a:t>Meg Ryan, Kevin Kline, Timothy </a:t>
            </a:r>
            <a:r>
              <a:rPr lang="nn-NO" sz="1600" dirty="0" smtClean="0"/>
              <a:t>Hutton</a:t>
            </a:r>
            <a:endParaRPr lang="tr-TR" sz="1600" dirty="0" smtClean="0"/>
          </a:p>
          <a:p>
            <a:r>
              <a:rPr lang="tr-TR" sz="1600" b="1" dirty="0" smtClean="0"/>
              <a:t>Yapım Yılı: </a:t>
            </a:r>
            <a:r>
              <a:rPr lang="tr-TR" sz="1600" dirty="0" smtClean="0"/>
              <a:t>		1995</a:t>
            </a:r>
          </a:p>
          <a:p>
            <a:r>
              <a:rPr lang="tr-TR" sz="1600" b="1" dirty="0" smtClean="0"/>
              <a:t>Tür: </a:t>
            </a:r>
            <a:r>
              <a:rPr lang="tr-TR" sz="1600" dirty="0" smtClean="0"/>
              <a:t>		Romantik-Komedi</a:t>
            </a:r>
          </a:p>
          <a:p>
            <a:endParaRPr lang="tr-TR" sz="1600" dirty="0" smtClean="0"/>
          </a:p>
          <a:p>
            <a:r>
              <a:rPr lang="tr-TR" sz="1600" b="1" dirty="0" smtClean="0"/>
              <a:t>Konu: 		</a:t>
            </a:r>
            <a:r>
              <a:rPr lang="tr-TR" sz="1600" dirty="0"/>
              <a:t>Charlie, Paris’ten arayıp Fransız güzeli Juliette’e aşık </a:t>
            </a:r>
            <a:endParaRPr lang="tr-TR" sz="1600" dirty="0" smtClean="0"/>
          </a:p>
          <a:p>
            <a:r>
              <a:rPr lang="tr-TR" sz="1600" dirty="0"/>
              <a:t>	</a:t>
            </a:r>
            <a:r>
              <a:rPr lang="tr-TR" sz="1600" dirty="0" smtClean="0"/>
              <a:t>	olduğunu </a:t>
            </a:r>
            <a:r>
              <a:rPr lang="tr-TR" sz="1600" dirty="0"/>
              <a:t>itiraf ettiğinde nişanlısı Kate, onu geri </a:t>
            </a:r>
            <a:endParaRPr lang="tr-TR" sz="1600" dirty="0" smtClean="0"/>
          </a:p>
          <a:p>
            <a:r>
              <a:rPr lang="tr-TR" sz="1600" dirty="0"/>
              <a:t>	</a:t>
            </a:r>
            <a:r>
              <a:rPr lang="tr-TR" sz="1600" dirty="0" smtClean="0"/>
              <a:t>	kazanmak </a:t>
            </a:r>
            <a:r>
              <a:rPr lang="tr-TR" sz="1600" dirty="0"/>
              <a:t>için uçuş korkusunu yenip Paris’e gelmeye </a:t>
            </a:r>
            <a:endParaRPr lang="tr-TR" sz="1600" dirty="0" smtClean="0"/>
          </a:p>
          <a:p>
            <a:r>
              <a:rPr lang="tr-TR" sz="1600" dirty="0"/>
              <a:t>	</a:t>
            </a:r>
            <a:r>
              <a:rPr lang="tr-TR" sz="1600" dirty="0" smtClean="0"/>
              <a:t>	karar </a:t>
            </a:r>
            <a:r>
              <a:rPr lang="tr-TR" sz="1600" dirty="0"/>
              <a:t>verir. Uçakta yanında oturan Luc, her ne kadar </a:t>
            </a:r>
            <a:endParaRPr lang="tr-TR" sz="1600" dirty="0" smtClean="0"/>
          </a:p>
          <a:p>
            <a:r>
              <a:rPr lang="tr-TR" sz="1600" dirty="0"/>
              <a:t>	</a:t>
            </a:r>
            <a:r>
              <a:rPr lang="tr-TR" sz="1600" dirty="0" smtClean="0"/>
              <a:t>	gizlemeye </a:t>
            </a:r>
            <a:r>
              <a:rPr lang="tr-TR" sz="1600" dirty="0"/>
              <a:t>çalışsa da aslında bir hırsızdır ve çaldığı </a:t>
            </a:r>
            <a:endParaRPr lang="tr-TR" sz="1600" dirty="0" smtClean="0"/>
          </a:p>
          <a:p>
            <a:r>
              <a:rPr lang="tr-TR" sz="1600" dirty="0"/>
              <a:t>	</a:t>
            </a:r>
            <a:r>
              <a:rPr lang="tr-TR" sz="1600" dirty="0" smtClean="0"/>
              <a:t>	mücevherleri </a:t>
            </a:r>
            <a:r>
              <a:rPr lang="tr-TR" sz="1600" dirty="0"/>
              <a:t>Kate’in çantasına saklar.  </a:t>
            </a:r>
          </a:p>
        </p:txBody>
      </p:sp>
      <p:sp>
        <p:nvSpPr>
          <p:cNvPr id="15" name="Rectangle 14"/>
          <p:cNvSpPr/>
          <p:nvPr/>
        </p:nvSpPr>
        <p:spPr>
          <a:xfrm>
            <a:off x="0" y="1015280"/>
            <a:ext cx="9144000" cy="216024"/>
          </a:xfrm>
          <a:prstGeom prst="rect">
            <a:avLst/>
          </a:prstGeom>
          <a:solidFill>
            <a:srgbClr val="D618DB"/>
          </a:solidFill>
          <a:ln>
            <a:solidFill>
              <a:srgbClr val="D618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8" name="Picture 17"/>
          <p:cNvPicPr>
            <a:picLocks noChangeAspect="1"/>
          </p:cNvPicPr>
          <p:nvPr/>
        </p:nvPicPr>
        <p:blipFill rotWithShape="1">
          <a:blip r:embed="rId9" cstate="print">
            <a:extLst>
              <a:ext uri="{28A0092B-C50C-407E-A947-70E740481C1C}">
                <a14:useLocalDpi xmlns:a14="http://schemas.microsoft.com/office/drawing/2010/main" val="0"/>
              </a:ext>
            </a:extLst>
          </a:blip>
          <a:srcRect r="22999"/>
          <a:stretch/>
        </p:blipFill>
        <p:spPr>
          <a:xfrm>
            <a:off x="7164288" y="188640"/>
            <a:ext cx="1967969" cy="589795"/>
          </a:xfrm>
          <a:prstGeom prst="rect">
            <a:avLst/>
          </a:prstGeom>
        </p:spPr>
      </p:pic>
      <p:pic>
        <p:nvPicPr>
          <p:cNvPr id="3074" name="Picture 2" descr="C:\Users\oarslan\Desktop\poster\french kis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851" y="1383655"/>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oarslan\Desktop\poster\french kiss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20568" y="4797152"/>
            <a:ext cx="2913819" cy="1789481"/>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231329" y="44624"/>
            <a:ext cx="1216123" cy="929082"/>
          </a:xfrm>
          <a:prstGeom prst="ellipse">
            <a:avLst/>
          </a:prstGeom>
          <a:solidFill>
            <a:srgbClr val="D618DB"/>
          </a:solidFill>
          <a:ln>
            <a:solidFill>
              <a:srgbClr val="D618D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300" dirty="0" smtClean="0"/>
              <a:t>17 Şubat</a:t>
            </a:r>
          </a:p>
          <a:p>
            <a:pPr algn="ctr"/>
            <a:r>
              <a:rPr lang="tr-TR" sz="1300" dirty="0" smtClean="0"/>
              <a:t>Pazartesi</a:t>
            </a:r>
          </a:p>
          <a:p>
            <a:pPr algn="ctr"/>
            <a:r>
              <a:rPr lang="tr-TR" sz="1300" dirty="0" smtClean="0"/>
              <a:t>20:15</a:t>
            </a:r>
            <a:endParaRPr lang="tr-TR" sz="1300" dirty="0"/>
          </a:p>
        </p:txBody>
      </p:sp>
    </p:spTree>
    <p:extLst>
      <p:ext uri="{BB962C8B-B14F-4D97-AF65-F5344CB8AC3E}">
        <p14:creationId xmlns:p14="http://schemas.microsoft.com/office/powerpoint/2010/main" val="40184176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792495"/>
            <a:ext cx="1883701" cy="1059582"/>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3003341743"/>
              </p:ext>
            </p:extLst>
          </p:nvPr>
        </p:nvGraphicFramePr>
        <p:xfrm>
          <a:off x="1691680" y="836712"/>
          <a:ext cx="6048672" cy="5328591"/>
        </p:xfrm>
        <a:graphic>
          <a:graphicData uri="http://schemas.openxmlformats.org/drawingml/2006/table">
            <a:tbl>
              <a:tblPr firstRow="1" bandRow="1">
                <a:tableStyleId>{5940675A-B579-460E-94D1-54222C63F5DA}</a:tableStyleId>
              </a:tblPr>
              <a:tblGrid>
                <a:gridCol w="3024336"/>
                <a:gridCol w="3024336"/>
              </a:tblGrid>
              <a:tr h="699507">
                <a:tc>
                  <a:txBody>
                    <a:bodyPr/>
                    <a:lstStyle/>
                    <a:p>
                      <a:pPr algn="ctr"/>
                      <a:endParaRPr lang="tr-TR" b="1" dirty="0" smtClean="0"/>
                    </a:p>
                    <a:p>
                      <a:pPr algn="ctr"/>
                      <a:r>
                        <a:rPr lang="tr-TR" b="1" dirty="0" smtClean="0"/>
                        <a:t>PAZARTESİ</a:t>
                      </a:r>
                      <a:endParaRPr lang="en-US" b="1" dirty="0"/>
                    </a:p>
                  </a:txBody>
                  <a:tcPr/>
                </a:tc>
                <a:tc>
                  <a:txBody>
                    <a:bodyPr/>
                    <a:lstStyle/>
                    <a:p>
                      <a:pPr algn="ctr"/>
                      <a:endParaRPr lang="en-US" dirty="0"/>
                    </a:p>
                  </a:txBody>
                  <a:tcPr/>
                </a:tc>
              </a:tr>
              <a:tr h="771514">
                <a:tc>
                  <a:txBody>
                    <a:bodyPr/>
                    <a:lstStyle/>
                    <a:p>
                      <a:pPr algn="ctr"/>
                      <a:endParaRPr lang="tr-TR" b="1" dirty="0" smtClean="0"/>
                    </a:p>
                    <a:p>
                      <a:pPr algn="ctr"/>
                      <a:r>
                        <a:rPr lang="tr-TR" b="1" dirty="0" smtClean="0"/>
                        <a:t>SALI</a:t>
                      </a:r>
                      <a:endParaRPr lang="en-US" b="1" dirty="0"/>
                    </a:p>
                  </a:txBody>
                  <a:tcPr/>
                </a:tc>
                <a:tc>
                  <a:txBody>
                    <a:bodyPr/>
                    <a:lstStyle/>
                    <a:p>
                      <a:pPr algn="ctr"/>
                      <a:endParaRPr lang="en-US" dirty="0"/>
                    </a:p>
                  </a:txBody>
                  <a:tcPr/>
                </a:tc>
              </a:tr>
              <a:tr h="771514">
                <a:tc>
                  <a:txBody>
                    <a:bodyPr/>
                    <a:lstStyle/>
                    <a:p>
                      <a:pPr algn="ctr"/>
                      <a:endParaRPr lang="tr-TR" b="1" dirty="0" smtClean="0"/>
                    </a:p>
                    <a:p>
                      <a:pPr algn="ctr"/>
                      <a:r>
                        <a:rPr lang="tr-TR" b="1" dirty="0" smtClean="0"/>
                        <a:t>ÇARŞAMBA</a:t>
                      </a:r>
                      <a:endParaRPr lang="en-US" b="1" dirty="0"/>
                    </a:p>
                  </a:txBody>
                  <a:tcPr/>
                </a:tc>
                <a:tc>
                  <a:txBody>
                    <a:bodyPr/>
                    <a:lstStyle/>
                    <a:p>
                      <a:pPr algn="ctr"/>
                      <a:endParaRPr lang="en-US" dirty="0"/>
                    </a:p>
                  </a:txBody>
                  <a:tcPr/>
                </a:tc>
              </a:tr>
              <a:tr h="771514">
                <a:tc>
                  <a:txBody>
                    <a:bodyPr/>
                    <a:lstStyle/>
                    <a:p>
                      <a:pPr algn="ctr"/>
                      <a:endParaRPr lang="tr-TR" b="1" dirty="0" smtClean="0"/>
                    </a:p>
                    <a:p>
                      <a:pPr algn="ctr"/>
                      <a:r>
                        <a:rPr lang="tr-TR" b="1" dirty="0" smtClean="0"/>
                        <a:t>PERŞEMBE</a:t>
                      </a:r>
                      <a:endParaRPr lang="en-US" b="1" dirty="0"/>
                    </a:p>
                  </a:txBody>
                  <a:tcPr/>
                </a:tc>
                <a:tc>
                  <a:txBody>
                    <a:bodyPr/>
                    <a:lstStyle/>
                    <a:p>
                      <a:pPr algn="ctr"/>
                      <a:endParaRPr lang="en-US" dirty="0"/>
                    </a:p>
                  </a:txBody>
                  <a:tcPr/>
                </a:tc>
              </a:tr>
              <a:tr h="771514">
                <a:tc>
                  <a:txBody>
                    <a:bodyPr/>
                    <a:lstStyle/>
                    <a:p>
                      <a:pPr algn="ctr"/>
                      <a:endParaRPr lang="tr-TR" b="1" dirty="0" smtClean="0"/>
                    </a:p>
                    <a:p>
                      <a:pPr algn="ctr"/>
                      <a:r>
                        <a:rPr lang="tr-TR" b="1" dirty="0" smtClean="0"/>
                        <a:t>CUMA</a:t>
                      </a:r>
                      <a:endParaRPr lang="en-US" b="1" dirty="0"/>
                    </a:p>
                  </a:txBody>
                  <a:tcPr/>
                </a:tc>
                <a:tc>
                  <a:txBody>
                    <a:bodyPr/>
                    <a:lstStyle/>
                    <a:p>
                      <a:pPr algn="ctr"/>
                      <a:endParaRPr lang="en-US" dirty="0"/>
                    </a:p>
                  </a:txBody>
                  <a:tcPr/>
                </a:tc>
              </a:tr>
              <a:tr h="771514">
                <a:tc>
                  <a:txBody>
                    <a:bodyPr/>
                    <a:lstStyle/>
                    <a:p>
                      <a:pPr algn="ctr"/>
                      <a:endParaRPr lang="tr-TR" b="1" dirty="0" smtClean="0"/>
                    </a:p>
                    <a:p>
                      <a:pPr algn="ctr"/>
                      <a:r>
                        <a:rPr lang="tr-TR" b="1" dirty="0" smtClean="0"/>
                        <a:t>CUMARTESİ</a:t>
                      </a:r>
                      <a:endParaRPr lang="en-US" b="1" dirty="0"/>
                    </a:p>
                  </a:txBody>
                  <a:tcPr/>
                </a:tc>
                <a:tc>
                  <a:txBody>
                    <a:bodyPr/>
                    <a:lstStyle/>
                    <a:p>
                      <a:pPr algn="ctr"/>
                      <a:endParaRPr lang="en-US" dirty="0"/>
                    </a:p>
                  </a:txBody>
                  <a:tcPr/>
                </a:tc>
              </a:tr>
              <a:tr h="771514">
                <a:tc>
                  <a:txBody>
                    <a:bodyPr/>
                    <a:lstStyle/>
                    <a:p>
                      <a:pPr algn="ctr"/>
                      <a:endParaRPr lang="tr-TR" b="1" dirty="0" smtClean="0"/>
                    </a:p>
                    <a:p>
                      <a:pPr algn="ctr"/>
                      <a:r>
                        <a:rPr lang="tr-TR" b="1" dirty="0" smtClean="0"/>
                        <a:t>PAZAR</a:t>
                      </a:r>
                      <a:endParaRPr lang="en-US" b="1" dirty="0"/>
                    </a:p>
                  </a:txBody>
                  <a:tcPr/>
                </a:tc>
                <a:tc>
                  <a:txBody>
                    <a:bodyPr/>
                    <a:lstStyle/>
                    <a:p>
                      <a:pPr algn="ctr"/>
                      <a:endParaRPr lang="en-US" dirty="0"/>
                    </a:p>
                  </a:txBody>
                  <a:tcPr/>
                </a:tc>
              </a:tr>
            </a:tbl>
          </a:graphicData>
        </a:graphic>
      </p:graphicFrame>
      <p:sp>
        <p:nvSpPr>
          <p:cNvPr id="18" name="TextBox 17"/>
          <p:cNvSpPr txBox="1"/>
          <p:nvPr/>
        </p:nvSpPr>
        <p:spPr>
          <a:xfrm>
            <a:off x="2915815" y="376089"/>
            <a:ext cx="4001737" cy="477054"/>
          </a:xfrm>
          <a:prstGeom prst="rect">
            <a:avLst/>
          </a:prstGeom>
          <a:noFill/>
        </p:spPr>
        <p:txBody>
          <a:bodyPr wrap="none" rtlCol="0">
            <a:spAutoFit/>
          </a:bodyPr>
          <a:lstStyle/>
          <a:p>
            <a:r>
              <a:rPr lang="tr-TR" sz="2500" b="1" dirty="0" smtClean="0"/>
              <a:t>Kanallar ve öne çıkan günleri</a:t>
            </a:r>
            <a:endParaRPr lang="tr-TR" sz="2500" b="1" dirty="0"/>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6124" y="908720"/>
            <a:ext cx="2555776" cy="589795"/>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6679" b="8375"/>
          <a:stretch/>
        </p:blipFill>
        <p:spPr>
          <a:xfrm>
            <a:off x="4980716" y="1535829"/>
            <a:ext cx="2984566" cy="668521"/>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9767" y="2492896"/>
            <a:ext cx="2382132" cy="494745"/>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2201" y="3068960"/>
            <a:ext cx="3543081" cy="762226"/>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1081" y="4067547"/>
            <a:ext cx="2435000" cy="508864"/>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8816" y="4797152"/>
            <a:ext cx="2363083" cy="508169"/>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99766" y="5544422"/>
            <a:ext cx="2401184" cy="496146"/>
          </a:xfrm>
          <a:prstGeom prst="rect">
            <a:avLst/>
          </a:prstGeom>
        </p:spPr>
      </p:pic>
    </p:spTree>
    <p:extLst>
      <p:ext uri="{BB962C8B-B14F-4D97-AF65-F5344CB8AC3E}">
        <p14:creationId xmlns:p14="http://schemas.microsoft.com/office/powerpoint/2010/main" val="32767745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528" y="20116"/>
            <a:ext cx="6623227" cy="950776"/>
          </a:xfrm>
        </p:spPr>
        <p:txBody>
          <a:bodyPr>
            <a:noAutofit/>
          </a:bodyPr>
          <a:lstStyle/>
          <a:p>
            <a:r>
              <a:rPr lang="tr-TR" sz="3000" b="1" dirty="0" smtClean="0">
                <a:solidFill>
                  <a:srgbClr val="D618DB"/>
                </a:solidFill>
                <a:effectLst>
                  <a:outerShdw blurRad="50800" dist="38100" dir="2700000" algn="tl" rotWithShape="0">
                    <a:prstClr val="black">
                      <a:alpha val="40000"/>
                    </a:prstClr>
                  </a:outerShdw>
                </a:effectLst>
              </a:rPr>
              <a:t>Kramer vs Kramer</a:t>
            </a:r>
          </a:p>
          <a:p>
            <a:r>
              <a:rPr lang="tr-TR" sz="2500" b="1" dirty="0">
                <a:solidFill>
                  <a:srgbClr val="D618DB"/>
                </a:solidFill>
                <a:effectLst>
                  <a:outerShdw blurRad="50800" dist="38100" dir="2700000" algn="tl" rotWithShape="0">
                    <a:prstClr val="black">
                      <a:alpha val="40000"/>
                    </a:prstClr>
                  </a:outerShdw>
                </a:effectLst>
              </a:rPr>
              <a:t>Kramer vs. Kramer</a:t>
            </a: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6" y="5722076"/>
            <a:ext cx="2189952" cy="1231848"/>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1" y="5161587"/>
            <a:ext cx="900732" cy="675549"/>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178" y="5180978"/>
            <a:ext cx="914475" cy="646562"/>
          </a:xfrm>
          <a:prstGeom prst="rect">
            <a:avLst/>
          </a:prstGeom>
        </p:spPr>
      </p:pic>
      <p:sp>
        <p:nvSpPr>
          <p:cNvPr id="14" name="TextBox 13"/>
          <p:cNvSpPr txBox="1"/>
          <p:nvPr/>
        </p:nvSpPr>
        <p:spPr>
          <a:xfrm>
            <a:off x="2781351" y="1369367"/>
            <a:ext cx="6745436" cy="3293209"/>
          </a:xfrm>
          <a:prstGeom prst="rect">
            <a:avLst/>
          </a:prstGeom>
          <a:noFill/>
        </p:spPr>
        <p:txBody>
          <a:bodyPr wrap="none" rtlCol="0">
            <a:spAutoFit/>
          </a:bodyPr>
          <a:lstStyle/>
          <a:p>
            <a:r>
              <a:rPr lang="tr-TR" sz="1600" b="1" dirty="0" smtClean="0"/>
              <a:t>Yönetmen:</a:t>
            </a:r>
            <a:r>
              <a:rPr lang="tr-TR" sz="1600" dirty="0" smtClean="0"/>
              <a:t> 	</a:t>
            </a:r>
            <a:r>
              <a:rPr lang="tr-TR" sz="1600" dirty="0"/>
              <a:t>Robert </a:t>
            </a:r>
            <a:r>
              <a:rPr lang="tr-TR" sz="1600" dirty="0" smtClean="0"/>
              <a:t>Benton</a:t>
            </a:r>
          </a:p>
          <a:p>
            <a:r>
              <a:rPr lang="tr-TR" sz="1600" b="1" dirty="0" smtClean="0"/>
              <a:t>Oyuncular</a:t>
            </a:r>
            <a:r>
              <a:rPr lang="tr-TR" sz="1600" b="1" dirty="0"/>
              <a:t>: </a:t>
            </a:r>
            <a:r>
              <a:rPr lang="tr-TR" sz="1600" dirty="0" smtClean="0"/>
              <a:t>	</a:t>
            </a:r>
            <a:r>
              <a:rPr lang="it-IT" sz="1600" dirty="0"/>
              <a:t>Dustin Hoffman, Meryl Streep, Jane Alexander </a:t>
            </a:r>
            <a:endParaRPr lang="tr-TR" sz="1600" dirty="0" smtClean="0"/>
          </a:p>
          <a:p>
            <a:r>
              <a:rPr lang="tr-TR" sz="1600" b="1" dirty="0" smtClean="0"/>
              <a:t>Yapım Yılı: </a:t>
            </a:r>
            <a:r>
              <a:rPr lang="tr-TR" sz="1600" dirty="0" smtClean="0"/>
              <a:t>		1979</a:t>
            </a:r>
          </a:p>
          <a:p>
            <a:r>
              <a:rPr lang="tr-TR" sz="1600" b="1" dirty="0" smtClean="0"/>
              <a:t>Tür: </a:t>
            </a:r>
            <a:r>
              <a:rPr lang="tr-TR" sz="1600" dirty="0" smtClean="0"/>
              <a:t>		Drama</a:t>
            </a:r>
          </a:p>
          <a:p>
            <a:r>
              <a:rPr lang="tr-TR" sz="1600" b="1" dirty="0"/>
              <a:t>Box Office:</a:t>
            </a:r>
            <a:r>
              <a:rPr lang="tr-TR" sz="1600" dirty="0"/>
              <a:t>	</a:t>
            </a:r>
            <a:r>
              <a:rPr lang="tr-TR" sz="1600" dirty="0" smtClean="0"/>
              <a:t>$</a:t>
            </a:r>
            <a:r>
              <a:rPr lang="tr-TR" sz="1600" dirty="0"/>
              <a:t>106.300.000 </a:t>
            </a:r>
            <a:endParaRPr lang="tr-TR" sz="1600" dirty="0" smtClean="0"/>
          </a:p>
          <a:p>
            <a:endParaRPr lang="tr-TR" sz="1600" dirty="0" smtClean="0"/>
          </a:p>
          <a:p>
            <a:r>
              <a:rPr lang="tr-TR" sz="1600" b="1" dirty="0" smtClean="0"/>
              <a:t>Konu: 		</a:t>
            </a:r>
            <a:r>
              <a:rPr lang="tr-TR" sz="1600" dirty="0"/>
              <a:t>Ted Kramer, işine son derece bağlı bir babadır ve bir </a:t>
            </a:r>
            <a:endParaRPr lang="tr-TR" sz="1600" dirty="0" smtClean="0"/>
          </a:p>
          <a:p>
            <a:r>
              <a:rPr lang="tr-TR" sz="1600" dirty="0"/>
              <a:t>	</a:t>
            </a:r>
            <a:r>
              <a:rPr lang="tr-TR" sz="1600" dirty="0" smtClean="0"/>
              <a:t>	gece </a:t>
            </a:r>
            <a:r>
              <a:rPr lang="tr-TR" sz="1600" dirty="0"/>
              <a:t>eve geç döndüğünde, karısı Joanna onu terk </a:t>
            </a:r>
            <a:endParaRPr lang="tr-TR" sz="1600" dirty="0" smtClean="0"/>
          </a:p>
          <a:p>
            <a:r>
              <a:rPr lang="tr-TR" sz="1600" dirty="0"/>
              <a:t>	</a:t>
            </a:r>
            <a:r>
              <a:rPr lang="tr-TR" sz="1600" dirty="0" smtClean="0"/>
              <a:t>	etmek </a:t>
            </a:r>
            <a:r>
              <a:rPr lang="tr-TR" sz="1600" dirty="0"/>
              <a:t>üzere olduğunu söyler. Kocasından ayrılıp, </a:t>
            </a:r>
            <a:endParaRPr lang="tr-TR" sz="1600" dirty="0" smtClean="0"/>
          </a:p>
          <a:p>
            <a:r>
              <a:rPr lang="tr-TR" sz="1600" dirty="0"/>
              <a:t>	</a:t>
            </a:r>
            <a:r>
              <a:rPr lang="tr-TR" sz="1600" dirty="0" smtClean="0"/>
              <a:t>	kendisini </a:t>
            </a:r>
            <a:r>
              <a:rPr lang="tr-TR" sz="1600" dirty="0"/>
              <a:t>bulmaya çalışacaktır. Altı yaşındaki oğullarını </a:t>
            </a:r>
            <a:endParaRPr lang="tr-TR" sz="1600" dirty="0" smtClean="0"/>
          </a:p>
          <a:p>
            <a:r>
              <a:rPr lang="tr-TR" sz="1600" dirty="0"/>
              <a:t>	</a:t>
            </a:r>
            <a:r>
              <a:rPr lang="tr-TR" sz="1600" dirty="0" smtClean="0"/>
              <a:t>	da </a:t>
            </a:r>
            <a:r>
              <a:rPr lang="tr-TR" sz="1600" dirty="0"/>
              <a:t>bakması için ona bırakacaktır. Bir taraftan işini </a:t>
            </a:r>
            <a:endParaRPr lang="tr-TR" sz="1600" dirty="0" smtClean="0"/>
          </a:p>
          <a:p>
            <a:r>
              <a:rPr lang="tr-TR" sz="1600" dirty="0"/>
              <a:t>	</a:t>
            </a:r>
            <a:r>
              <a:rPr lang="tr-TR" sz="1600" dirty="0" smtClean="0"/>
              <a:t>	sürdürmeye </a:t>
            </a:r>
            <a:r>
              <a:rPr lang="tr-TR" sz="1600" dirty="0"/>
              <a:t>çalışan Ted diğer yandan da, pek az </a:t>
            </a:r>
            <a:endParaRPr lang="tr-TR" sz="1600" dirty="0" smtClean="0"/>
          </a:p>
          <a:p>
            <a:r>
              <a:rPr lang="tr-TR" sz="1600" dirty="0"/>
              <a:t>	</a:t>
            </a:r>
            <a:r>
              <a:rPr lang="tr-TR" sz="1600" dirty="0" smtClean="0"/>
              <a:t>	babanın </a:t>
            </a:r>
            <a:r>
              <a:rPr lang="tr-TR" sz="1600" dirty="0"/>
              <a:t>bildiği kadarıyla, oğlunu tanımaya çalışmaktadır. </a:t>
            </a:r>
            <a:endParaRPr lang="tr-TR" sz="1600" dirty="0" smtClean="0"/>
          </a:p>
        </p:txBody>
      </p:sp>
      <p:sp>
        <p:nvSpPr>
          <p:cNvPr id="15" name="Rectangle 14"/>
          <p:cNvSpPr/>
          <p:nvPr/>
        </p:nvSpPr>
        <p:spPr>
          <a:xfrm>
            <a:off x="0" y="1015280"/>
            <a:ext cx="9144000" cy="216024"/>
          </a:xfrm>
          <a:prstGeom prst="rect">
            <a:avLst/>
          </a:prstGeom>
          <a:solidFill>
            <a:srgbClr val="D618DB"/>
          </a:solidFill>
          <a:ln>
            <a:solidFill>
              <a:srgbClr val="D618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35285" r="35285"/>
          <a:stretch/>
        </p:blipFill>
        <p:spPr>
          <a:xfrm>
            <a:off x="2778358" y="5018961"/>
            <a:ext cx="682207" cy="1584675"/>
          </a:xfrm>
          <a:prstGeom prst="rect">
            <a:avLst/>
          </a:prstGeom>
        </p:spPr>
      </p:pic>
      <p:sp>
        <p:nvSpPr>
          <p:cNvPr id="17" name="TextBox 16"/>
          <p:cNvSpPr txBox="1"/>
          <p:nvPr/>
        </p:nvSpPr>
        <p:spPr>
          <a:xfrm>
            <a:off x="3307482" y="5370909"/>
            <a:ext cx="2560662" cy="1446550"/>
          </a:xfrm>
          <a:prstGeom prst="rect">
            <a:avLst/>
          </a:prstGeom>
          <a:noFill/>
        </p:spPr>
        <p:txBody>
          <a:bodyPr wrap="square" rtlCol="0">
            <a:spAutoFit/>
          </a:bodyPr>
          <a:lstStyle/>
          <a:p>
            <a:r>
              <a:rPr lang="tr-TR" sz="1400" dirty="0" smtClean="0"/>
              <a:t>En İyi Görüntü, En İyi Erkek Oyuncu, En İyi Yardımcı Kadın Oyuncu, En İyi Yönetmen dallarında Oscar kazanmış 4 dalda da adaylığı bulunmaktadır.</a:t>
            </a:r>
          </a:p>
          <a:p>
            <a:endParaRPr lang="tr-TR" dirty="0"/>
          </a:p>
        </p:txBody>
      </p:sp>
      <p:pic>
        <p:nvPicPr>
          <p:cNvPr id="18" name="Picture 17"/>
          <p:cNvPicPr>
            <a:picLocks noChangeAspect="1"/>
          </p:cNvPicPr>
          <p:nvPr/>
        </p:nvPicPr>
        <p:blipFill rotWithShape="1">
          <a:blip r:embed="rId10" cstate="print">
            <a:extLst>
              <a:ext uri="{28A0092B-C50C-407E-A947-70E740481C1C}">
                <a14:useLocalDpi xmlns:a14="http://schemas.microsoft.com/office/drawing/2010/main" val="0"/>
              </a:ext>
            </a:extLst>
          </a:blip>
          <a:srcRect r="22999"/>
          <a:stretch/>
        </p:blipFill>
        <p:spPr>
          <a:xfrm>
            <a:off x="7164288" y="188640"/>
            <a:ext cx="1967969" cy="589795"/>
          </a:xfrm>
          <a:prstGeom prst="rect">
            <a:avLst/>
          </a:prstGeom>
        </p:spPr>
      </p:pic>
      <p:pic>
        <p:nvPicPr>
          <p:cNvPr id="16387" name="Picture 3" descr="C:\Users\oarslan\Desktop\poster\kramer vs kramer.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2441" y="1369367"/>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C:\Users\oarslan\Desktop\poster\kramer vs kramer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76528" y="4662576"/>
            <a:ext cx="2895600" cy="1820848"/>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a:off x="231329" y="44624"/>
            <a:ext cx="1216123" cy="929082"/>
          </a:xfrm>
          <a:prstGeom prst="ellipse">
            <a:avLst/>
          </a:prstGeom>
          <a:solidFill>
            <a:srgbClr val="D618DB"/>
          </a:solidFill>
          <a:ln>
            <a:solidFill>
              <a:srgbClr val="D618D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300" dirty="0" smtClean="0"/>
              <a:t>24 Şubat</a:t>
            </a:r>
          </a:p>
          <a:p>
            <a:pPr algn="ctr"/>
            <a:r>
              <a:rPr lang="tr-TR" sz="1300" dirty="0" smtClean="0"/>
              <a:t>Pazartesi</a:t>
            </a:r>
          </a:p>
          <a:p>
            <a:pPr algn="ctr"/>
            <a:r>
              <a:rPr lang="tr-TR" sz="1300" dirty="0" smtClean="0"/>
              <a:t>20:15</a:t>
            </a:r>
            <a:endParaRPr lang="tr-TR" sz="1300" dirty="0"/>
          </a:p>
        </p:txBody>
      </p:sp>
    </p:spTree>
    <p:extLst>
      <p:ext uri="{BB962C8B-B14F-4D97-AF65-F5344CB8AC3E}">
        <p14:creationId xmlns:p14="http://schemas.microsoft.com/office/powerpoint/2010/main" val="11079183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4" y="583418"/>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3" name="Title 1"/>
          <p:cNvSpPr txBox="1">
            <a:spLocks/>
          </p:cNvSpPr>
          <p:nvPr/>
        </p:nvSpPr>
        <p:spPr>
          <a:xfrm>
            <a:off x="2411760" y="3501008"/>
            <a:ext cx="3888431" cy="72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smtClean="0">
                <a:solidFill>
                  <a:schemeClr val="tx1">
                    <a:lumMod val="65000"/>
                    <a:lumOff val="35000"/>
                  </a:schemeClr>
                </a:solidFill>
                <a:latin typeface="Futura Md BT" panose="020B0602020204020303" pitchFamily="34" charset="0"/>
              </a:rPr>
              <a:t>ŞUBAT 2014 </a:t>
            </a:r>
          </a:p>
          <a:p>
            <a:r>
              <a:rPr lang="tr-TR" sz="2800" b="1" dirty="0" smtClean="0">
                <a:solidFill>
                  <a:schemeClr val="tx1">
                    <a:lumMod val="65000"/>
                    <a:lumOff val="35000"/>
                  </a:schemeClr>
                </a:solidFill>
                <a:latin typeface="Futura Md BT" panose="020B0602020204020303" pitchFamily="34" charset="0"/>
              </a:rPr>
              <a:t>ÖNE ÇIKAN FİLMLER</a:t>
            </a:r>
            <a:endParaRPr lang="tr-TR" sz="2800" b="1" dirty="0">
              <a:solidFill>
                <a:schemeClr val="tx1">
                  <a:lumMod val="65000"/>
                  <a:lumOff val="35000"/>
                </a:schemeClr>
              </a:solidFill>
              <a:latin typeface="Futura Md BT" panose="020B0602020204020303" pitchFamily="34" charset="0"/>
            </a:endParaRPr>
          </a:p>
        </p:txBody>
      </p:sp>
      <p:sp>
        <p:nvSpPr>
          <p:cNvPr id="4" name="Rectangle 3"/>
          <p:cNvSpPr/>
          <p:nvPr/>
        </p:nvSpPr>
        <p:spPr>
          <a:xfrm>
            <a:off x="1674" y="5587273"/>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6" name="Picture 5" descr="cid:image001.jpg@01CE9D0C.FA76A150"/>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339752" y="1700808"/>
            <a:ext cx="3816424" cy="864096"/>
          </a:xfrm>
          <a:prstGeom prst="rect">
            <a:avLst/>
          </a:prstGeom>
          <a:noFill/>
          <a:ln>
            <a:noFill/>
          </a:ln>
        </p:spPr>
      </p:pic>
    </p:spTree>
    <p:extLst>
      <p:ext uri="{BB962C8B-B14F-4D97-AF65-F5344CB8AC3E}">
        <p14:creationId xmlns:p14="http://schemas.microsoft.com/office/powerpoint/2010/main" val="22895118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179512" y="404664"/>
            <a:ext cx="6263187" cy="56622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tr-TR" sz="2500" b="1" dirty="0" smtClean="0">
                <a:effectLst>
                  <a:outerShdw blurRad="50800" dist="38100" dir="2700000" algn="tl" rotWithShape="0">
                    <a:prstClr val="black">
                      <a:alpha val="40000"/>
                    </a:prstClr>
                  </a:outerShdw>
                </a:effectLst>
              </a:rPr>
              <a:t>                               KRAL YOLU </a:t>
            </a:r>
            <a:r>
              <a:rPr lang="tr-TR" sz="2500" b="1" dirty="0" smtClean="0">
                <a:solidFill>
                  <a:srgbClr val="FF0000"/>
                </a:solidFill>
                <a:effectLst>
                  <a:outerShdw blurRad="50800" dist="38100" dir="2700000" algn="tl" rotWithShape="0">
                    <a:prstClr val="black">
                      <a:alpha val="40000"/>
                    </a:prstClr>
                  </a:outerShdw>
                </a:effectLst>
              </a:rPr>
              <a:t>TV’ DE İLK</a:t>
            </a:r>
          </a:p>
          <a:p>
            <a:endParaRPr lang="tr-TR" sz="2500" b="1" dirty="0">
              <a:solidFill>
                <a:srgbClr val="7030A0"/>
              </a:solidFill>
              <a:effectLst>
                <a:outerShdw blurRad="50800" dist="38100" dir="2700000" algn="tl" rotWithShape="0">
                  <a:prstClr val="black">
                    <a:alpha val="40000"/>
                  </a:prstClr>
                </a:outerShdw>
              </a:effectLst>
            </a:endParaRPr>
          </a:p>
        </p:txBody>
      </p:sp>
      <p:sp>
        <p:nvSpPr>
          <p:cNvPr id="3" name="Rectangle 2"/>
          <p:cNvSpPr/>
          <p:nvPr/>
        </p:nvSpPr>
        <p:spPr>
          <a:xfrm>
            <a:off x="0" y="958130"/>
            <a:ext cx="9144000" cy="21602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Picture 3">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9333" y="5302718"/>
            <a:ext cx="914475" cy="646562"/>
          </a:xfrm>
          <a:prstGeom prst="rect">
            <a:avLst/>
          </a:prstGeom>
        </p:spPr>
      </p:pic>
      <p:sp>
        <p:nvSpPr>
          <p:cNvPr id="5" name="TextBox 4"/>
          <p:cNvSpPr txBox="1"/>
          <p:nvPr/>
        </p:nvSpPr>
        <p:spPr>
          <a:xfrm>
            <a:off x="2775992" y="1369367"/>
            <a:ext cx="6467027" cy="3293209"/>
          </a:xfrm>
          <a:prstGeom prst="rect">
            <a:avLst/>
          </a:prstGeom>
          <a:noFill/>
        </p:spPr>
        <p:txBody>
          <a:bodyPr wrap="none" rtlCol="0">
            <a:spAutoFit/>
          </a:bodyPr>
          <a:lstStyle/>
          <a:p>
            <a:r>
              <a:rPr lang="tr-TR" sz="1600" b="1" dirty="0" smtClean="0"/>
              <a:t>Yönetmen:</a:t>
            </a:r>
            <a:r>
              <a:rPr lang="tr-TR" sz="1600" dirty="0" smtClean="0"/>
              <a:t> 	Serli Seta Nişanyan </a:t>
            </a:r>
          </a:p>
          <a:p>
            <a:r>
              <a:rPr lang="tr-TR" sz="1600" b="1" dirty="0" smtClean="0"/>
              <a:t>Oyuncular: </a:t>
            </a:r>
            <a:r>
              <a:rPr lang="tr-TR" sz="1600" dirty="0"/>
              <a:t>	</a:t>
            </a:r>
            <a:r>
              <a:rPr lang="tr-TR" sz="1600" dirty="0" smtClean="0"/>
              <a:t>Doğa Rutkay, Yonca Evcimik, Murat SoydanÇetin Altay</a:t>
            </a:r>
          </a:p>
          <a:p>
            <a:r>
              <a:rPr lang="tr-TR" sz="1600" b="1" dirty="0" smtClean="0"/>
              <a:t>Yapım Yılı: </a:t>
            </a:r>
            <a:r>
              <a:rPr lang="tr-TR" sz="1600" dirty="0" smtClean="0"/>
              <a:t>		2012</a:t>
            </a:r>
          </a:p>
          <a:p>
            <a:r>
              <a:rPr lang="tr-TR" sz="1600" b="1" dirty="0" smtClean="0"/>
              <a:t>Tür: </a:t>
            </a:r>
            <a:r>
              <a:rPr lang="tr-TR" sz="1600" dirty="0" smtClean="0"/>
              <a:t>		Macera- Çocuk</a:t>
            </a:r>
          </a:p>
          <a:p>
            <a:r>
              <a:rPr lang="tr-TR" sz="1600" b="1" dirty="0" smtClean="0"/>
              <a:t>Box Office:</a:t>
            </a:r>
            <a:r>
              <a:rPr lang="tr-TR" sz="1600" dirty="0" smtClean="0"/>
              <a:t>	</a:t>
            </a:r>
            <a:r>
              <a:rPr lang="tr-TR" sz="1600" dirty="0"/>
              <a:t>18.068,50 TL </a:t>
            </a:r>
            <a:endParaRPr lang="tr-TR" sz="1600" dirty="0" smtClean="0"/>
          </a:p>
          <a:p>
            <a:endParaRPr lang="tr-TR" sz="1600" dirty="0" smtClean="0"/>
          </a:p>
          <a:p>
            <a:r>
              <a:rPr lang="tr-TR" sz="1600" b="1" dirty="0" smtClean="0"/>
              <a:t>Konu: 	</a:t>
            </a:r>
            <a:r>
              <a:rPr lang="tr-TR" sz="1600" b="1" dirty="0"/>
              <a:t>	</a:t>
            </a:r>
            <a:r>
              <a:rPr lang="tr-TR" sz="1600" dirty="0"/>
              <a:t>Anne ve babası arkeolog olan 10-11 yaşlarında bir </a:t>
            </a:r>
            <a:endParaRPr lang="tr-TR" sz="1600" dirty="0" smtClean="0"/>
          </a:p>
          <a:p>
            <a:r>
              <a:rPr lang="tr-TR" sz="1600" dirty="0"/>
              <a:t> </a:t>
            </a:r>
            <a:r>
              <a:rPr lang="tr-TR" sz="1600" dirty="0" smtClean="0"/>
              <a:t>                                      çocuğun </a:t>
            </a:r>
            <a:r>
              <a:rPr lang="tr-TR" sz="1600" dirty="0"/>
              <a:t>dedesiyle birlikte İstanbul'da başlayıp </a:t>
            </a:r>
            <a:endParaRPr lang="tr-TR" sz="1600" dirty="0" smtClean="0"/>
          </a:p>
          <a:p>
            <a:r>
              <a:rPr lang="tr-TR" sz="1600" dirty="0"/>
              <a:t> </a:t>
            </a:r>
            <a:r>
              <a:rPr lang="tr-TR" sz="1600" dirty="0" smtClean="0"/>
              <a:t>                                      Erdemli'de </a:t>
            </a:r>
            <a:r>
              <a:rPr lang="tr-TR" sz="1600" dirty="0"/>
              <a:t>devam eden macerası. Helenistik dönem </a:t>
            </a:r>
            <a:endParaRPr lang="tr-TR" sz="1600" dirty="0" smtClean="0"/>
          </a:p>
          <a:p>
            <a:r>
              <a:rPr lang="tr-TR" sz="1600" dirty="0"/>
              <a:t> </a:t>
            </a:r>
            <a:r>
              <a:rPr lang="tr-TR" sz="1600" dirty="0" smtClean="0"/>
              <a:t>                                      kenti </a:t>
            </a:r>
            <a:r>
              <a:rPr lang="tr-TR" sz="1600" dirty="0"/>
              <a:t>olan Erdemli'de bir kazı çalışmasında başlayan, </a:t>
            </a:r>
            <a:endParaRPr lang="tr-TR" sz="1600" dirty="0" smtClean="0"/>
          </a:p>
          <a:p>
            <a:r>
              <a:rPr lang="tr-TR" sz="1600" dirty="0"/>
              <a:t> </a:t>
            </a:r>
            <a:r>
              <a:rPr lang="tr-TR" sz="1600" dirty="0" smtClean="0"/>
              <a:t>                                      çocukların </a:t>
            </a:r>
            <a:r>
              <a:rPr lang="tr-TR" sz="1600" dirty="0"/>
              <a:t>buldukları harita ile kendilerini karışık bir </a:t>
            </a:r>
            <a:endParaRPr lang="tr-TR" sz="1600" dirty="0" smtClean="0"/>
          </a:p>
          <a:p>
            <a:r>
              <a:rPr lang="tr-TR" sz="1600" dirty="0"/>
              <a:t> </a:t>
            </a:r>
            <a:r>
              <a:rPr lang="tr-TR" sz="1600" dirty="0" smtClean="0"/>
              <a:t>                                      macera </a:t>
            </a:r>
            <a:r>
              <a:rPr lang="tr-TR" sz="1600" dirty="0"/>
              <a:t>içinde bulmalarıyla devam eden tatlı ve </a:t>
            </a:r>
            <a:endParaRPr lang="tr-TR" sz="1600" dirty="0" smtClean="0"/>
          </a:p>
          <a:p>
            <a:r>
              <a:rPr lang="tr-TR" sz="1600" dirty="0"/>
              <a:t> </a:t>
            </a:r>
            <a:r>
              <a:rPr lang="tr-TR" sz="1600" dirty="0" smtClean="0"/>
              <a:t>                                      heyecanlı </a:t>
            </a:r>
            <a:r>
              <a:rPr lang="tr-TR" sz="1600" dirty="0"/>
              <a:t>bir film. </a:t>
            </a:r>
          </a:p>
        </p:txBody>
      </p:sp>
      <p:pic>
        <p:nvPicPr>
          <p:cNvPr id="7" name="Picture 6" descr="cid:image001.jpg@01CE9D0C.FA76A150"/>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948264" y="144488"/>
            <a:ext cx="1887220" cy="701040"/>
          </a:xfrm>
          <a:prstGeom prst="rect">
            <a:avLst/>
          </a:prstGeom>
          <a:noFill/>
          <a:ln>
            <a:noFill/>
          </a:ln>
        </p:spPr>
      </p:pic>
      <p:pic>
        <p:nvPicPr>
          <p:cNvPr id="10" name="Picture 9">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176" y="5722076"/>
            <a:ext cx="2189952" cy="1231848"/>
          </a:xfrm>
          <a:prstGeom prst="rect">
            <a:avLst/>
          </a:prstGeom>
        </p:spPr>
      </p:pic>
      <p:sp>
        <p:nvSpPr>
          <p:cNvPr id="12"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3939" tIns="-82524"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3939" tIns="-82524"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1800" b="0" i="0" u="none" strike="noStrike" cap="none" normalizeH="0" baseline="0" smtClean="0">
              <a:ln>
                <a:noFill/>
              </a:ln>
              <a:solidFill>
                <a:schemeClr val="tx1"/>
              </a:solidFill>
              <a:effectLst/>
              <a:latin typeface="Arial" pitchFamily="34" charset="0"/>
              <a:cs typeface="Arial" pitchFamily="34" charset="0"/>
            </a:endParaRP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510" y="1269504"/>
            <a:ext cx="2683482" cy="3815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5496" y="5498068"/>
            <a:ext cx="2088232" cy="246221"/>
          </a:xfrm>
          <a:prstGeom prst="rect">
            <a:avLst/>
          </a:prstGeom>
        </p:spPr>
        <p:txBody>
          <a:bodyPr wrap="square">
            <a:spAutoFit/>
          </a:bodyPr>
          <a:lstStyle/>
          <a:p>
            <a:r>
              <a:rPr lang="tr-TR" sz="1000" dirty="0">
                <a:hlinkClick r:id="rId9"/>
              </a:rPr>
              <a:t>https://</a:t>
            </a:r>
            <a:r>
              <a:rPr lang="tr-TR" sz="1000" dirty="0" smtClean="0">
                <a:hlinkClick r:id="rId9"/>
              </a:rPr>
              <a:t>twitter.com/kralyolufilmi</a:t>
            </a:r>
            <a:endParaRPr lang="tr-TR" sz="1000" dirty="0" smtClean="0"/>
          </a:p>
        </p:txBody>
      </p:sp>
      <p:sp>
        <p:nvSpPr>
          <p:cNvPr id="13" name="Oval 12"/>
          <p:cNvSpPr/>
          <p:nvPr/>
        </p:nvSpPr>
        <p:spPr>
          <a:xfrm>
            <a:off x="231329" y="9998"/>
            <a:ext cx="1202922" cy="929082"/>
          </a:xfrm>
          <a:prstGeom prst="ellipse">
            <a:avLst/>
          </a:prstGeom>
          <a:solidFill>
            <a:srgbClr val="FF0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200" dirty="0" smtClean="0"/>
              <a:t>01 Şubat</a:t>
            </a:r>
          </a:p>
          <a:p>
            <a:pPr algn="ctr"/>
            <a:r>
              <a:rPr lang="tr-TR" sz="1200" dirty="0" smtClean="0"/>
              <a:t>Cumartesi 21:30</a:t>
            </a:r>
            <a:endParaRPr lang="tr-TR" sz="1200" dirty="0"/>
          </a:p>
        </p:txBody>
      </p:sp>
    </p:spTree>
    <p:extLst>
      <p:ext uri="{BB962C8B-B14F-4D97-AF65-F5344CB8AC3E}">
        <p14:creationId xmlns:p14="http://schemas.microsoft.com/office/powerpoint/2010/main" val="10600879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179512" y="404664"/>
            <a:ext cx="6263187" cy="56622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tr-TR" sz="2500" b="1" dirty="0" smtClean="0">
                <a:effectLst>
                  <a:outerShdw blurRad="50800" dist="38100" dir="2700000" algn="tl" rotWithShape="0">
                    <a:prstClr val="black">
                      <a:alpha val="40000"/>
                    </a:prstClr>
                  </a:outerShdw>
                </a:effectLst>
              </a:rPr>
              <a:t>                                  PEŞ PEŞE  </a:t>
            </a:r>
            <a:r>
              <a:rPr lang="tr-TR" sz="2500" b="1" dirty="0" smtClean="0">
                <a:solidFill>
                  <a:srgbClr val="FF0000"/>
                </a:solidFill>
                <a:effectLst>
                  <a:outerShdw blurRad="50800" dist="38100" dir="2700000" algn="tl" rotWithShape="0">
                    <a:prstClr val="black">
                      <a:alpha val="40000"/>
                    </a:prstClr>
                  </a:outerShdw>
                </a:effectLst>
              </a:rPr>
              <a:t>TV’ DE İLK</a:t>
            </a:r>
          </a:p>
          <a:p>
            <a:endParaRPr lang="tr-TR" sz="2500" b="1" dirty="0">
              <a:solidFill>
                <a:srgbClr val="7030A0"/>
              </a:solidFill>
              <a:effectLst>
                <a:outerShdw blurRad="50800" dist="38100" dir="2700000" algn="tl" rotWithShape="0">
                  <a:prstClr val="black">
                    <a:alpha val="40000"/>
                  </a:prstClr>
                </a:outerShdw>
              </a:effectLst>
            </a:endParaRPr>
          </a:p>
        </p:txBody>
      </p:sp>
      <p:sp>
        <p:nvSpPr>
          <p:cNvPr id="3" name="Rectangle 2"/>
          <p:cNvSpPr/>
          <p:nvPr/>
        </p:nvSpPr>
        <p:spPr>
          <a:xfrm>
            <a:off x="0" y="958130"/>
            <a:ext cx="9144000" cy="21602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TextBox 4"/>
          <p:cNvSpPr txBox="1"/>
          <p:nvPr/>
        </p:nvSpPr>
        <p:spPr>
          <a:xfrm>
            <a:off x="2775992" y="1369367"/>
            <a:ext cx="6589111" cy="4278094"/>
          </a:xfrm>
          <a:prstGeom prst="rect">
            <a:avLst/>
          </a:prstGeom>
          <a:noFill/>
        </p:spPr>
        <p:txBody>
          <a:bodyPr wrap="none" rtlCol="0">
            <a:spAutoFit/>
          </a:bodyPr>
          <a:lstStyle/>
          <a:p>
            <a:r>
              <a:rPr lang="tr-TR" sz="1600" b="1" dirty="0" smtClean="0"/>
              <a:t>Yönetmen:</a:t>
            </a:r>
            <a:r>
              <a:rPr lang="tr-TR" sz="1600" dirty="0" smtClean="0"/>
              <a:t> 	</a:t>
            </a:r>
            <a:r>
              <a:rPr lang="fi-FI" sz="1600" dirty="0"/>
              <a:t>Ertan Velimatti Alagöz</a:t>
            </a:r>
            <a:r>
              <a:rPr lang="fi-FI" sz="1600" dirty="0" smtClean="0"/>
              <a:t>, </a:t>
            </a:r>
            <a:r>
              <a:rPr lang="fi-FI" sz="1600" dirty="0"/>
              <a:t>Suvi Elif Alagöz </a:t>
            </a:r>
            <a:endParaRPr lang="tr-TR" sz="1600" dirty="0" smtClean="0"/>
          </a:p>
          <a:p>
            <a:r>
              <a:rPr lang="tr-TR" sz="1600" b="1" dirty="0" smtClean="0"/>
              <a:t>Oyuncular: </a:t>
            </a:r>
            <a:r>
              <a:rPr lang="tr-TR" sz="1600" dirty="0"/>
              <a:t>	</a:t>
            </a:r>
            <a:r>
              <a:rPr lang="tr-TR" sz="1600" dirty="0" smtClean="0"/>
              <a:t>Okan Yalabıyık, Azra Akın, Cemal Hünal, Begüm Kütük</a:t>
            </a:r>
          </a:p>
          <a:p>
            <a:r>
              <a:rPr lang="tr-TR" sz="1600" b="1" dirty="0" smtClean="0"/>
              <a:t>Yapım Yılı: </a:t>
            </a:r>
            <a:r>
              <a:rPr lang="tr-TR" sz="1600" dirty="0" smtClean="0"/>
              <a:t>		2010</a:t>
            </a:r>
          </a:p>
          <a:p>
            <a:r>
              <a:rPr lang="tr-TR" sz="1600" b="1" dirty="0" smtClean="0"/>
              <a:t>Tür: </a:t>
            </a:r>
            <a:r>
              <a:rPr lang="tr-TR" sz="1600" dirty="0" smtClean="0"/>
              <a:t>		Dram- Romantik</a:t>
            </a:r>
          </a:p>
          <a:p>
            <a:r>
              <a:rPr lang="tr-TR" sz="1600" b="1" dirty="0" smtClean="0"/>
              <a:t>Senaryo:     </a:t>
            </a:r>
            <a:r>
              <a:rPr lang="tr-TR" sz="1600" dirty="0" smtClean="0"/>
              <a:t>	</a:t>
            </a:r>
            <a:r>
              <a:rPr lang="tr-TR" sz="1600" dirty="0"/>
              <a:t>Ertan Velimatti </a:t>
            </a:r>
            <a:r>
              <a:rPr lang="tr-TR" sz="1600" dirty="0" smtClean="0"/>
              <a:t>Alagöz, </a:t>
            </a:r>
            <a:r>
              <a:rPr lang="tr-TR" sz="1600" dirty="0"/>
              <a:t>Suvi Elif </a:t>
            </a:r>
            <a:r>
              <a:rPr lang="tr-TR" sz="1600" dirty="0" smtClean="0"/>
              <a:t>Alagöz</a:t>
            </a:r>
          </a:p>
          <a:p>
            <a:endParaRPr lang="tr-TR" sz="1600" dirty="0" smtClean="0"/>
          </a:p>
          <a:p>
            <a:r>
              <a:rPr lang="tr-TR" sz="1600" b="1" dirty="0" smtClean="0"/>
              <a:t>Konu: 	</a:t>
            </a:r>
            <a:r>
              <a:rPr lang="tr-TR" sz="1600" b="1" dirty="0"/>
              <a:t> </a:t>
            </a:r>
            <a:r>
              <a:rPr lang="tr-TR" sz="1600" b="1" dirty="0" smtClean="0"/>
              <a:t>                   </a:t>
            </a:r>
            <a:r>
              <a:rPr lang="tr-TR" sz="1500" dirty="0" smtClean="0"/>
              <a:t>Pelin, </a:t>
            </a:r>
            <a:r>
              <a:rPr lang="tr-TR" sz="1500" dirty="0"/>
              <a:t>Londra’da düğün fotoğrafçılığı yapmaktadır. </a:t>
            </a:r>
            <a:endParaRPr lang="tr-TR" sz="1500" dirty="0" smtClean="0"/>
          </a:p>
          <a:p>
            <a:r>
              <a:rPr lang="tr-TR" sz="1500" dirty="0"/>
              <a:t> </a:t>
            </a:r>
            <a:r>
              <a:rPr lang="tr-TR" sz="1500" dirty="0" smtClean="0"/>
              <a:t>                                          Son </a:t>
            </a:r>
            <a:r>
              <a:rPr lang="tr-TR" sz="1500" dirty="0"/>
              <a:t>derece özgür bir ruhu olan Pelin, sorumluluk </a:t>
            </a:r>
            <a:endParaRPr lang="tr-TR" sz="1500" dirty="0" smtClean="0"/>
          </a:p>
          <a:p>
            <a:r>
              <a:rPr lang="tr-TR" sz="1500" dirty="0"/>
              <a:t> </a:t>
            </a:r>
            <a:r>
              <a:rPr lang="tr-TR" sz="1500" dirty="0" smtClean="0"/>
              <a:t>                                          almakta </a:t>
            </a:r>
            <a:r>
              <a:rPr lang="tr-TR" sz="1500" dirty="0"/>
              <a:t>ve bağlılık göstermekte sorun yaşamaktadır. </a:t>
            </a:r>
            <a:endParaRPr lang="tr-TR" sz="1500" dirty="0" smtClean="0"/>
          </a:p>
          <a:p>
            <a:r>
              <a:rPr lang="tr-TR" sz="1500" dirty="0"/>
              <a:t> </a:t>
            </a:r>
            <a:r>
              <a:rPr lang="tr-TR" sz="1500" dirty="0" smtClean="0"/>
              <a:t>                                          Hayatı </a:t>
            </a:r>
            <a:r>
              <a:rPr lang="tr-TR" sz="1500" dirty="0"/>
              <a:t>boyunca canını sıkan ve hoşuna gitmeyen her </a:t>
            </a:r>
            <a:endParaRPr lang="tr-TR" sz="1500" dirty="0" smtClean="0"/>
          </a:p>
          <a:p>
            <a:r>
              <a:rPr lang="tr-TR" sz="1500" dirty="0"/>
              <a:t> </a:t>
            </a:r>
            <a:r>
              <a:rPr lang="tr-TR" sz="1500" dirty="0" smtClean="0"/>
              <a:t>                                          durumdan </a:t>
            </a:r>
            <a:r>
              <a:rPr lang="tr-TR" sz="1500" dirty="0"/>
              <a:t>kaçmayı seçmiştir. Eski bir arkadaşının </a:t>
            </a:r>
            <a:endParaRPr lang="tr-TR" sz="1500" dirty="0" smtClean="0"/>
          </a:p>
          <a:p>
            <a:r>
              <a:rPr lang="tr-TR" sz="1500" dirty="0"/>
              <a:t> </a:t>
            </a:r>
            <a:r>
              <a:rPr lang="tr-TR" sz="1500" dirty="0" smtClean="0"/>
              <a:t>                                          düğününün </a:t>
            </a:r>
            <a:r>
              <a:rPr lang="tr-TR" sz="1500" dirty="0"/>
              <a:t>fotoğraflarını çekmek için </a:t>
            </a:r>
            <a:r>
              <a:rPr lang="tr-TR" sz="1500" dirty="0" smtClean="0"/>
              <a:t>İstanbul’a </a:t>
            </a:r>
            <a:r>
              <a:rPr lang="tr-TR" sz="1500" dirty="0"/>
              <a:t>gelir</a:t>
            </a:r>
            <a:r>
              <a:rPr lang="tr-TR" sz="1500" dirty="0" smtClean="0"/>
              <a:t>...</a:t>
            </a:r>
          </a:p>
          <a:p>
            <a:r>
              <a:rPr lang="tr-TR" sz="1500" dirty="0"/>
              <a:t> </a:t>
            </a:r>
            <a:r>
              <a:rPr lang="tr-TR" sz="1500" dirty="0" smtClean="0"/>
              <a:t>                                          Kaan, </a:t>
            </a:r>
            <a:r>
              <a:rPr lang="tr-TR" sz="1500" dirty="0"/>
              <a:t>İstanbul’da yaşayan, evlenmek üzere olan genç </a:t>
            </a:r>
            <a:endParaRPr lang="tr-TR" sz="1500" dirty="0" smtClean="0"/>
          </a:p>
          <a:p>
            <a:r>
              <a:rPr lang="tr-TR" sz="1500" dirty="0"/>
              <a:t> </a:t>
            </a:r>
            <a:r>
              <a:rPr lang="tr-TR" sz="1500" dirty="0" smtClean="0"/>
              <a:t>                                          bir </a:t>
            </a:r>
            <a:r>
              <a:rPr lang="tr-TR" sz="1500" dirty="0"/>
              <a:t>adamdır. Fazlasıyla kafasının içinde yaşayan Kaan, </a:t>
            </a:r>
            <a:endParaRPr lang="tr-TR" sz="1500" dirty="0" smtClean="0"/>
          </a:p>
          <a:p>
            <a:r>
              <a:rPr lang="tr-TR" sz="1500" dirty="0"/>
              <a:t> </a:t>
            </a:r>
            <a:r>
              <a:rPr lang="tr-TR" sz="1500" dirty="0" smtClean="0"/>
              <a:t>                                          hayatın </a:t>
            </a:r>
            <a:r>
              <a:rPr lang="tr-TR" sz="1500" dirty="0"/>
              <a:t>doğal akışı içinde saklı olan duygu ve anlamları </a:t>
            </a:r>
            <a:endParaRPr lang="tr-TR" sz="1500" dirty="0" smtClean="0"/>
          </a:p>
          <a:p>
            <a:r>
              <a:rPr lang="tr-TR" sz="1500" dirty="0"/>
              <a:t> </a:t>
            </a:r>
            <a:r>
              <a:rPr lang="tr-TR" sz="1500" dirty="0" smtClean="0"/>
              <a:t>                                          kaçırmaktadır.Pelin </a:t>
            </a:r>
            <a:r>
              <a:rPr lang="tr-TR" sz="1500" dirty="0"/>
              <a:t>ve Kaan, haberleri olmadan </a:t>
            </a:r>
            <a:endParaRPr lang="tr-TR" sz="1500" dirty="0" smtClean="0"/>
          </a:p>
          <a:p>
            <a:r>
              <a:rPr lang="tr-TR" sz="1500" dirty="0"/>
              <a:t> </a:t>
            </a:r>
            <a:r>
              <a:rPr lang="tr-TR" sz="1500" dirty="0" smtClean="0"/>
              <a:t>                                          birbirlerinin </a:t>
            </a:r>
            <a:r>
              <a:rPr lang="tr-TR" sz="1500" dirty="0"/>
              <a:t>hayatlarını etkileyeceklerdir. </a:t>
            </a:r>
          </a:p>
        </p:txBody>
      </p:sp>
      <p:pic>
        <p:nvPicPr>
          <p:cNvPr id="7" name="Picture 6" descr="cid:image001.jpg@01CE9D0C.FA76A150"/>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948264" y="144488"/>
            <a:ext cx="1887220" cy="701040"/>
          </a:xfrm>
          <a:prstGeom prst="rect">
            <a:avLst/>
          </a:prstGeom>
          <a:noFill/>
          <a:ln>
            <a:noFill/>
          </a:ln>
        </p:spPr>
      </p:pic>
      <p:pic>
        <p:nvPicPr>
          <p:cNvPr id="10" name="Picture 9">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176" y="5722076"/>
            <a:ext cx="2189952" cy="1231848"/>
          </a:xfrm>
          <a:prstGeom prst="rect">
            <a:avLst/>
          </a:prstGeom>
        </p:spPr>
      </p:pic>
      <p:sp>
        <p:nvSpPr>
          <p:cNvPr id="12"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3939" tIns="-82524"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3939" tIns="-82524"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7"/>
          <p:cNvSpPr/>
          <p:nvPr/>
        </p:nvSpPr>
        <p:spPr>
          <a:xfrm>
            <a:off x="0" y="5498068"/>
            <a:ext cx="2123728" cy="430887"/>
          </a:xfrm>
          <a:prstGeom prst="rect">
            <a:avLst/>
          </a:prstGeom>
        </p:spPr>
        <p:txBody>
          <a:bodyPr wrap="square">
            <a:spAutoFit/>
          </a:bodyPr>
          <a:lstStyle/>
          <a:p>
            <a:r>
              <a:rPr lang="tr-TR" sz="1000" dirty="0">
                <a:hlinkClick r:id="rId6"/>
              </a:rPr>
              <a:t>http://</a:t>
            </a:r>
            <a:r>
              <a:rPr lang="tr-TR" sz="1200" dirty="0">
                <a:hlinkClick r:id="rId6"/>
              </a:rPr>
              <a:t>www.pespese.com</a:t>
            </a:r>
            <a:r>
              <a:rPr lang="tr-TR" sz="1000" dirty="0" smtClean="0">
                <a:hlinkClick r:id="rId6"/>
              </a:rPr>
              <a:t>/</a:t>
            </a:r>
            <a:endParaRPr lang="tr-TR" sz="1000" dirty="0" smtClean="0"/>
          </a:p>
          <a:p>
            <a:endParaRPr lang="tr-TR" sz="1000" dirty="0" smtClean="0"/>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712" y="1369367"/>
            <a:ext cx="2444079" cy="3933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63688" y="5498068"/>
            <a:ext cx="792087" cy="33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Oval 14"/>
          <p:cNvSpPr/>
          <p:nvPr/>
        </p:nvSpPr>
        <p:spPr>
          <a:xfrm>
            <a:off x="231329" y="9998"/>
            <a:ext cx="1216123" cy="929082"/>
          </a:xfrm>
          <a:prstGeom prst="ellipse">
            <a:avLst/>
          </a:prstGeom>
          <a:solidFill>
            <a:srgbClr val="FF0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200" dirty="0" smtClean="0"/>
              <a:t>08 Şubat</a:t>
            </a:r>
          </a:p>
          <a:p>
            <a:pPr algn="ctr"/>
            <a:r>
              <a:rPr lang="tr-TR" sz="1200" dirty="0" smtClean="0"/>
              <a:t>Cumartesi 21:30</a:t>
            </a:r>
            <a:endParaRPr lang="tr-TR" sz="1200" dirty="0"/>
          </a:p>
        </p:txBody>
      </p:sp>
    </p:spTree>
    <p:extLst>
      <p:ext uri="{BB962C8B-B14F-4D97-AF65-F5344CB8AC3E}">
        <p14:creationId xmlns:p14="http://schemas.microsoft.com/office/powerpoint/2010/main" val="26525246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76672" y="-108208"/>
            <a:ext cx="8496944" cy="1088936"/>
          </a:xfrm>
        </p:spPr>
        <p:txBody>
          <a:bodyPr>
            <a:noAutofit/>
          </a:bodyPr>
          <a:lstStyle/>
          <a:p>
            <a:endParaRPr lang="tr-TR" sz="2500" b="1" dirty="0" smtClean="0">
              <a:solidFill>
                <a:schemeClr val="tx1"/>
              </a:solidFill>
              <a:effectLst>
                <a:outerShdw blurRad="50800" dist="38100" dir="2700000" algn="tl" rotWithShape="0">
                  <a:prstClr val="black">
                    <a:alpha val="40000"/>
                  </a:prstClr>
                </a:outerShdw>
              </a:effectLst>
            </a:endParaRPr>
          </a:p>
          <a:p>
            <a:r>
              <a:rPr lang="tr-TR" sz="2500" b="1" dirty="0" smtClean="0">
                <a:solidFill>
                  <a:schemeClr val="tx1"/>
                </a:solidFill>
                <a:effectLst>
                  <a:outerShdw blurRad="50800" dist="38100" dir="2700000" algn="tl" rotWithShape="0">
                    <a:prstClr val="black">
                      <a:alpha val="40000"/>
                    </a:prstClr>
                  </a:outerShdw>
                </a:effectLst>
              </a:rPr>
              <a:t>                                         BEHZAT Ç. ANKARA YANIYOR   </a:t>
            </a:r>
            <a:r>
              <a:rPr lang="tr-TR" sz="2500" b="1" dirty="0" smtClean="0">
                <a:solidFill>
                  <a:srgbClr val="FF0000"/>
                </a:solidFill>
                <a:effectLst>
                  <a:outerShdw blurRad="50800" dist="38100" dir="2700000" algn="tl" rotWithShape="0">
                    <a:prstClr val="black">
                      <a:alpha val="40000"/>
                    </a:prstClr>
                  </a:outerShdw>
                </a:effectLst>
              </a:rPr>
              <a:t>TV’ DE İLK</a:t>
            </a:r>
          </a:p>
          <a:p>
            <a:endParaRPr lang="tr-TR" sz="2500" b="1" dirty="0">
              <a:solidFill>
                <a:srgbClr val="7030A0"/>
              </a:solidFill>
              <a:effectLst>
                <a:outerShdw blurRad="50800" dist="38100" dir="2700000" algn="tl" rotWithShape="0">
                  <a:prstClr val="black">
                    <a:alpha val="40000"/>
                  </a:prstClr>
                </a:outerShdw>
              </a:effectLst>
            </a:endParaRPr>
          </a:p>
        </p:txBody>
      </p:sp>
      <p:sp>
        <p:nvSpPr>
          <p:cNvPr id="6" name="Rectangle 5"/>
          <p:cNvSpPr/>
          <p:nvPr/>
        </p:nvSpPr>
        <p:spPr>
          <a:xfrm>
            <a:off x="0" y="958130"/>
            <a:ext cx="9144000" cy="21602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176" y="5722076"/>
            <a:ext cx="2189952" cy="1231848"/>
          </a:xfrm>
          <a:prstGeom prst="rect">
            <a:avLst/>
          </a:prstGeom>
        </p:spPr>
      </p:pic>
      <p:pic>
        <p:nvPicPr>
          <p:cNvPr id="13" name="Picture 12">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1341" y="5191691"/>
            <a:ext cx="914475" cy="646562"/>
          </a:xfrm>
          <a:prstGeom prst="rect">
            <a:avLst/>
          </a:prstGeom>
        </p:spPr>
      </p:pic>
      <p:sp>
        <p:nvSpPr>
          <p:cNvPr id="14" name="TextBox 13"/>
          <p:cNvSpPr txBox="1"/>
          <p:nvPr/>
        </p:nvSpPr>
        <p:spPr>
          <a:xfrm>
            <a:off x="2775992" y="1369367"/>
            <a:ext cx="6157455" cy="4585871"/>
          </a:xfrm>
          <a:prstGeom prst="rect">
            <a:avLst/>
          </a:prstGeom>
          <a:noFill/>
        </p:spPr>
        <p:txBody>
          <a:bodyPr wrap="none" rtlCol="0">
            <a:spAutoFit/>
          </a:bodyPr>
          <a:lstStyle/>
          <a:p>
            <a:r>
              <a:rPr lang="tr-TR" sz="1600" b="1" dirty="0" smtClean="0"/>
              <a:t>Yönetmen:</a:t>
            </a:r>
            <a:r>
              <a:rPr lang="tr-TR" sz="1600" dirty="0" smtClean="0"/>
              <a:t>                 Serdar Akar</a:t>
            </a:r>
          </a:p>
          <a:p>
            <a:r>
              <a:rPr lang="tr-TR" sz="1600" b="1" dirty="0" smtClean="0"/>
              <a:t>Oyuncular: </a:t>
            </a:r>
            <a:r>
              <a:rPr lang="tr-TR" sz="1600" dirty="0"/>
              <a:t> </a:t>
            </a:r>
            <a:r>
              <a:rPr lang="tr-TR" sz="1600" dirty="0" smtClean="0"/>
              <a:t>               Erdal Beşikçioğlu, Sanem Çelik, Nejat İşler</a:t>
            </a:r>
            <a:r>
              <a:rPr lang="de-DE" sz="1600" dirty="0" smtClean="0"/>
              <a:t> </a:t>
            </a:r>
            <a:endParaRPr lang="tr-TR" sz="1600" dirty="0" smtClean="0"/>
          </a:p>
          <a:p>
            <a:r>
              <a:rPr lang="tr-TR" sz="1600" b="1" dirty="0" smtClean="0"/>
              <a:t>Yapım Yılı: </a:t>
            </a:r>
            <a:r>
              <a:rPr lang="tr-TR" sz="1600" dirty="0" smtClean="0"/>
              <a:t>	                 2013</a:t>
            </a:r>
          </a:p>
          <a:p>
            <a:r>
              <a:rPr lang="tr-TR" sz="1600" b="1" dirty="0" smtClean="0"/>
              <a:t>Tür: </a:t>
            </a:r>
            <a:r>
              <a:rPr lang="tr-TR" sz="1600" dirty="0" smtClean="0"/>
              <a:t>	                 Aksiyon- Macera</a:t>
            </a:r>
          </a:p>
          <a:p>
            <a:r>
              <a:rPr lang="tr-TR" sz="1600" b="1" dirty="0" smtClean="0"/>
              <a:t>Box Office:</a:t>
            </a:r>
            <a:r>
              <a:rPr lang="tr-TR" sz="1600" dirty="0"/>
              <a:t> </a:t>
            </a:r>
            <a:r>
              <a:rPr lang="tr-TR" sz="1600" dirty="0" smtClean="0"/>
              <a:t>                4.260.523,45 </a:t>
            </a:r>
            <a:r>
              <a:rPr lang="tr-TR" sz="1600" dirty="0"/>
              <a:t>TL </a:t>
            </a:r>
            <a:endParaRPr lang="tr-TR" sz="1600" dirty="0" smtClean="0"/>
          </a:p>
          <a:p>
            <a:endParaRPr lang="tr-TR" sz="1600" dirty="0" smtClean="0"/>
          </a:p>
          <a:p>
            <a:r>
              <a:rPr lang="tr-TR" sz="1600" b="1" dirty="0" smtClean="0"/>
              <a:t>Konu: 	</a:t>
            </a:r>
            <a:r>
              <a:rPr lang="tr-TR" sz="1600" b="1" dirty="0"/>
              <a:t> </a:t>
            </a:r>
            <a:r>
              <a:rPr lang="tr-TR" sz="1600" b="1" dirty="0" smtClean="0"/>
              <a:t>                </a:t>
            </a:r>
            <a:r>
              <a:rPr lang="tr-TR" sz="1500" dirty="0" smtClean="0"/>
              <a:t>Behzat </a:t>
            </a:r>
            <a:r>
              <a:rPr lang="tr-TR" sz="1500" dirty="0"/>
              <a:t>Ç.’nin yokluğunda Cinayet Büronun başına </a:t>
            </a:r>
            <a:endParaRPr lang="tr-TR" sz="1500" dirty="0" smtClean="0"/>
          </a:p>
          <a:p>
            <a:r>
              <a:rPr lang="tr-TR" sz="1500" dirty="0"/>
              <a:t> </a:t>
            </a:r>
            <a:r>
              <a:rPr lang="tr-TR" sz="1500" dirty="0" smtClean="0"/>
              <a:t>                                       Himmet </a:t>
            </a:r>
            <a:r>
              <a:rPr lang="tr-TR" sz="1500" dirty="0"/>
              <a:t>adında bir Başkomiser atanmıştır. İçişleri </a:t>
            </a:r>
            <a:endParaRPr lang="tr-TR" sz="1500" dirty="0" smtClean="0"/>
          </a:p>
          <a:p>
            <a:r>
              <a:rPr lang="tr-TR" sz="1500" dirty="0"/>
              <a:t> </a:t>
            </a:r>
            <a:r>
              <a:rPr lang="tr-TR" sz="1500" dirty="0" smtClean="0"/>
              <a:t>                                       Bakanının </a:t>
            </a:r>
            <a:r>
              <a:rPr lang="tr-TR" sz="1500" dirty="0"/>
              <a:t>öldürülmesi teşkilatta büyük bir çalkantıya </a:t>
            </a:r>
            <a:endParaRPr lang="tr-TR" sz="1500" dirty="0" smtClean="0"/>
          </a:p>
          <a:p>
            <a:r>
              <a:rPr lang="tr-TR" sz="1500" dirty="0"/>
              <a:t> </a:t>
            </a:r>
            <a:r>
              <a:rPr lang="tr-TR" sz="1500" dirty="0" smtClean="0"/>
              <a:t>                                       yol </a:t>
            </a:r>
            <a:r>
              <a:rPr lang="tr-TR" sz="1500" dirty="0"/>
              <a:t>açınca Himmet de bunu kendi açısından bir fırsata </a:t>
            </a:r>
            <a:endParaRPr lang="tr-TR" sz="1500" dirty="0" smtClean="0"/>
          </a:p>
          <a:p>
            <a:r>
              <a:rPr lang="tr-TR" sz="1500" dirty="0"/>
              <a:t> </a:t>
            </a:r>
            <a:r>
              <a:rPr lang="tr-TR" sz="1500" dirty="0" smtClean="0"/>
              <a:t>                                       dönüştürmeye </a:t>
            </a:r>
            <a:r>
              <a:rPr lang="tr-TR" sz="1500" dirty="0"/>
              <a:t>karar verir ve ekibini Terörle </a:t>
            </a:r>
            <a:endParaRPr lang="tr-TR" sz="1500" dirty="0" smtClean="0"/>
          </a:p>
          <a:p>
            <a:r>
              <a:rPr lang="tr-TR" sz="1500" dirty="0"/>
              <a:t> </a:t>
            </a:r>
            <a:r>
              <a:rPr lang="tr-TR" sz="1500" dirty="0" smtClean="0"/>
              <a:t>                                       Mücadeleye </a:t>
            </a:r>
            <a:r>
              <a:rPr lang="tr-TR" sz="1500" dirty="0"/>
              <a:t>yardımcı olmaya yönlendirir. </a:t>
            </a:r>
            <a:endParaRPr lang="tr-TR" sz="1500" dirty="0" smtClean="0"/>
          </a:p>
          <a:p>
            <a:r>
              <a:rPr lang="tr-TR" sz="1500" dirty="0"/>
              <a:t> </a:t>
            </a:r>
            <a:r>
              <a:rPr lang="tr-TR" sz="1500" dirty="0" smtClean="0"/>
              <a:t>                                       İçişleri </a:t>
            </a:r>
            <a:r>
              <a:rPr lang="tr-TR" sz="1500" dirty="0"/>
              <a:t>Bakanı öldürülmeden önce Cinayet Büro ekibi </a:t>
            </a:r>
            <a:endParaRPr lang="tr-TR" sz="1500" dirty="0" smtClean="0"/>
          </a:p>
          <a:p>
            <a:r>
              <a:rPr lang="tr-TR" sz="1500" dirty="0"/>
              <a:t> </a:t>
            </a:r>
            <a:r>
              <a:rPr lang="tr-TR" sz="1500" dirty="0" smtClean="0"/>
              <a:t>                                       Hakkı </a:t>
            </a:r>
            <a:r>
              <a:rPr lang="tr-TR" sz="1500" dirty="0"/>
              <a:t>adında bir bakkalın ve Alman Konsolosluğunda </a:t>
            </a:r>
            <a:endParaRPr lang="tr-TR" sz="1500" dirty="0" smtClean="0"/>
          </a:p>
          <a:p>
            <a:r>
              <a:rPr lang="tr-TR" sz="1500" dirty="0"/>
              <a:t> </a:t>
            </a:r>
            <a:r>
              <a:rPr lang="tr-TR" sz="1500" dirty="0" smtClean="0"/>
              <a:t>                                       görevli </a:t>
            </a:r>
            <a:r>
              <a:rPr lang="tr-TR" sz="1500" dirty="0"/>
              <a:t>Hans adında bir Almanın cinayeti üzerinde </a:t>
            </a:r>
            <a:endParaRPr lang="tr-TR" sz="1500" dirty="0" smtClean="0"/>
          </a:p>
          <a:p>
            <a:r>
              <a:rPr lang="tr-TR" sz="1500" dirty="0"/>
              <a:t> </a:t>
            </a:r>
            <a:r>
              <a:rPr lang="tr-TR" sz="1500" dirty="0" smtClean="0"/>
              <a:t>                                       çalışmaktadır</a:t>
            </a:r>
            <a:r>
              <a:rPr lang="tr-TR" sz="1500" dirty="0"/>
              <a:t>. </a:t>
            </a:r>
            <a:r>
              <a:rPr lang="tr-TR" sz="1500" dirty="0" smtClean="0"/>
              <a:t>Başkomiser </a:t>
            </a:r>
            <a:r>
              <a:rPr lang="tr-TR" sz="1500" dirty="0"/>
              <a:t>Himmet, bakkal ve Almanın </a:t>
            </a:r>
            <a:endParaRPr lang="tr-TR" sz="1500" dirty="0" smtClean="0"/>
          </a:p>
          <a:p>
            <a:r>
              <a:rPr lang="tr-TR" sz="1500" dirty="0"/>
              <a:t> </a:t>
            </a:r>
            <a:r>
              <a:rPr lang="tr-TR" sz="1500" dirty="0" smtClean="0"/>
              <a:t>                                       cinayetlerine </a:t>
            </a:r>
            <a:r>
              <a:rPr lang="tr-TR" sz="1500" dirty="0"/>
              <a:t>öncelik vermez. </a:t>
            </a:r>
            <a:r>
              <a:rPr lang="tr-TR" sz="1500" dirty="0" smtClean="0"/>
              <a:t>Tahsin </a:t>
            </a:r>
            <a:r>
              <a:rPr lang="tr-TR" sz="1500" dirty="0"/>
              <a:t>de bu cinayetlere </a:t>
            </a:r>
            <a:endParaRPr lang="tr-TR" sz="1500" dirty="0" smtClean="0"/>
          </a:p>
          <a:p>
            <a:r>
              <a:rPr lang="tr-TR" sz="1500" dirty="0"/>
              <a:t> </a:t>
            </a:r>
            <a:r>
              <a:rPr lang="tr-TR" sz="1500" dirty="0" smtClean="0"/>
              <a:t>                                       bakması </a:t>
            </a:r>
            <a:r>
              <a:rPr lang="tr-TR" sz="1500" dirty="0"/>
              <a:t>için Behzat Ç.’yi geçici olarak göreve </a:t>
            </a:r>
            <a:endParaRPr lang="tr-TR" sz="1500" dirty="0" smtClean="0"/>
          </a:p>
          <a:p>
            <a:r>
              <a:rPr lang="tr-TR" sz="1500" dirty="0"/>
              <a:t> </a:t>
            </a:r>
            <a:r>
              <a:rPr lang="tr-TR" sz="1500" dirty="0" smtClean="0"/>
              <a:t>                                       çağırmaya </a:t>
            </a:r>
            <a:r>
              <a:rPr lang="tr-TR" sz="1500" dirty="0"/>
              <a:t>karar verir. Ancak Behzat Ç. kararsızdır… </a:t>
            </a:r>
          </a:p>
        </p:txBody>
      </p:sp>
      <p:pic>
        <p:nvPicPr>
          <p:cNvPr id="15" name="Picture 14" descr="cid:image001.jpg@01CE9D0C.FA76A150"/>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6948264" y="144488"/>
            <a:ext cx="1887220" cy="701040"/>
          </a:xfrm>
          <a:prstGeom prst="rect">
            <a:avLst/>
          </a:prstGeom>
          <a:noFill/>
          <a:ln>
            <a:noFill/>
          </a:ln>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303" y="1349176"/>
            <a:ext cx="2477601" cy="3539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5497" y="5097958"/>
            <a:ext cx="1872207" cy="861774"/>
          </a:xfrm>
          <a:prstGeom prst="rect">
            <a:avLst/>
          </a:prstGeom>
        </p:spPr>
        <p:txBody>
          <a:bodyPr wrap="square">
            <a:spAutoFit/>
          </a:bodyPr>
          <a:lstStyle/>
          <a:p>
            <a:endParaRPr lang="tr-TR" sz="800" dirty="0" smtClean="0">
              <a:hlinkClick r:id="rId10"/>
            </a:endParaRPr>
          </a:p>
          <a:p>
            <a:endParaRPr lang="tr-TR" sz="800" dirty="0">
              <a:hlinkClick r:id="rId10"/>
            </a:endParaRPr>
          </a:p>
          <a:p>
            <a:endParaRPr lang="tr-TR" sz="800" dirty="0" smtClean="0">
              <a:hlinkClick r:id=""/>
            </a:endParaRPr>
          </a:p>
          <a:p>
            <a:r>
              <a:rPr lang="tr-TR" sz="800" dirty="0" smtClean="0">
                <a:hlinkClick r:id=""/>
              </a:rPr>
              <a:t>http</a:t>
            </a:r>
            <a:r>
              <a:rPr lang="tr-TR" sz="800" dirty="0">
                <a:hlinkClick r:id="rId10"/>
              </a:rPr>
              <a:t>://</a:t>
            </a:r>
            <a:r>
              <a:rPr lang="tr-TR" sz="800" dirty="0" smtClean="0">
                <a:hlinkClick r:id="rId10"/>
              </a:rPr>
              <a:t>www.behzatcankarayaniyor.com</a:t>
            </a:r>
            <a:endParaRPr lang="tr-TR" dirty="0" smtClean="0"/>
          </a:p>
          <a:p>
            <a:endParaRPr lang="tr-TR" dirty="0"/>
          </a:p>
        </p:txBody>
      </p:sp>
      <p:sp>
        <p:nvSpPr>
          <p:cNvPr id="11" name="Oval 10"/>
          <p:cNvSpPr/>
          <p:nvPr/>
        </p:nvSpPr>
        <p:spPr>
          <a:xfrm>
            <a:off x="231329" y="9998"/>
            <a:ext cx="1216123" cy="929082"/>
          </a:xfrm>
          <a:prstGeom prst="ellipse">
            <a:avLst/>
          </a:prstGeom>
          <a:solidFill>
            <a:srgbClr val="FF0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200" dirty="0" smtClean="0"/>
              <a:t>15 Şubat</a:t>
            </a:r>
          </a:p>
          <a:p>
            <a:pPr algn="ctr"/>
            <a:r>
              <a:rPr lang="tr-TR" sz="1200" dirty="0" smtClean="0"/>
              <a:t>Cumartesi 21:30</a:t>
            </a:r>
            <a:endParaRPr lang="tr-TR" sz="1200" dirty="0"/>
          </a:p>
        </p:txBody>
      </p:sp>
    </p:spTree>
    <p:extLst>
      <p:ext uri="{BB962C8B-B14F-4D97-AF65-F5344CB8AC3E}">
        <p14:creationId xmlns:p14="http://schemas.microsoft.com/office/powerpoint/2010/main" val="34626171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179512" y="404664"/>
            <a:ext cx="6263187" cy="56622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tr-TR" sz="2500" b="1" dirty="0" smtClean="0">
                <a:effectLst>
                  <a:outerShdw blurRad="50800" dist="38100" dir="2700000" algn="tl" rotWithShape="0">
                    <a:prstClr val="black">
                      <a:alpha val="40000"/>
                    </a:prstClr>
                  </a:outerShdw>
                </a:effectLst>
              </a:rPr>
              <a:t>                               GÖZÜMÜN NURU </a:t>
            </a:r>
            <a:r>
              <a:rPr lang="tr-TR" sz="2500" b="1" dirty="0" smtClean="0">
                <a:solidFill>
                  <a:srgbClr val="FF0000"/>
                </a:solidFill>
                <a:effectLst>
                  <a:outerShdw blurRad="50800" dist="38100" dir="2700000" algn="tl" rotWithShape="0">
                    <a:prstClr val="black">
                      <a:alpha val="40000"/>
                    </a:prstClr>
                  </a:outerShdw>
                </a:effectLst>
              </a:rPr>
              <a:t>TV’ DE İLK</a:t>
            </a:r>
          </a:p>
          <a:p>
            <a:endParaRPr lang="tr-TR" sz="2500" b="1" dirty="0">
              <a:solidFill>
                <a:srgbClr val="7030A0"/>
              </a:solidFill>
              <a:effectLst>
                <a:outerShdw blurRad="50800" dist="38100" dir="2700000" algn="tl" rotWithShape="0">
                  <a:prstClr val="black">
                    <a:alpha val="40000"/>
                  </a:prstClr>
                </a:outerShdw>
              </a:effectLst>
            </a:endParaRPr>
          </a:p>
        </p:txBody>
      </p:sp>
      <p:sp>
        <p:nvSpPr>
          <p:cNvPr id="3" name="Rectangle 2"/>
          <p:cNvSpPr/>
          <p:nvPr/>
        </p:nvSpPr>
        <p:spPr>
          <a:xfrm>
            <a:off x="0" y="958130"/>
            <a:ext cx="9144000" cy="21602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Picture 3">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680" y="5317574"/>
            <a:ext cx="914475" cy="646562"/>
          </a:xfrm>
          <a:prstGeom prst="rect">
            <a:avLst/>
          </a:prstGeom>
        </p:spPr>
      </p:pic>
      <p:sp>
        <p:nvSpPr>
          <p:cNvPr id="5" name="TextBox 4"/>
          <p:cNvSpPr txBox="1"/>
          <p:nvPr/>
        </p:nvSpPr>
        <p:spPr>
          <a:xfrm>
            <a:off x="2775992" y="1369367"/>
            <a:ext cx="6464398" cy="3785652"/>
          </a:xfrm>
          <a:prstGeom prst="rect">
            <a:avLst/>
          </a:prstGeom>
          <a:noFill/>
        </p:spPr>
        <p:txBody>
          <a:bodyPr wrap="none" rtlCol="0">
            <a:spAutoFit/>
          </a:bodyPr>
          <a:lstStyle/>
          <a:p>
            <a:r>
              <a:rPr lang="tr-TR" sz="1600" b="1" dirty="0" smtClean="0"/>
              <a:t>Yönetmen:</a:t>
            </a:r>
            <a:r>
              <a:rPr lang="tr-TR" sz="1600" dirty="0" smtClean="0"/>
              <a:t> 	</a:t>
            </a:r>
            <a:r>
              <a:rPr lang="tr-TR" sz="1600" dirty="0"/>
              <a:t>Melik Saraçoglu</a:t>
            </a:r>
            <a:r>
              <a:rPr lang="tr-TR" sz="1600" dirty="0" smtClean="0"/>
              <a:t>, </a:t>
            </a:r>
            <a:r>
              <a:rPr lang="tr-TR" sz="1600" dirty="0"/>
              <a:t>Hakkı Kurtuluş </a:t>
            </a:r>
            <a:endParaRPr lang="tr-TR" sz="1600" dirty="0" smtClean="0"/>
          </a:p>
          <a:p>
            <a:r>
              <a:rPr lang="tr-TR" sz="1600" b="1" dirty="0" smtClean="0"/>
              <a:t>Oyuncular: </a:t>
            </a:r>
            <a:r>
              <a:rPr lang="tr-TR" sz="1600" dirty="0"/>
              <a:t>	</a:t>
            </a:r>
            <a:r>
              <a:rPr lang="tr-TR" sz="1600" dirty="0" smtClean="0"/>
              <a:t>Melik Saraçoglu, </a:t>
            </a:r>
            <a:r>
              <a:rPr lang="tr-TR" sz="1600" dirty="0"/>
              <a:t>Hakkı </a:t>
            </a:r>
            <a:r>
              <a:rPr lang="tr-TR" sz="1600" dirty="0" smtClean="0"/>
              <a:t>Kurtuluş, </a:t>
            </a:r>
            <a:r>
              <a:rPr lang="tr-TR" sz="1600" dirty="0"/>
              <a:t>Öykü Altuntaş </a:t>
            </a:r>
            <a:r>
              <a:rPr lang="tr-TR" sz="1600" dirty="0" smtClean="0"/>
              <a:t> </a:t>
            </a:r>
          </a:p>
          <a:p>
            <a:r>
              <a:rPr lang="tr-TR" sz="1600" b="1" dirty="0" smtClean="0"/>
              <a:t>Yapım Yılı: </a:t>
            </a:r>
            <a:r>
              <a:rPr lang="tr-TR" sz="1600" dirty="0" smtClean="0"/>
              <a:t>		2013</a:t>
            </a:r>
          </a:p>
          <a:p>
            <a:r>
              <a:rPr lang="tr-TR" sz="1600" b="1" dirty="0" smtClean="0"/>
              <a:t>Tür: </a:t>
            </a:r>
            <a:r>
              <a:rPr lang="tr-TR" sz="1600" dirty="0" smtClean="0"/>
              <a:t>		Dram</a:t>
            </a:r>
          </a:p>
          <a:p>
            <a:r>
              <a:rPr lang="tr-TR" sz="1600" b="1" dirty="0" smtClean="0"/>
              <a:t>Box Office:</a:t>
            </a:r>
            <a:r>
              <a:rPr lang="tr-TR" sz="1600" dirty="0" smtClean="0"/>
              <a:t>	</a:t>
            </a:r>
            <a:r>
              <a:rPr lang="tr-TR" sz="1600" dirty="0"/>
              <a:t>17.133,00 TL </a:t>
            </a:r>
            <a:endParaRPr lang="tr-TR" sz="1600" dirty="0" smtClean="0"/>
          </a:p>
          <a:p>
            <a:endParaRPr lang="tr-TR" sz="1600" dirty="0" smtClean="0"/>
          </a:p>
          <a:p>
            <a:r>
              <a:rPr lang="tr-TR" sz="1600" b="1" dirty="0" smtClean="0"/>
              <a:t>Konu: 	</a:t>
            </a:r>
            <a:r>
              <a:rPr lang="tr-TR" sz="1600" b="1" dirty="0"/>
              <a:t> </a:t>
            </a:r>
            <a:r>
              <a:rPr lang="tr-TR" sz="1600" b="1" dirty="0" smtClean="0"/>
              <a:t>                  </a:t>
            </a:r>
            <a:r>
              <a:rPr lang="tr-TR" sz="1600" dirty="0"/>
              <a:t>Genç bir sinema sevdâlısı olan M.'nin film yapma </a:t>
            </a:r>
            <a:endParaRPr lang="tr-TR" sz="1600" dirty="0" smtClean="0"/>
          </a:p>
          <a:p>
            <a:r>
              <a:rPr lang="tr-TR" sz="1600" dirty="0"/>
              <a:t> </a:t>
            </a:r>
            <a:r>
              <a:rPr lang="tr-TR" sz="1600" dirty="0" smtClean="0"/>
              <a:t>                                      hedefi </a:t>
            </a:r>
            <a:r>
              <a:rPr lang="tr-TR" sz="1600" dirty="0"/>
              <a:t>üzerine kurduğu hayatı, üst üste geçirdiği iki </a:t>
            </a:r>
            <a:endParaRPr lang="tr-TR" sz="1600" dirty="0" smtClean="0"/>
          </a:p>
          <a:p>
            <a:r>
              <a:rPr lang="tr-TR" sz="1600" dirty="0"/>
              <a:t> </a:t>
            </a:r>
            <a:r>
              <a:rPr lang="tr-TR" sz="1600" dirty="0" smtClean="0"/>
              <a:t>                                      retina </a:t>
            </a:r>
            <a:r>
              <a:rPr lang="tr-TR" sz="1600" dirty="0"/>
              <a:t>dekolmanıyla alt-üst olur. Kör olmanın </a:t>
            </a:r>
            <a:endParaRPr lang="tr-TR" sz="1600" dirty="0" smtClean="0"/>
          </a:p>
          <a:p>
            <a:r>
              <a:rPr lang="tr-TR" sz="1600" dirty="0"/>
              <a:t> </a:t>
            </a:r>
            <a:r>
              <a:rPr lang="tr-TR" sz="1600" dirty="0" smtClean="0"/>
              <a:t>                                      kıyısından </a:t>
            </a:r>
            <a:r>
              <a:rPr lang="tr-TR" sz="1600" dirty="0"/>
              <a:t>döndüğü ve kırk gün boyunca gözleri </a:t>
            </a:r>
            <a:endParaRPr lang="tr-TR" sz="1600" dirty="0" smtClean="0"/>
          </a:p>
          <a:p>
            <a:r>
              <a:rPr lang="tr-TR" sz="1600" dirty="0"/>
              <a:t> </a:t>
            </a:r>
            <a:r>
              <a:rPr lang="tr-TR" sz="1600" dirty="0" smtClean="0"/>
              <a:t>                                      bandajlı </a:t>
            </a:r>
            <a:r>
              <a:rPr lang="tr-TR" sz="1600" dirty="0"/>
              <a:t>yüzükoyun yatmak zorunda kaldığı bu çileli </a:t>
            </a:r>
            <a:endParaRPr lang="tr-TR" sz="1600" dirty="0" smtClean="0"/>
          </a:p>
          <a:p>
            <a:r>
              <a:rPr lang="tr-TR" sz="1600" dirty="0"/>
              <a:t> </a:t>
            </a:r>
            <a:r>
              <a:rPr lang="tr-TR" sz="1600" dirty="0" smtClean="0"/>
              <a:t>                                      süreç</a:t>
            </a:r>
            <a:r>
              <a:rPr lang="tr-TR" sz="1600" dirty="0"/>
              <a:t>, M.'yi korkularıyla yüzleşmeye ve sinemayla </a:t>
            </a:r>
            <a:endParaRPr lang="tr-TR" sz="1600" dirty="0" smtClean="0"/>
          </a:p>
          <a:p>
            <a:r>
              <a:rPr lang="tr-TR" sz="1600" dirty="0"/>
              <a:t> </a:t>
            </a:r>
            <a:r>
              <a:rPr lang="tr-TR" sz="1600" dirty="0" smtClean="0"/>
              <a:t>                                      kurduğu </a:t>
            </a:r>
            <a:r>
              <a:rPr lang="tr-TR" sz="1600" dirty="0"/>
              <a:t>saplantılı ilişkinin muhasebesini yapmaya </a:t>
            </a:r>
            <a:endParaRPr lang="tr-TR" sz="1600" dirty="0" smtClean="0"/>
          </a:p>
          <a:p>
            <a:r>
              <a:rPr lang="tr-TR" sz="1600" dirty="0" smtClean="0"/>
              <a:t>                                       itecektir</a:t>
            </a:r>
            <a:r>
              <a:rPr lang="tr-TR" sz="1600" dirty="0"/>
              <a:t>. M.'nin hayatı tiye alan üslûbu, karanlığa </a:t>
            </a:r>
            <a:r>
              <a:rPr lang="tr-TR" sz="1600" dirty="0" smtClean="0"/>
              <a:t>karşı</a:t>
            </a:r>
          </a:p>
          <a:p>
            <a:r>
              <a:rPr lang="tr-TR" sz="1600" dirty="0"/>
              <a:t> </a:t>
            </a:r>
            <a:r>
              <a:rPr lang="tr-TR" sz="1600" dirty="0" smtClean="0"/>
              <a:t>                                      </a:t>
            </a:r>
            <a:r>
              <a:rPr lang="tr-TR" sz="1600" dirty="0"/>
              <a:t>verdiği savaştaki en büyük silahı olacaktır. </a:t>
            </a:r>
          </a:p>
        </p:txBody>
      </p:sp>
      <p:pic>
        <p:nvPicPr>
          <p:cNvPr id="7" name="Picture 6" descr="cid:image001.jpg@01CE9D0C.FA76A150"/>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948264" y="144488"/>
            <a:ext cx="1887220" cy="701040"/>
          </a:xfrm>
          <a:prstGeom prst="rect">
            <a:avLst/>
          </a:prstGeom>
          <a:noFill/>
          <a:ln>
            <a:noFill/>
          </a:ln>
        </p:spPr>
      </p:pic>
      <p:pic>
        <p:nvPicPr>
          <p:cNvPr id="10" name="Picture 9">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176" y="5722076"/>
            <a:ext cx="2189952" cy="1231848"/>
          </a:xfrm>
          <a:prstGeom prst="rect">
            <a:avLst/>
          </a:prstGeom>
        </p:spPr>
      </p:pic>
      <p:sp>
        <p:nvSpPr>
          <p:cNvPr id="12"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3939" tIns="-82524"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3939" tIns="-82524"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1800" b="0" i="0" u="none" strike="noStrike" cap="none" normalizeH="0" baseline="0" smtClean="0">
              <a:ln>
                <a:noFill/>
              </a:ln>
              <a:solidFill>
                <a:schemeClr val="tx1"/>
              </a:solidFill>
              <a:effectLst/>
              <a:latin typeface="Arial" pitchFamily="34" charset="0"/>
              <a:cs typeface="Arial" pitchFamily="34" charset="0"/>
            </a:endParaRPr>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1484784"/>
            <a:ext cx="2623592"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586089" y="5486550"/>
            <a:ext cx="3664024" cy="984885"/>
          </a:xfrm>
          <a:prstGeom prst="rect">
            <a:avLst/>
          </a:prstGeom>
        </p:spPr>
        <p:txBody>
          <a:bodyPr wrap="square">
            <a:spAutoFit/>
          </a:bodyPr>
          <a:lstStyle/>
          <a:p>
            <a:r>
              <a:rPr lang="tr-TR" sz="1200" dirty="0" smtClean="0"/>
              <a:t>En </a:t>
            </a:r>
            <a:r>
              <a:rPr lang="tr-TR" sz="1200" dirty="0"/>
              <a:t>İyi Film </a:t>
            </a:r>
            <a:r>
              <a:rPr lang="tr-TR" sz="1200" dirty="0" smtClean="0"/>
              <a:t>(20</a:t>
            </a:r>
            <a:r>
              <a:rPr lang="tr-TR" sz="1200" dirty="0"/>
              <a:t>. Adana Altın Koza Film </a:t>
            </a:r>
            <a:r>
              <a:rPr lang="tr-TR" sz="1200" dirty="0" smtClean="0"/>
              <a:t>Festivali’) </a:t>
            </a:r>
            <a:endParaRPr lang="tr-TR" sz="1200" dirty="0"/>
          </a:p>
          <a:p>
            <a:r>
              <a:rPr lang="tr-TR" sz="1200" dirty="0"/>
              <a:t>En </a:t>
            </a:r>
            <a:r>
              <a:rPr lang="tr-TR" sz="1200" dirty="0" smtClean="0"/>
              <a:t>İyi Senaryo (20</a:t>
            </a:r>
            <a:r>
              <a:rPr lang="tr-TR" sz="1200" dirty="0"/>
              <a:t>. Adana Altın Koza Film Festivali’) </a:t>
            </a:r>
            <a:endParaRPr lang="tr-TR" sz="1200" dirty="0" smtClean="0"/>
          </a:p>
          <a:p>
            <a:r>
              <a:rPr lang="tr-TR" sz="1200" dirty="0"/>
              <a:t>En İyi </a:t>
            </a:r>
            <a:r>
              <a:rPr lang="tr-TR" sz="1200" dirty="0" smtClean="0"/>
              <a:t>Kurgu (20</a:t>
            </a:r>
            <a:r>
              <a:rPr lang="tr-TR" sz="1200" dirty="0"/>
              <a:t>. Adana Altın Koza Film Festivali’) </a:t>
            </a:r>
          </a:p>
          <a:p>
            <a:r>
              <a:rPr lang="tr-TR" sz="1200" dirty="0" smtClean="0"/>
              <a:t>SİYAD En İyi Film (</a:t>
            </a:r>
            <a:r>
              <a:rPr lang="tr-TR" sz="1200" dirty="0"/>
              <a:t>20. Adana Altın Koza Film Festivali’) </a:t>
            </a:r>
          </a:p>
          <a:p>
            <a:endParaRPr lang="tr-TR" sz="1000" dirty="0"/>
          </a:p>
        </p:txBody>
      </p:sp>
      <p:pic>
        <p:nvPicPr>
          <p:cNvPr id="17" name="Picture 4">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528" y="5302718"/>
            <a:ext cx="9017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 14"/>
          <p:cNvSpPr/>
          <p:nvPr/>
        </p:nvSpPr>
        <p:spPr>
          <a:xfrm>
            <a:off x="231329" y="9998"/>
            <a:ext cx="1216123" cy="929082"/>
          </a:xfrm>
          <a:prstGeom prst="ellipse">
            <a:avLst/>
          </a:prstGeom>
          <a:solidFill>
            <a:srgbClr val="FF0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200" dirty="0" smtClean="0"/>
              <a:t>22 Şubat</a:t>
            </a:r>
          </a:p>
          <a:p>
            <a:pPr algn="ctr"/>
            <a:r>
              <a:rPr lang="tr-TR" sz="1200" dirty="0" smtClean="0"/>
              <a:t>Cumartesi 21:30</a:t>
            </a:r>
            <a:endParaRPr lang="tr-TR" sz="1200" dirty="0"/>
          </a:p>
        </p:txBody>
      </p: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09094" y="4843099"/>
            <a:ext cx="827460" cy="1595512"/>
          </a:xfrm>
          <a:prstGeom prst="rect">
            <a:avLst/>
          </a:prstGeom>
        </p:spPr>
      </p:pic>
    </p:spTree>
    <p:extLst>
      <p:ext uri="{BB962C8B-B14F-4D97-AF65-F5344CB8AC3E}">
        <p14:creationId xmlns:p14="http://schemas.microsoft.com/office/powerpoint/2010/main" val="1441808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4" y="583418"/>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792495"/>
            <a:ext cx="1883701" cy="1059582"/>
          </a:xfrm>
          <a:prstGeom prst="rect">
            <a:avLst/>
          </a:prstGeom>
        </p:spPr>
      </p:pic>
      <p:sp>
        <p:nvSpPr>
          <p:cNvPr id="7" name="Title 1"/>
          <p:cNvSpPr txBox="1">
            <a:spLocks/>
          </p:cNvSpPr>
          <p:nvPr/>
        </p:nvSpPr>
        <p:spPr>
          <a:xfrm>
            <a:off x="2555776" y="3789040"/>
            <a:ext cx="3888431" cy="5760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smtClean="0">
                <a:solidFill>
                  <a:schemeClr val="tx1">
                    <a:lumMod val="65000"/>
                    <a:lumOff val="35000"/>
                  </a:schemeClr>
                </a:solidFill>
                <a:latin typeface="Futura Md BT" panose="020B0602020204020303" pitchFamily="34" charset="0"/>
              </a:rPr>
              <a:t>ŞUBAT 2014 </a:t>
            </a:r>
          </a:p>
          <a:p>
            <a:r>
              <a:rPr lang="tr-TR" sz="2800" b="1" dirty="0" smtClean="0">
                <a:solidFill>
                  <a:schemeClr val="tx1">
                    <a:lumMod val="65000"/>
                    <a:lumOff val="35000"/>
                  </a:schemeClr>
                </a:solidFill>
                <a:latin typeface="Futura Md BT" panose="020B0602020204020303" pitchFamily="34" charset="0"/>
              </a:rPr>
              <a:t>ÖNE ÇIKAN DİZİLER</a:t>
            </a:r>
            <a:endParaRPr lang="tr-TR" sz="2800" b="1" dirty="0">
              <a:solidFill>
                <a:schemeClr val="tx1">
                  <a:lumMod val="65000"/>
                  <a:lumOff val="35000"/>
                </a:schemeClr>
              </a:solidFill>
              <a:latin typeface="Futura Md BT" panose="020B0602020204020303" pitchFamily="34" charset="0"/>
            </a:endParaRPr>
          </a:p>
        </p:txBody>
      </p:sp>
      <p:sp>
        <p:nvSpPr>
          <p:cNvPr id="10" name="Rectangle 9"/>
          <p:cNvSpPr/>
          <p:nvPr/>
        </p:nvSpPr>
        <p:spPr>
          <a:xfrm>
            <a:off x="1674" y="5587273"/>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3076" name="Picture 4" descr="C:\Users\bgunan\Desktop\New folder (3)\dizismart platin18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8" y="1196752"/>
            <a:ext cx="9171992" cy="1210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0929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24016" y="1051870"/>
            <a:ext cx="8442831" cy="1080120"/>
          </a:xfrm>
        </p:spPr>
        <p:txBody>
          <a:bodyPr>
            <a:noAutofit/>
          </a:bodyPr>
          <a:lstStyle/>
          <a:p>
            <a:r>
              <a:rPr lang="tr-TR" sz="2400" b="1" dirty="0" smtClean="0">
                <a:solidFill>
                  <a:schemeClr val="tx1">
                    <a:lumMod val="75000"/>
                    <a:lumOff val="25000"/>
                  </a:schemeClr>
                </a:solidFill>
              </a:rPr>
              <a:t>				  HELIX </a:t>
            </a:r>
            <a:r>
              <a:rPr lang="tr-TR" sz="1400" b="1" dirty="0" smtClean="0">
                <a:solidFill>
                  <a:schemeClr val="tx1">
                    <a:lumMod val="75000"/>
                    <a:lumOff val="25000"/>
                  </a:schemeClr>
                </a:solidFill>
              </a:rPr>
              <a:t>1.Sezon</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5122" name="Picture 2" descr="C:\Users\bgunan\Desktop\New folder (3)\dizismart platin 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9568" y="93180"/>
            <a:ext cx="2124053" cy="527508"/>
          </a:xfrm>
          <a:prstGeom prst="rect">
            <a:avLst/>
          </a:prstGeom>
        </p:spPr>
        <p:style>
          <a:lnRef idx="3">
            <a:schemeClr val="lt1"/>
          </a:lnRef>
          <a:fillRef idx="1">
            <a:schemeClr val="dk1"/>
          </a:fillRef>
          <a:effectRef idx="1">
            <a:schemeClr val="dk1"/>
          </a:effectRef>
          <a:fontRef idx="minor">
            <a:schemeClr val="lt1"/>
          </a:fontRef>
        </p:style>
      </p:pic>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6" name="Rectangle 5"/>
          <p:cNvSpPr/>
          <p:nvPr/>
        </p:nvSpPr>
        <p:spPr>
          <a:xfrm>
            <a:off x="593665" y="5396353"/>
            <a:ext cx="2246449" cy="923330"/>
          </a:xfrm>
          <a:prstGeom prst="rect">
            <a:avLst/>
          </a:prstGeom>
        </p:spPr>
        <p:txBody>
          <a:bodyPr wrap="none">
            <a:spAutoFit/>
          </a:bodyPr>
          <a:lstStyle/>
          <a:p>
            <a:r>
              <a:rPr lang="tr-TR" b="1" dirty="0" smtClean="0">
                <a:solidFill>
                  <a:schemeClr val="tx1">
                    <a:lumMod val="75000"/>
                    <a:lumOff val="25000"/>
                  </a:schemeClr>
                </a:solidFill>
                <a:ea typeface="Adobe Gothic Std B" pitchFamily="34" charset="-128"/>
                <a:cs typeface="Arial" panose="020B0604020202020204" pitchFamily="34" charset="0"/>
              </a:rPr>
              <a:t>Her Salı Saat 23.00’da</a:t>
            </a:r>
          </a:p>
          <a:p>
            <a:r>
              <a:rPr lang="tr-TR" b="1" dirty="0" smtClean="0">
                <a:solidFill>
                  <a:schemeClr val="tx1">
                    <a:lumMod val="75000"/>
                    <a:lumOff val="25000"/>
                  </a:schemeClr>
                </a:solidFill>
                <a:ea typeface="Adobe Gothic Std B" pitchFamily="34" charset="-128"/>
                <a:cs typeface="Arial" panose="020B0604020202020204" pitchFamily="34" charset="0"/>
              </a:rPr>
              <a:t> -İlk </a:t>
            </a:r>
            <a:r>
              <a:rPr lang="tr-TR" b="1" smtClean="0">
                <a:solidFill>
                  <a:schemeClr val="tx1">
                    <a:lumMod val="75000"/>
                    <a:lumOff val="25000"/>
                  </a:schemeClr>
                </a:solidFill>
                <a:ea typeface="Adobe Gothic Std B" pitchFamily="34" charset="-128"/>
                <a:cs typeface="Arial" panose="020B0604020202020204" pitchFamily="34" charset="0"/>
              </a:rPr>
              <a:t>Bölüm </a:t>
            </a:r>
            <a:r>
              <a:rPr lang="tr-TR" b="1" dirty="0">
                <a:solidFill>
                  <a:schemeClr val="tx1">
                    <a:lumMod val="75000"/>
                    <a:lumOff val="25000"/>
                  </a:schemeClr>
                </a:solidFill>
                <a:ea typeface="Adobe Gothic Std B" pitchFamily="34" charset="-128"/>
                <a:cs typeface="Arial" panose="020B0604020202020204" pitchFamily="34" charset="0"/>
              </a:rPr>
              <a:t>4</a:t>
            </a:r>
            <a:r>
              <a:rPr lang="tr-TR" b="1" smtClean="0">
                <a:solidFill>
                  <a:schemeClr val="tx1">
                    <a:lumMod val="75000"/>
                    <a:lumOff val="25000"/>
                  </a:schemeClr>
                </a:solidFill>
                <a:ea typeface="Adobe Gothic Std B" pitchFamily="34" charset="-128"/>
                <a:cs typeface="Arial" panose="020B0604020202020204" pitchFamily="34" charset="0"/>
              </a:rPr>
              <a:t> </a:t>
            </a:r>
            <a:r>
              <a:rPr lang="tr-TR" b="1" dirty="0" smtClean="0">
                <a:solidFill>
                  <a:schemeClr val="tx1">
                    <a:lumMod val="75000"/>
                    <a:lumOff val="25000"/>
                  </a:schemeClr>
                </a:solidFill>
                <a:ea typeface="Adobe Gothic Std B" pitchFamily="34" charset="-128"/>
                <a:cs typeface="Arial" panose="020B0604020202020204" pitchFamily="34" charset="0"/>
              </a:rPr>
              <a:t>Şubat-</a:t>
            </a:r>
            <a:endParaRPr lang="tr-TR" b="1" dirty="0">
              <a:solidFill>
                <a:schemeClr val="tx1">
                  <a:lumMod val="75000"/>
                  <a:lumOff val="25000"/>
                </a:schemeClr>
              </a:solidFill>
              <a:ea typeface="Adobe Gothic Std B" pitchFamily="34" charset="-128"/>
              <a:cs typeface="Arial" panose="020B0604020202020204" pitchFamily="34" charset="0"/>
            </a:endParaRPr>
          </a:p>
          <a:p>
            <a:endParaRPr lang="tr-TR" b="1" dirty="0">
              <a:solidFill>
                <a:schemeClr val="tx1">
                  <a:lumMod val="75000"/>
                  <a:lumOff val="25000"/>
                </a:schemeClr>
              </a:solidFill>
              <a:ea typeface="Adobe Gothic Std B" pitchFamily="34" charset="-128"/>
              <a:cs typeface="Arial" panose="020B0604020202020204" pitchFamily="34" charset="0"/>
            </a:endParaRPr>
          </a:p>
        </p:txBody>
      </p:sp>
      <p:sp>
        <p:nvSpPr>
          <p:cNvPr id="16" name="TextBox 15"/>
          <p:cNvSpPr txBox="1"/>
          <p:nvPr/>
        </p:nvSpPr>
        <p:spPr>
          <a:xfrm>
            <a:off x="4567096" y="1700808"/>
            <a:ext cx="4253376" cy="2246769"/>
          </a:xfrm>
          <a:prstGeom prst="rect">
            <a:avLst/>
          </a:prstGeom>
          <a:noFill/>
        </p:spPr>
        <p:txBody>
          <a:bodyPr wrap="square" rtlCol="0">
            <a:spAutoFit/>
          </a:bodyPr>
          <a:lstStyle/>
          <a:p>
            <a:r>
              <a:rPr lang="tr-TR" sz="1400" b="1" dirty="0"/>
              <a:t>Oyuncular: 	</a:t>
            </a:r>
            <a:r>
              <a:rPr lang="tr-TR" sz="1400" dirty="0"/>
              <a:t>Billy Campbell, Jordan Hayes, Hiroyuki Sanada, Kyra Zagorsky, Luciana </a:t>
            </a:r>
            <a:r>
              <a:rPr lang="tr-TR" sz="1400" dirty="0" smtClean="0"/>
              <a:t>Carro...</a:t>
            </a:r>
          </a:p>
          <a:p>
            <a:r>
              <a:rPr lang="tr-TR" sz="1400" b="1" dirty="0" smtClean="0"/>
              <a:t>Yapım Yılı: </a:t>
            </a:r>
            <a:r>
              <a:rPr lang="tr-TR" sz="1400" dirty="0" smtClean="0"/>
              <a:t>	2013</a:t>
            </a:r>
          </a:p>
          <a:p>
            <a:r>
              <a:rPr lang="tr-TR" sz="1400" b="1" dirty="0" smtClean="0"/>
              <a:t>Tür</a:t>
            </a:r>
            <a:r>
              <a:rPr lang="tr-TR" sz="1400" b="1" dirty="0"/>
              <a:t>: </a:t>
            </a:r>
            <a:r>
              <a:rPr lang="tr-TR" sz="1400" dirty="0"/>
              <a:t>	</a:t>
            </a:r>
            <a:r>
              <a:rPr lang="tr-TR" sz="1400" dirty="0" smtClean="0"/>
              <a:t>Drama</a:t>
            </a:r>
            <a:endParaRPr lang="tr-TR" sz="1400" dirty="0"/>
          </a:p>
          <a:p>
            <a:r>
              <a:rPr lang="tr-TR" sz="1400" b="1" dirty="0"/>
              <a:t>Süre:	</a:t>
            </a:r>
            <a:r>
              <a:rPr lang="tr-TR" sz="1400" dirty="0"/>
              <a:t>6</a:t>
            </a:r>
            <a:r>
              <a:rPr lang="tr-TR" sz="1400" dirty="0" smtClean="0"/>
              <a:t>0</a:t>
            </a:r>
            <a:r>
              <a:rPr lang="tr-TR" sz="1400" dirty="0"/>
              <a:t>’</a:t>
            </a:r>
          </a:p>
          <a:p>
            <a:r>
              <a:rPr lang="tr-TR" sz="1400" b="1" dirty="0" smtClean="0"/>
              <a:t>Konu: </a:t>
            </a:r>
            <a:r>
              <a:rPr lang="tr-TR" sz="1400" dirty="0" smtClean="0"/>
              <a:t>Bir </a:t>
            </a:r>
            <a:r>
              <a:rPr lang="tr-TR" sz="1400" dirty="0"/>
              <a:t>grup bilim adamı, kutuplarda ortaya çıkması muhtemel bir salgını önlemek icin yola çıkar. Ve kendilerini, insanlığın geleceğini belirleyecek bir ölüm kalım meselesinin ortasında bulurlar.</a:t>
            </a:r>
          </a:p>
          <a:p>
            <a:endParaRPr lang="tr-TR" sz="1400" dirty="0"/>
          </a:p>
        </p:txBody>
      </p:sp>
      <p:pic>
        <p:nvPicPr>
          <p:cNvPr id="21" name="Picture 20">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299" y="6182451"/>
            <a:ext cx="900732" cy="675549"/>
          </a:xfrm>
          <a:prstGeom prst="rect">
            <a:avLst/>
          </a:prstGeom>
        </p:spPr>
      </p:pic>
      <p:pic>
        <p:nvPicPr>
          <p:cNvPr id="22" name="Picture 21">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92" y="6182451"/>
            <a:ext cx="914475" cy="646562"/>
          </a:xfrm>
          <a:prstGeom prst="rect">
            <a:avLst/>
          </a:prstGeom>
        </p:spPr>
      </p:pic>
      <p:pic>
        <p:nvPicPr>
          <p:cNvPr id="1028" name="Picture 4" descr="C:\Users\huseyin.nizamoglu\Desktop\Picture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3665" y="1268760"/>
            <a:ext cx="2898215" cy="3967454"/>
          </a:xfrm>
          <a:prstGeom prst="roundRect">
            <a:avLst>
              <a:gd name="adj" fmla="val 8594"/>
            </a:avLst>
          </a:prstGeom>
          <a:solidFill>
            <a:srgbClr val="FFFFFF">
              <a:shade val="85000"/>
            </a:srgbClr>
          </a:solidFill>
          <a:ln>
            <a:noFill/>
          </a:ln>
          <a:effectLst/>
          <a:extLst/>
        </p:spPr>
      </p:pic>
      <p:sp>
        <p:nvSpPr>
          <p:cNvPr id="18" name="TextBox 17"/>
          <p:cNvSpPr txBox="1"/>
          <p:nvPr/>
        </p:nvSpPr>
        <p:spPr>
          <a:xfrm>
            <a:off x="4567096" y="3861048"/>
            <a:ext cx="4047160" cy="1169551"/>
          </a:xfrm>
          <a:prstGeom prst="rect">
            <a:avLst/>
          </a:prstGeom>
          <a:noFill/>
        </p:spPr>
        <p:txBody>
          <a:bodyPr wrap="square" rtlCol="0">
            <a:spAutoFit/>
          </a:bodyPr>
          <a:lstStyle/>
          <a:p>
            <a:r>
              <a:rPr lang="tr-TR" sz="1400" dirty="0"/>
              <a:t>Lost’un yaratacılarından Javier Grillo-Marxuach ve  Battlestar Gallactica’nın yaratıcılarından Ronald D. Moore’un yazarlığını üstlendiği dizinin başrollerinde uzakdoğu sinemasının önemli aktörlerinden Hiroyuki Sanada bulunuyor</a:t>
            </a:r>
            <a:r>
              <a:rPr lang="tr-TR" sz="1400" dirty="0" smtClean="0"/>
              <a:t>.</a:t>
            </a:r>
            <a:endParaRPr lang="tr-TR" sz="1400" dirty="0"/>
          </a:p>
        </p:txBody>
      </p:sp>
    </p:spTree>
    <p:extLst>
      <p:ext uri="{BB962C8B-B14F-4D97-AF65-F5344CB8AC3E}">
        <p14:creationId xmlns:p14="http://schemas.microsoft.com/office/powerpoint/2010/main" val="3561709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283968" y="1075142"/>
            <a:ext cx="3909576" cy="648938"/>
          </a:xfrm>
        </p:spPr>
        <p:txBody>
          <a:bodyPr>
            <a:noAutofit/>
          </a:bodyPr>
          <a:lstStyle/>
          <a:p>
            <a:r>
              <a:rPr lang="tr-TR" sz="2400" b="1" dirty="0" smtClean="0">
                <a:solidFill>
                  <a:schemeClr val="tx1"/>
                </a:solidFill>
              </a:rPr>
              <a:t>THE GOLDBERGS </a:t>
            </a:r>
            <a:r>
              <a:rPr lang="tr-TR" sz="1400" b="1" dirty="0" smtClean="0">
                <a:solidFill>
                  <a:schemeClr val="tx1"/>
                </a:solidFill>
              </a:rPr>
              <a:t>1.Sezon</a:t>
            </a:r>
            <a:endParaRPr lang="tr-TR" sz="1400" dirty="0">
              <a:solidFill>
                <a:schemeClr val="tx1"/>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5122" name="Picture 2" descr="C:\Users\bgunan\Desktop\New folder (3)\dizismart platin 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9568" y="93180"/>
            <a:ext cx="2124053" cy="527508"/>
          </a:xfrm>
          <a:prstGeom prst="rect">
            <a:avLst/>
          </a:prstGeom>
        </p:spPr>
        <p:style>
          <a:lnRef idx="3">
            <a:schemeClr val="lt1"/>
          </a:lnRef>
          <a:fillRef idx="1">
            <a:schemeClr val="dk1"/>
          </a:fillRef>
          <a:effectRef idx="1">
            <a:schemeClr val="dk1"/>
          </a:effectRef>
          <a:fontRef idx="minor">
            <a:schemeClr val="lt1"/>
          </a:fontRef>
        </p:style>
      </p:pic>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6" name="Rectangle 5"/>
          <p:cNvSpPr/>
          <p:nvPr/>
        </p:nvSpPr>
        <p:spPr>
          <a:xfrm>
            <a:off x="352326" y="5574792"/>
            <a:ext cx="3074260" cy="369332"/>
          </a:xfrm>
          <a:prstGeom prst="rect">
            <a:avLst/>
          </a:prstGeom>
        </p:spPr>
        <p:txBody>
          <a:bodyPr wrap="square">
            <a:spAutoFit/>
          </a:bodyPr>
          <a:lstStyle/>
          <a:p>
            <a:r>
              <a:rPr lang="tr-TR" b="1" dirty="0" smtClean="0">
                <a:solidFill>
                  <a:schemeClr val="tx1">
                    <a:lumMod val="75000"/>
                    <a:lumOff val="25000"/>
                  </a:schemeClr>
                </a:solidFill>
                <a:ea typeface="Adobe Gothic Std B" pitchFamily="34" charset="-128"/>
                <a:cs typeface="Arial" panose="020B0604020202020204" pitchFamily="34" charset="0"/>
              </a:rPr>
              <a:t>Her Perşembe 19:30’da!</a:t>
            </a:r>
            <a:endParaRPr lang="tr-TR" b="1" dirty="0">
              <a:solidFill>
                <a:schemeClr val="tx1">
                  <a:lumMod val="75000"/>
                  <a:lumOff val="25000"/>
                </a:schemeClr>
              </a:solidFill>
              <a:ea typeface="Adobe Gothic Std B" pitchFamily="34" charset="-128"/>
              <a:cs typeface="Arial" panose="020B0604020202020204" pitchFamily="34" charset="0"/>
            </a:endParaRPr>
          </a:p>
        </p:txBody>
      </p:sp>
      <p:sp>
        <p:nvSpPr>
          <p:cNvPr id="16" name="TextBox 15"/>
          <p:cNvSpPr txBox="1"/>
          <p:nvPr/>
        </p:nvSpPr>
        <p:spPr>
          <a:xfrm>
            <a:off x="4585068" y="1506865"/>
            <a:ext cx="4253376" cy="2954655"/>
          </a:xfrm>
          <a:prstGeom prst="rect">
            <a:avLst/>
          </a:prstGeom>
          <a:noFill/>
        </p:spPr>
        <p:txBody>
          <a:bodyPr wrap="square" rtlCol="0">
            <a:spAutoFit/>
          </a:bodyPr>
          <a:lstStyle/>
          <a:p>
            <a:endParaRPr lang="tr-TR" sz="1400" b="1" dirty="0" smtClean="0"/>
          </a:p>
          <a:p>
            <a:r>
              <a:rPr lang="tr-TR" sz="1400" b="1" dirty="0" smtClean="0"/>
              <a:t>Oyuncular</a:t>
            </a:r>
            <a:r>
              <a:rPr lang="tr-TR" sz="1400" b="1" dirty="0"/>
              <a:t>:</a:t>
            </a:r>
            <a:r>
              <a:rPr lang="tr-TR" sz="1400" dirty="0"/>
              <a:t>  Wendi McLendon-Covey, Sean Giambrone, Troy </a:t>
            </a:r>
            <a:r>
              <a:rPr lang="tr-TR" sz="1400" dirty="0" smtClean="0"/>
              <a:t>Gentile...</a:t>
            </a:r>
            <a:endParaRPr lang="tr-TR" sz="1400" dirty="0"/>
          </a:p>
          <a:p>
            <a:r>
              <a:rPr lang="tr-TR" sz="1400" b="1" dirty="0" smtClean="0"/>
              <a:t>Yapım </a:t>
            </a:r>
            <a:r>
              <a:rPr lang="tr-TR" sz="1400" b="1" dirty="0"/>
              <a:t>Yılı: </a:t>
            </a:r>
            <a:r>
              <a:rPr lang="tr-TR" sz="1400" dirty="0"/>
              <a:t>	2013</a:t>
            </a:r>
          </a:p>
          <a:p>
            <a:r>
              <a:rPr lang="tr-TR" sz="1400" b="1" dirty="0"/>
              <a:t>Tür: </a:t>
            </a:r>
            <a:r>
              <a:rPr lang="tr-TR" sz="1400" dirty="0"/>
              <a:t>	</a:t>
            </a:r>
            <a:r>
              <a:rPr lang="tr-TR" sz="1400" dirty="0" smtClean="0"/>
              <a:t>Comedy </a:t>
            </a:r>
            <a:endParaRPr lang="tr-TR" sz="1400" dirty="0"/>
          </a:p>
          <a:p>
            <a:r>
              <a:rPr lang="tr-TR" sz="1400" b="1" dirty="0"/>
              <a:t>Süre:	</a:t>
            </a:r>
            <a:r>
              <a:rPr lang="tr-TR" sz="1400" dirty="0" smtClean="0"/>
              <a:t>30’</a:t>
            </a:r>
            <a:endParaRPr lang="tr-TR" sz="1400" dirty="0"/>
          </a:p>
          <a:p>
            <a:r>
              <a:rPr lang="tr-TR" sz="1400" b="1" dirty="0"/>
              <a:t>Konu: </a:t>
            </a:r>
            <a:r>
              <a:rPr lang="tr-TR" sz="1400" dirty="0" smtClean="0"/>
              <a:t>Tüm </a:t>
            </a:r>
            <a:r>
              <a:rPr lang="tr-TR" sz="1400" dirty="0"/>
              <a:t>bu çocuk eğitimi saçmalıkları, bloglar, ödüller ve alerjik çocuklardan önce, 80'lerde çocuk olanların yaşadığı çok daha özgür bir ortam vardı. İşte 11 yaşındaki Adam'ın kamerasına kaydettiği bu harika yıllardaki çılgınları "The Goldbergs" dizisiyle ekrana geliyor</a:t>
            </a:r>
            <a:r>
              <a:rPr lang="tr-TR" sz="1600" dirty="0"/>
              <a:t>.</a:t>
            </a:r>
          </a:p>
          <a:p>
            <a:endParaRPr lang="tr-TR" sz="1600" b="1" dirty="0"/>
          </a:p>
        </p:txBody>
      </p:sp>
      <p:pic>
        <p:nvPicPr>
          <p:cNvPr id="23" name="Picture 2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366" y="6064042"/>
            <a:ext cx="900732" cy="675549"/>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098" y="6064042"/>
            <a:ext cx="914475" cy="646562"/>
          </a:xfrm>
          <a:prstGeom prst="rect">
            <a:avLst/>
          </a:prstGeom>
        </p:spPr>
      </p:pic>
      <p:sp>
        <p:nvSpPr>
          <p:cNvPr id="18" name="TextBox 17"/>
          <p:cNvSpPr txBox="1"/>
          <p:nvPr/>
        </p:nvSpPr>
        <p:spPr>
          <a:xfrm>
            <a:off x="4586889" y="4461520"/>
            <a:ext cx="3970248" cy="954107"/>
          </a:xfrm>
          <a:prstGeom prst="rect">
            <a:avLst/>
          </a:prstGeom>
          <a:noFill/>
        </p:spPr>
        <p:txBody>
          <a:bodyPr wrap="square" rtlCol="0">
            <a:spAutoFit/>
          </a:bodyPr>
          <a:lstStyle/>
          <a:p>
            <a:r>
              <a:rPr lang="tr-TR" sz="1400" dirty="0"/>
              <a:t>Curb Your Enthusiasm ve Arrested Development dizilerinden tanıdığımız, Toy Story 3 (2010) ve  VOL·i (2008) gibi filmlerde seslendirme yapan usta oyuncu Jeff Garlin dizinin başrollerinden birinde oyunuyor. </a:t>
            </a:r>
            <a:endParaRPr lang="tr-TR" dirty="0"/>
          </a:p>
        </p:txBody>
      </p:sp>
      <p:pic>
        <p:nvPicPr>
          <p:cNvPr id="1026" name="Picture 2" descr="\\10.100.125.67\Ortak\Dizi Görseller\The Goldbergs\SPTAsset_1386149130081\GLD_KeyArt_Premier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2326" y="1347700"/>
            <a:ext cx="3074260" cy="4067927"/>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36941580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1454934" y="1051870"/>
            <a:ext cx="6623227" cy="1080120"/>
          </a:xfrm>
        </p:spPr>
        <p:txBody>
          <a:bodyPr>
            <a:noAutofit/>
          </a:bodyPr>
          <a:lstStyle/>
          <a:p>
            <a:r>
              <a:rPr lang="tr-TR" sz="2400" b="1" dirty="0" smtClean="0">
                <a:solidFill>
                  <a:schemeClr val="tx1">
                    <a:lumMod val="75000"/>
                    <a:lumOff val="25000"/>
                  </a:schemeClr>
                </a:solidFill>
              </a:rPr>
              <a:t>		                UNFORGETTABLE   </a:t>
            </a:r>
            <a:r>
              <a:rPr lang="tr-TR" sz="1400" b="1" dirty="0" smtClean="0">
                <a:solidFill>
                  <a:schemeClr val="tx1">
                    <a:lumMod val="75000"/>
                    <a:lumOff val="25000"/>
                  </a:schemeClr>
                </a:solidFill>
              </a:rPr>
              <a:t>1.Sezon</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5122" name="Picture 2" descr="C:\Users\bgunan\Desktop\New folder (3)\dizismart platin 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9568" y="93180"/>
            <a:ext cx="2124053" cy="527508"/>
          </a:xfrm>
          <a:prstGeom prst="rect">
            <a:avLst/>
          </a:prstGeom>
        </p:spPr>
        <p:style>
          <a:lnRef idx="3">
            <a:schemeClr val="lt1"/>
          </a:lnRef>
          <a:fillRef idx="1">
            <a:schemeClr val="dk1"/>
          </a:fillRef>
          <a:effectRef idx="1">
            <a:schemeClr val="dk1"/>
          </a:effectRef>
          <a:fontRef idx="minor">
            <a:schemeClr val="lt1"/>
          </a:fontRef>
        </p:style>
      </p:pic>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6" name="Rectangle 5"/>
          <p:cNvSpPr/>
          <p:nvPr/>
        </p:nvSpPr>
        <p:spPr>
          <a:xfrm>
            <a:off x="493254" y="5073187"/>
            <a:ext cx="2399439" cy="646331"/>
          </a:xfrm>
          <a:prstGeom prst="rect">
            <a:avLst/>
          </a:prstGeom>
        </p:spPr>
        <p:txBody>
          <a:bodyPr wrap="none">
            <a:spAutoFit/>
          </a:bodyPr>
          <a:lstStyle/>
          <a:p>
            <a:r>
              <a:rPr lang="tr-TR" b="1" dirty="0" smtClean="0"/>
              <a:t>Her </a:t>
            </a:r>
            <a:r>
              <a:rPr lang="tr-TR" b="1" dirty="0"/>
              <a:t>Pazartesi </a:t>
            </a:r>
            <a:r>
              <a:rPr lang="tr-TR" b="1" dirty="0" smtClean="0"/>
              <a:t>20:00’de</a:t>
            </a:r>
          </a:p>
          <a:p>
            <a:r>
              <a:rPr lang="tr-TR" b="1" dirty="0" smtClean="0"/>
              <a:t>Tekrarı C.tesi  21:00’de</a:t>
            </a:r>
            <a:r>
              <a:rPr lang="tr-TR" b="1" dirty="0"/>
              <a:t>!</a:t>
            </a:r>
            <a:endParaRPr lang="tr-TR" b="1" i="1" dirty="0"/>
          </a:p>
        </p:txBody>
      </p:sp>
      <p:sp>
        <p:nvSpPr>
          <p:cNvPr id="16" name="TextBox 15"/>
          <p:cNvSpPr txBox="1"/>
          <p:nvPr/>
        </p:nvSpPr>
        <p:spPr>
          <a:xfrm>
            <a:off x="4567096" y="1700808"/>
            <a:ext cx="4253376" cy="2246769"/>
          </a:xfrm>
          <a:prstGeom prst="rect">
            <a:avLst/>
          </a:prstGeom>
          <a:noFill/>
        </p:spPr>
        <p:txBody>
          <a:bodyPr wrap="square" rtlCol="0">
            <a:spAutoFit/>
          </a:bodyPr>
          <a:lstStyle/>
          <a:p>
            <a:r>
              <a:rPr lang="tr-TR" sz="1400" b="1" dirty="0" smtClean="0"/>
              <a:t>Oyuncular: </a:t>
            </a:r>
            <a:r>
              <a:rPr lang="tr-TR" sz="1400" dirty="0" smtClean="0"/>
              <a:t>	</a:t>
            </a:r>
            <a:r>
              <a:rPr lang="tr-TR" sz="1400" dirty="0"/>
              <a:t>Poppy Montgomery, Dylan Walsh, Michael Gaston, Kevin Rankin, Daya Vaidya, Jane </a:t>
            </a:r>
            <a:r>
              <a:rPr lang="tr-TR" sz="1400" dirty="0" smtClean="0"/>
              <a:t>Curtin...</a:t>
            </a:r>
            <a:endParaRPr lang="tr-TR" sz="1400" dirty="0"/>
          </a:p>
          <a:p>
            <a:r>
              <a:rPr lang="tr-TR" sz="1400" b="1" dirty="0" smtClean="0"/>
              <a:t>Yapım Yılı: </a:t>
            </a:r>
            <a:r>
              <a:rPr lang="tr-TR" sz="1400" dirty="0" smtClean="0"/>
              <a:t>	2011</a:t>
            </a:r>
          </a:p>
          <a:p>
            <a:r>
              <a:rPr lang="tr-TR" sz="1400" b="1" dirty="0" smtClean="0"/>
              <a:t>Tür: </a:t>
            </a:r>
            <a:r>
              <a:rPr lang="tr-TR" sz="1400" dirty="0" smtClean="0"/>
              <a:t>	</a:t>
            </a:r>
            <a:r>
              <a:rPr lang="tr-TR" sz="1400" dirty="0"/>
              <a:t>Drama	 </a:t>
            </a:r>
          </a:p>
          <a:p>
            <a:r>
              <a:rPr lang="tr-TR" sz="1400" b="1" dirty="0" smtClean="0"/>
              <a:t>Süre:	</a:t>
            </a:r>
            <a:r>
              <a:rPr lang="tr-TR" sz="1400" dirty="0" smtClean="0"/>
              <a:t>60’</a:t>
            </a:r>
          </a:p>
          <a:p>
            <a:r>
              <a:rPr lang="tr-TR" sz="1400" b="1" dirty="0" smtClean="0"/>
              <a:t>Konu: </a:t>
            </a:r>
            <a:r>
              <a:rPr lang="tr-TR" sz="1400" dirty="0" smtClean="0"/>
              <a:t>Dizi </a:t>
            </a:r>
            <a:r>
              <a:rPr lang="tr-TR" sz="1400" dirty="0"/>
              <a:t>sıradışı bir hafızaya sahip dedektif Carrie Wells etrafında dönüyor. Eski sevgilisinin yardım çağrısından sonra New York Polis departmanı cinayet birimine katılan Carrie'nin hatırlayamadığı tek şeyse kız kardeşinin öldürüldüğü gün olanlardır.  </a:t>
            </a:r>
            <a:endParaRPr lang="tr-TR" sz="1600" b="1" dirty="0"/>
          </a:p>
        </p:txBody>
      </p:sp>
      <p:pic>
        <p:nvPicPr>
          <p:cNvPr id="17" name="Picture 16">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37" y="6137827"/>
            <a:ext cx="900732" cy="675549"/>
          </a:xfrm>
          <a:prstGeom prst="rect">
            <a:avLst/>
          </a:prstGeom>
        </p:spPr>
      </p:pic>
      <p:pic>
        <p:nvPicPr>
          <p:cNvPr id="19" name="Picture 18">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584" y="6135551"/>
            <a:ext cx="914475" cy="646562"/>
          </a:xfrm>
          <a:prstGeom prst="rect">
            <a:avLst/>
          </a:prstGeom>
        </p:spPr>
      </p:pic>
      <p:sp>
        <p:nvSpPr>
          <p:cNvPr id="14" name="TextBox 13"/>
          <p:cNvSpPr txBox="1"/>
          <p:nvPr/>
        </p:nvSpPr>
        <p:spPr>
          <a:xfrm>
            <a:off x="4567096" y="4034585"/>
            <a:ext cx="4037352" cy="738664"/>
          </a:xfrm>
          <a:prstGeom prst="rect">
            <a:avLst/>
          </a:prstGeom>
          <a:noFill/>
        </p:spPr>
        <p:txBody>
          <a:bodyPr wrap="square" rtlCol="0">
            <a:spAutoFit/>
          </a:bodyPr>
          <a:lstStyle/>
          <a:p>
            <a:r>
              <a:rPr lang="tr-TR" sz="1400" dirty="0"/>
              <a:t>Baş rolünde Without a Trace’in güzel oyuncusu Poppy </a:t>
            </a:r>
            <a:r>
              <a:rPr lang="tr-TR" sz="1400" dirty="0" smtClean="0"/>
              <a:t>Montgomery’e </a:t>
            </a:r>
            <a:r>
              <a:rPr lang="tr-TR" sz="1400" dirty="0"/>
              <a:t>Nip/Tuck’ın başarılı doktoru olarak tanıdığımız Dylan Walsh eşlik ediyor.  </a:t>
            </a:r>
            <a:endParaRPr lang="tr-TR" dirty="0"/>
          </a:p>
        </p:txBody>
      </p:sp>
      <p:pic>
        <p:nvPicPr>
          <p:cNvPr id="15" name="Picture 4" descr="C:\Users\bgunan\Desktop\19141215bef62a937b7fb6f98aa329b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3254" y="1700808"/>
            <a:ext cx="3529843" cy="2647383"/>
          </a:xfrm>
          <a:prstGeom prst="roundRect">
            <a:avLst>
              <a:gd name="adj" fmla="val 8594"/>
            </a:avLst>
          </a:prstGeom>
          <a:solidFill>
            <a:srgbClr val="FFFFFF">
              <a:shade val="85000"/>
            </a:srgbClr>
          </a:solidFill>
          <a:ln>
            <a:noFill/>
          </a:ln>
          <a:effectLst>
            <a:reflection blurRad="6350" stA="52000" endA="300" endPos="35000" dir="5400000" sy="-100000" algn="bl" rotWithShape="0"/>
          </a:effectLst>
          <a:extLst/>
        </p:spPr>
      </p:pic>
    </p:spTree>
    <p:extLst>
      <p:ext uri="{BB962C8B-B14F-4D97-AF65-F5344CB8AC3E}">
        <p14:creationId xmlns:p14="http://schemas.microsoft.com/office/powerpoint/2010/main" val="10352450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04" y="1196752"/>
            <a:ext cx="9144000"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83" y="452139"/>
            <a:ext cx="1858207" cy="38395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2617" y="469067"/>
            <a:ext cx="1826324" cy="40869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1080" y="483962"/>
            <a:ext cx="1884375" cy="393795"/>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6495" y="483962"/>
            <a:ext cx="2216667" cy="511539"/>
          </a:xfrm>
          <a:prstGeom prst="rect">
            <a:avLst/>
          </a:prstGeom>
        </p:spPr>
      </p:pic>
      <p:sp>
        <p:nvSpPr>
          <p:cNvPr id="21" name="TextBox 20"/>
          <p:cNvSpPr txBox="1"/>
          <p:nvPr/>
        </p:nvSpPr>
        <p:spPr>
          <a:xfrm>
            <a:off x="1730946" y="2564904"/>
            <a:ext cx="6441454" cy="1169551"/>
          </a:xfrm>
          <a:prstGeom prst="rect">
            <a:avLst/>
          </a:prstGeom>
          <a:noFill/>
        </p:spPr>
        <p:txBody>
          <a:bodyPr wrap="square" rtlCol="0">
            <a:spAutoFit/>
          </a:bodyPr>
          <a:lstStyle/>
          <a:p>
            <a:r>
              <a:rPr lang="tr-TR" sz="2000" b="1" dirty="0" smtClean="0">
                <a:solidFill>
                  <a:srgbClr val="FF0000"/>
                </a:solidFill>
              </a:rPr>
              <a:t>        Geçmişten Günümüze Oscar Keyfi Dsmart’ta! </a:t>
            </a:r>
          </a:p>
          <a:p>
            <a:endParaRPr lang="tr-TR" sz="2000" b="1" dirty="0" smtClean="0">
              <a:solidFill>
                <a:srgbClr val="FF0000"/>
              </a:solidFill>
            </a:endParaRPr>
          </a:p>
          <a:p>
            <a:r>
              <a:rPr lang="tr-TR" sz="1500" b="1" dirty="0" smtClean="0">
                <a:solidFill>
                  <a:srgbClr val="FF0000"/>
                </a:solidFill>
              </a:rPr>
              <a:t>    Oscar heyecanından önce 5 sinema kanalında 5 hafta sonu boyunca </a:t>
            </a:r>
          </a:p>
          <a:p>
            <a:r>
              <a:rPr lang="tr-TR" sz="1500" b="1" dirty="0" smtClean="0">
                <a:solidFill>
                  <a:srgbClr val="FF0000"/>
                </a:solidFill>
              </a:rPr>
              <a:t>               yolu Oscar’dan geçmiş filmler MovieSmart kanallarında!!</a:t>
            </a:r>
            <a:endParaRPr lang="tr-TR" dirty="0"/>
          </a:p>
        </p:txBody>
      </p:sp>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l="35285" r="35285"/>
          <a:stretch/>
        </p:blipFill>
        <p:spPr>
          <a:xfrm>
            <a:off x="3958185" y="4030610"/>
            <a:ext cx="971944" cy="238027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04930" y="469067"/>
            <a:ext cx="1685663" cy="350096"/>
          </a:xfrm>
          <a:prstGeom prst="rect">
            <a:avLst/>
          </a:prstGeom>
        </p:spPr>
      </p:pic>
    </p:spTree>
    <p:extLst>
      <p:ext uri="{BB962C8B-B14F-4D97-AF65-F5344CB8AC3E}">
        <p14:creationId xmlns:p14="http://schemas.microsoft.com/office/powerpoint/2010/main" val="19424841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745287" y="836156"/>
            <a:ext cx="4363629" cy="1080120"/>
          </a:xfrm>
        </p:spPr>
        <p:txBody>
          <a:bodyPr>
            <a:noAutofit/>
          </a:bodyPr>
          <a:lstStyle/>
          <a:p>
            <a:r>
              <a:rPr lang="tr-TR" sz="2400" b="1" dirty="0" smtClean="0">
                <a:solidFill>
                  <a:schemeClr val="tx1">
                    <a:lumMod val="75000"/>
                    <a:lumOff val="25000"/>
                  </a:schemeClr>
                </a:solidFill>
              </a:rPr>
              <a:t>				  BOARDWALK EMPIRE </a:t>
            </a:r>
            <a:r>
              <a:rPr lang="tr-TR" sz="1400" b="1" dirty="0" smtClean="0">
                <a:solidFill>
                  <a:schemeClr val="tx1">
                    <a:lumMod val="75000"/>
                    <a:lumOff val="25000"/>
                  </a:schemeClr>
                </a:solidFill>
              </a:rPr>
              <a:t>3.SEZON</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5122" name="Picture 2" descr="C:\Users\bgunan\Desktop\New folder (3)\dizismart platin 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9568" y="93180"/>
            <a:ext cx="2124053" cy="527508"/>
          </a:xfrm>
          <a:prstGeom prst="rect">
            <a:avLst/>
          </a:prstGeom>
        </p:spPr>
        <p:style>
          <a:lnRef idx="3">
            <a:schemeClr val="lt1"/>
          </a:lnRef>
          <a:fillRef idx="1">
            <a:schemeClr val="dk1"/>
          </a:fillRef>
          <a:effectRef idx="1">
            <a:schemeClr val="dk1"/>
          </a:effectRef>
          <a:fontRef idx="minor">
            <a:schemeClr val="lt1"/>
          </a:fontRef>
        </p:style>
      </p:pic>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6" name="Rectangle 5"/>
          <p:cNvSpPr/>
          <p:nvPr/>
        </p:nvSpPr>
        <p:spPr>
          <a:xfrm>
            <a:off x="755576" y="4437112"/>
            <a:ext cx="2992101" cy="369332"/>
          </a:xfrm>
          <a:prstGeom prst="rect">
            <a:avLst/>
          </a:prstGeom>
        </p:spPr>
        <p:txBody>
          <a:bodyPr wrap="square">
            <a:spAutoFit/>
          </a:bodyPr>
          <a:lstStyle/>
          <a:p>
            <a:r>
              <a:rPr lang="tr-TR" b="1" dirty="0">
                <a:solidFill>
                  <a:schemeClr val="tx1">
                    <a:lumMod val="75000"/>
                    <a:lumOff val="25000"/>
                  </a:schemeClr>
                </a:solidFill>
                <a:ea typeface="Adobe Gothic Std B" pitchFamily="34" charset="-128"/>
                <a:cs typeface="Arial" panose="020B0604020202020204" pitchFamily="34" charset="0"/>
              </a:rPr>
              <a:t> </a:t>
            </a:r>
            <a:r>
              <a:rPr lang="tr-TR" b="1" dirty="0" smtClean="0">
                <a:solidFill>
                  <a:schemeClr val="tx1">
                    <a:lumMod val="75000"/>
                    <a:lumOff val="25000"/>
                  </a:schemeClr>
                </a:solidFill>
                <a:ea typeface="Adobe Gothic Std B" pitchFamily="34" charset="-128"/>
                <a:cs typeface="Arial" panose="020B0604020202020204" pitchFamily="34" charset="0"/>
              </a:rPr>
              <a:t>      İlk </a:t>
            </a:r>
            <a:r>
              <a:rPr lang="tr-TR" b="1" dirty="0">
                <a:solidFill>
                  <a:schemeClr val="tx1">
                    <a:lumMod val="75000"/>
                    <a:lumOff val="25000"/>
                  </a:schemeClr>
                </a:solidFill>
                <a:ea typeface="Adobe Gothic Std B" pitchFamily="34" charset="-128"/>
                <a:cs typeface="Arial" panose="020B0604020202020204" pitchFamily="34" charset="0"/>
              </a:rPr>
              <a:t>Bölüm </a:t>
            </a:r>
            <a:r>
              <a:rPr lang="tr-TR" b="1" dirty="0" smtClean="0">
                <a:solidFill>
                  <a:schemeClr val="tx1">
                    <a:lumMod val="75000"/>
                    <a:lumOff val="25000"/>
                  </a:schemeClr>
                </a:solidFill>
                <a:ea typeface="Adobe Gothic Std B" pitchFamily="34" charset="-128"/>
                <a:cs typeface="Arial" panose="020B0604020202020204" pitchFamily="34" charset="0"/>
              </a:rPr>
              <a:t>07 ŞUBAT </a:t>
            </a:r>
            <a:r>
              <a:rPr lang="tr-TR" b="1" dirty="0">
                <a:solidFill>
                  <a:schemeClr val="tx1">
                    <a:lumMod val="75000"/>
                    <a:lumOff val="25000"/>
                  </a:schemeClr>
                </a:solidFill>
                <a:ea typeface="Adobe Gothic Std B" pitchFamily="34" charset="-128"/>
                <a:cs typeface="Arial" panose="020B0604020202020204" pitchFamily="34" charset="0"/>
              </a:rPr>
              <a:t>2014 </a:t>
            </a:r>
          </a:p>
        </p:txBody>
      </p:sp>
      <p:sp>
        <p:nvSpPr>
          <p:cNvPr id="16" name="TextBox 15"/>
          <p:cNvSpPr txBox="1"/>
          <p:nvPr/>
        </p:nvSpPr>
        <p:spPr>
          <a:xfrm>
            <a:off x="4997602" y="1712356"/>
            <a:ext cx="3672408" cy="2677656"/>
          </a:xfrm>
          <a:prstGeom prst="rect">
            <a:avLst/>
          </a:prstGeom>
          <a:noFill/>
        </p:spPr>
        <p:txBody>
          <a:bodyPr wrap="square" rtlCol="0">
            <a:spAutoFit/>
          </a:bodyPr>
          <a:lstStyle/>
          <a:p>
            <a:r>
              <a:rPr lang="tr-TR" sz="1400" b="1" dirty="0"/>
              <a:t>Oyuncular: </a:t>
            </a:r>
            <a:r>
              <a:rPr lang="tr-TR" sz="1400" dirty="0"/>
              <a:t>	</a:t>
            </a:r>
            <a:r>
              <a:rPr lang="tr-TR" sz="1400" b="1" dirty="0"/>
              <a:t>:</a:t>
            </a:r>
            <a:r>
              <a:rPr lang="tr-TR" sz="1400" dirty="0"/>
              <a:t>   Steve Buscemi, Kelly Macdonald, Michael Shannon, Michael Stuhlbarg, Stephen </a:t>
            </a:r>
            <a:r>
              <a:rPr lang="tr-TR" sz="1400" dirty="0" smtClean="0"/>
              <a:t>Graham...</a:t>
            </a:r>
            <a:endParaRPr lang="tr-TR" sz="1400" dirty="0"/>
          </a:p>
          <a:p>
            <a:r>
              <a:rPr lang="tr-TR" sz="1400" b="1" dirty="0"/>
              <a:t>Yapım Yılı: </a:t>
            </a:r>
            <a:r>
              <a:rPr lang="tr-TR" sz="1400" dirty="0"/>
              <a:t>	</a:t>
            </a:r>
            <a:r>
              <a:rPr lang="tr-TR" sz="1400" dirty="0" smtClean="0"/>
              <a:t>2012</a:t>
            </a:r>
            <a:endParaRPr lang="tr-TR" sz="1400" dirty="0"/>
          </a:p>
          <a:p>
            <a:r>
              <a:rPr lang="tr-TR" sz="1400" b="1" dirty="0"/>
              <a:t>Tür: </a:t>
            </a:r>
            <a:r>
              <a:rPr lang="tr-TR" sz="1400" dirty="0"/>
              <a:t>	 Drama</a:t>
            </a:r>
          </a:p>
          <a:p>
            <a:r>
              <a:rPr lang="tr-TR" sz="1400" b="1" dirty="0"/>
              <a:t>Süre:	</a:t>
            </a:r>
            <a:r>
              <a:rPr lang="tr-TR" sz="1400" dirty="0"/>
              <a:t>60’</a:t>
            </a:r>
          </a:p>
          <a:p>
            <a:r>
              <a:rPr lang="tr-TR" sz="1400" b="1" dirty="0"/>
              <a:t>Konu: </a:t>
            </a:r>
            <a:r>
              <a:rPr lang="tr-TR" sz="1400" dirty="0"/>
              <a:t>Atlantik City’de İçki Yasağı Kanunu’nu devam etmektedir.  Nucky Thompson’ın iyice güç kazanması  eski dostlarını rahatsız etmeye başlar.   </a:t>
            </a:r>
            <a:r>
              <a:rPr lang="tr-TR" sz="1400" dirty="0" smtClean="0"/>
              <a:t>Şehri </a:t>
            </a:r>
            <a:r>
              <a:rPr lang="tr-TR" sz="1400" dirty="0"/>
              <a:t>onun elinden geri almak için kardeşinin de dahil olduğu acımasız bir plan devreye girer. </a:t>
            </a:r>
          </a:p>
        </p:txBody>
      </p:sp>
      <p:pic>
        <p:nvPicPr>
          <p:cNvPr id="21" name="Picture 20">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46" y="6136317"/>
            <a:ext cx="900732" cy="675549"/>
          </a:xfrm>
          <a:prstGeom prst="rect">
            <a:avLst/>
          </a:prstGeom>
        </p:spPr>
      </p:pic>
      <p:pic>
        <p:nvPicPr>
          <p:cNvPr id="22" name="Picture 21">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92" y="6123701"/>
            <a:ext cx="914475" cy="646562"/>
          </a:xfrm>
          <a:prstGeom prst="rect">
            <a:avLst/>
          </a:prstGeom>
        </p:spPr>
      </p:pic>
      <p:pic>
        <p:nvPicPr>
          <p:cNvPr id="2050" name="Picture 2" descr="D:\BOARDWALK EMPIRE\ADDITIONAL MATERIALS\743867_1460864_1688x30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671" y="1712356"/>
            <a:ext cx="4223218" cy="2376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5" name="TextBox 14"/>
          <p:cNvSpPr txBox="1"/>
          <p:nvPr/>
        </p:nvSpPr>
        <p:spPr>
          <a:xfrm>
            <a:off x="4997602" y="4648243"/>
            <a:ext cx="3966886" cy="954107"/>
          </a:xfrm>
          <a:prstGeom prst="rect">
            <a:avLst/>
          </a:prstGeom>
          <a:noFill/>
        </p:spPr>
        <p:txBody>
          <a:bodyPr wrap="square" rtlCol="0">
            <a:spAutoFit/>
          </a:bodyPr>
          <a:lstStyle/>
          <a:p>
            <a:r>
              <a:rPr lang="tr-TR" sz="1400" dirty="0" smtClean="0"/>
              <a:t>Boardwalk Empire 2 </a:t>
            </a:r>
            <a:r>
              <a:rPr lang="tr-TR" sz="1400" dirty="0"/>
              <a:t>Golden Globe </a:t>
            </a:r>
            <a:r>
              <a:rPr lang="tr-TR" sz="1400" dirty="0" smtClean="0"/>
              <a:t>dahil 30’dan </a:t>
            </a:r>
            <a:r>
              <a:rPr lang="tr-TR" sz="1400" dirty="0"/>
              <a:t>fazla ödül </a:t>
            </a:r>
            <a:r>
              <a:rPr lang="tr-TR" sz="1400" dirty="0" smtClean="0"/>
              <a:t>aldı. 2012 </a:t>
            </a:r>
            <a:r>
              <a:rPr lang="tr-TR" sz="1400" dirty="0"/>
              <a:t>Emmy ödüllerinde 12 dalda aday </a:t>
            </a:r>
            <a:r>
              <a:rPr lang="tr-TR" sz="1400" dirty="0" smtClean="0"/>
              <a:t>oldu, </a:t>
            </a:r>
            <a:r>
              <a:rPr lang="tr-TR" sz="1400" dirty="0"/>
              <a:t>4 dalda ödülü </a:t>
            </a:r>
            <a:r>
              <a:rPr lang="tr-TR" sz="1400" dirty="0" smtClean="0"/>
              <a:t>kazandı.</a:t>
            </a:r>
            <a:endParaRPr lang="tr-TR" sz="1400" dirty="0"/>
          </a:p>
          <a:p>
            <a:r>
              <a:rPr lang="tr-TR" sz="1400" dirty="0"/>
              <a:t> </a:t>
            </a:r>
          </a:p>
        </p:txBody>
      </p:sp>
    </p:spTree>
    <p:extLst>
      <p:ext uri="{BB962C8B-B14F-4D97-AF65-F5344CB8AC3E}">
        <p14:creationId xmlns:p14="http://schemas.microsoft.com/office/powerpoint/2010/main" val="8937898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rgbClr val="46C9CC"/>
                </a:solidFill>
                <a:latin typeface="Futura Md BT" panose="020B0602020204020303" pitchFamily="34" charset="0"/>
              </a:rPr>
              <a:t>ŞUBAT 2014</a:t>
            </a:r>
            <a:endParaRPr lang="tr-TR" sz="3200" b="1" dirty="0">
              <a:solidFill>
                <a:srgbClr val="46C9CC"/>
              </a:solidFill>
              <a:latin typeface="Futura Md BT" panose="020B0602020204020303" pitchFamily="34" charset="0"/>
            </a:endParaRPr>
          </a:p>
        </p:txBody>
      </p:sp>
      <p:sp>
        <p:nvSpPr>
          <p:cNvPr id="3" name="Subtitle 2"/>
          <p:cNvSpPr>
            <a:spLocks noGrp="1"/>
          </p:cNvSpPr>
          <p:nvPr>
            <p:ph type="subTitle" idx="1"/>
          </p:nvPr>
        </p:nvSpPr>
        <p:spPr>
          <a:xfrm>
            <a:off x="4421003" y="1051870"/>
            <a:ext cx="4987709" cy="813399"/>
          </a:xfrm>
        </p:spPr>
        <p:txBody>
          <a:bodyPr>
            <a:noAutofit/>
          </a:bodyPr>
          <a:lstStyle/>
          <a:p>
            <a:r>
              <a:rPr lang="tr-TR" sz="1800" b="1" dirty="0" smtClean="0">
                <a:solidFill>
                  <a:srgbClr val="46C9CC"/>
                </a:solidFill>
              </a:rPr>
              <a:t>The Walking Dead 4. Sezon (2. Bölüm)</a:t>
            </a:r>
            <a:r>
              <a:rPr lang="tr-TR" sz="2400" b="1" dirty="0" smtClean="0">
                <a:solidFill>
                  <a:srgbClr val="46C9CC"/>
                </a:solidFill>
              </a:rPr>
              <a:t>	</a:t>
            </a:r>
          </a:p>
          <a:p>
            <a:r>
              <a:rPr lang="tr-TR" sz="1800" b="1" dirty="0">
                <a:solidFill>
                  <a:srgbClr val="46C9CC"/>
                </a:solidFill>
                <a:ea typeface="Adobe Gothic Std B" pitchFamily="34" charset="-128"/>
                <a:cs typeface="Arial" panose="020B0604020202020204" pitchFamily="34" charset="0"/>
              </a:rPr>
              <a:t>Amerika’dan 1 gün sonra</a:t>
            </a:r>
          </a:p>
          <a:p>
            <a:r>
              <a:rPr lang="tr-TR" sz="2400" b="1" dirty="0" smtClean="0">
                <a:solidFill>
                  <a:schemeClr val="tx1">
                    <a:lumMod val="75000"/>
                    <a:lumOff val="25000"/>
                  </a:schemeClr>
                </a:solidFill>
              </a:rPr>
              <a:t>		</a:t>
            </a:r>
            <a:endParaRPr lang="tr-TR" sz="18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4904" y="908720"/>
            <a:ext cx="9144000" cy="216024"/>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tr-TR">
              <a:solidFill>
                <a:srgbClr val="46C9CC"/>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rgbClr val="46C9CC"/>
                </a:solidFill>
              </a:rPr>
              <a:t>Öne Çıkanlar</a:t>
            </a:r>
            <a:endParaRPr lang="tr-TR" sz="2000" b="1" dirty="0">
              <a:solidFill>
                <a:srgbClr val="46C9CC"/>
              </a:solidFill>
            </a:endParaRPr>
          </a:p>
        </p:txBody>
      </p:sp>
      <p:sp>
        <p:nvSpPr>
          <p:cNvPr id="6" name="Rectangle 5"/>
          <p:cNvSpPr/>
          <p:nvPr/>
        </p:nvSpPr>
        <p:spPr>
          <a:xfrm>
            <a:off x="512403" y="5036944"/>
            <a:ext cx="2447465" cy="923330"/>
          </a:xfrm>
          <a:prstGeom prst="rect">
            <a:avLst/>
          </a:prstGeom>
        </p:spPr>
        <p:txBody>
          <a:bodyPr wrap="none">
            <a:spAutoFit/>
          </a:bodyPr>
          <a:lstStyle/>
          <a:p>
            <a:r>
              <a:rPr lang="tr-TR" b="1" dirty="0" smtClean="0">
                <a:solidFill>
                  <a:schemeClr val="tx1">
                    <a:lumMod val="75000"/>
                    <a:lumOff val="25000"/>
                  </a:schemeClr>
                </a:solidFill>
                <a:ea typeface="Adobe Gothic Std B" pitchFamily="34" charset="-128"/>
                <a:cs typeface="Arial" panose="020B0604020202020204" pitchFamily="34" charset="0"/>
              </a:rPr>
              <a:t>  </a:t>
            </a:r>
            <a:endParaRPr lang="tr-TR" b="1" dirty="0" smtClean="0">
              <a:solidFill>
                <a:schemeClr val="accent5"/>
              </a:solidFill>
              <a:ea typeface="Adobe Gothic Std B" pitchFamily="34" charset="-128"/>
              <a:cs typeface="Arial" panose="020B0604020202020204" pitchFamily="34" charset="0"/>
            </a:endParaRPr>
          </a:p>
          <a:p>
            <a:r>
              <a:rPr lang="tr-TR" b="1" dirty="0" smtClean="0">
                <a:solidFill>
                  <a:srgbClr val="46C9CC"/>
                </a:solidFill>
                <a:ea typeface="Adobe Gothic Std B" pitchFamily="34" charset="-128"/>
                <a:cs typeface="Arial" panose="020B0604020202020204" pitchFamily="34" charset="0"/>
              </a:rPr>
              <a:t>İlk Bölüm 10 Şubat </a:t>
            </a:r>
          </a:p>
          <a:p>
            <a:r>
              <a:rPr lang="tr-TR" b="1" dirty="0" smtClean="0">
                <a:solidFill>
                  <a:srgbClr val="46C9CC"/>
                </a:solidFill>
                <a:ea typeface="Adobe Gothic Std B" pitchFamily="34" charset="-128"/>
                <a:cs typeface="Arial" panose="020B0604020202020204" pitchFamily="34" charset="0"/>
              </a:rPr>
              <a:t>Her Pazartesi 21:30’ da!</a:t>
            </a:r>
            <a:endParaRPr lang="tr-TR" b="1" dirty="0">
              <a:solidFill>
                <a:srgbClr val="46C9CC"/>
              </a:solidFill>
              <a:ea typeface="Adobe Gothic Std B" pitchFamily="34" charset="-128"/>
              <a:cs typeface="Arial" panose="020B0604020202020204" pitchFamily="34" charset="0"/>
            </a:endParaRPr>
          </a:p>
        </p:txBody>
      </p:sp>
      <p:sp>
        <p:nvSpPr>
          <p:cNvPr id="16" name="TextBox 15"/>
          <p:cNvSpPr txBox="1"/>
          <p:nvPr/>
        </p:nvSpPr>
        <p:spPr>
          <a:xfrm>
            <a:off x="4567096" y="1844824"/>
            <a:ext cx="4253376" cy="4216539"/>
          </a:xfrm>
          <a:prstGeom prst="rect">
            <a:avLst/>
          </a:prstGeom>
          <a:noFill/>
        </p:spPr>
        <p:txBody>
          <a:bodyPr wrap="square" rtlCol="0">
            <a:spAutoFit/>
          </a:bodyPr>
          <a:lstStyle/>
          <a:p>
            <a:r>
              <a:rPr lang="tr-TR" sz="1400" b="1" dirty="0" smtClean="0"/>
              <a:t>Oyuncular: </a:t>
            </a:r>
            <a:r>
              <a:rPr lang="tr-TR" sz="1400" dirty="0" smtClean="0"/>
              <a:t>	Andrew Lincoln, Steven Yeun, Chandler Riggs, Norman Reedus, Scott Wilson </a:t>
            </a:r>
            <a:r>
              <a:rPr lang="tr-TR" sz="1400" dirty="0" smtClean="0">
                <a:hlinkClick r:id="rId3"/>
              </a:rPr>
              <a:t> </a:t>
            </a:r>
            <a:endParaRPr lang="tr-TR" sz="1400" dirty="0" smtClean="0"/>
          </a:p>
          <a:p>
            <a:r>
              <a:rPr lang="tr-TR" sz="1400" b="1" dirty="0" smtClean="0"/>
              <a:t>Yapım Yılı: </a:t>
            </a:r>
            <a:r>
              <a:rPr lang="tr-TR" sz="1400" dirty="0" smtClean="0"/>
              <a:t>	2010</a:t>
            </a:r>
          </a:p>
          <a:p>
            <a:r>
              <a:rPr lang="tr-TR" sz="1400" b="1" dirty="0" smtClean="0"/>
              <a:t>Tür: </a:t>
            </a:r>
            <a:r>
              <a:rPr lang="tr-TR" sz="1400" dirty="0" smtClean="0"/>
              <a:t>	</a:t>
            </a:r>
            <a:r>
              <a:rPr lang="tr-TR" sz="1400" dirty="0"/>
              <a:t>Drama	 </a:t>
            </a:r>
          </a:p>
          <a:p>
            <a:r>
              <a:rPr lang="tr-TR" sz="1400" b="1" dirty="0" smtClean="0"/>
              <a:t>Süre:	</a:t>
            </a:r>
            <a:r>
              <a:rPr lang="tr-TR" sz="1400" dirty="0" smtClean="0"/>
              <a:t>45’</a:t>
            </a:r>
          </a:p>
          <a:p>
            <a:r>
              <a:rPr lang="tr-TR" sz="1400" b="1" dirty="0" smtClean="0"/>
              <a:t>Konu: 	</a:t>
            </a:r>
            <a:r>
              <a:rPr lang="tr-TR" sz="1400" dirty="0" smtClean="0"/>
              <a:t>4. sezonun ilk yarısı Vali ve Hershel’in de içinde olduğu birçok kişinin ölümüne neden olan bir savaşla sona erdi. Hapishanedeki grup, silahlı çatışmanın yarattığı kaostan hayatları pahasına kaçarken birçoğu da sevdiklerini geride bıraktı. </a:t>
            </a:r>
          </a:p>
          <a:p>
            <a:r>
              <a:rPr lang="tr-TR" sz="1400" dirty="0" smtClean="0"/>
              <a:t>4. sezonun ikinci bölümünde ise diğerlerinden ayrı düşen grubun yeni evlerini bulmak için atıldıkları maceralara tanık olacağız.  Bunun yanı sıra birçok önemli değişiklik var... Hapishane artık grubun evi değil. Gruptaki birçok kişi geride kalanları bulma konusunda umudunu yitiriyor. Carl olgunlaştıkça karakterinde çok önemli gelişmeler oluyor. Bu arada gruba çizgi romanda da bulunan sürpriz yeni karakterler katılıyor. </a:t>
            </a:r>
          </a:p>
          <a:p>
            <a:endParaRPr lang="tr-TR" sz="1600" b="1" dirty="0"/>
          </a:p>
        </p:txBody>
      </p:sp>
      <p:pic>
        <p:nvPicPr>
          <p:cNvPr id="17" name="Picture 16">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37" y="6137827"/>
            <a:ext cx="900732" cy="675549"/>
          </a:xfrm>
          <a:prstGeom prst="rect">
            <a:avLst/>
          </a:prstGeom>
        </p:spPr>
      </p:pic>
      <p:pic>
        <p:nvPicPr>
          <p:cNvPr id="19" name="Picture 18">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608" y="6166814"/>
            <a:ext cx="914475" cy="646562"/>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4858" y="48936"/>
            <a:ext cx="2049630" cy="683210"/>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2403" y="2132856"/>
            <a:ext cx="3751190" cy="2601288"/>
          </a:xfrm>
          <a:prstGeom prst="rect">
            <a:avLst/>
          </a:prstGeom>
        </p:spPr>
      </p:pic>
    </p:spTree>
    <p:extLst>
      <p:ext uri="{BB962C8B-B14F-4D97-AF65-F5344CB8AC3E}">
        <p14:creationId xmlns:p14="http://schemas.microsoft.com/office/powerpoint/2010/main" val="30717589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50000"/>
                    <a:lumOff val="50000"/>
                  </a:schemeClr>
                </a:solidFill>
                <a:latin typeface="Futura Md BT" panose="020B0602020204020303" pitchFamily="34" charset="0"/>
              </a:rPr>
              <a:t>ŞUBAT 2014</a:t>
            </a:r>
            <a:endParaRPr lang="tr-TR" sz="3200" b="1" dirty="0">
              <a:solidFill>
                <a:schemeClr val="tx1">
                  <a:lumMod val="50000"/>
                  <a:lumOff val="50000"/>
                </a:schemeClr>
              </a:solidFill>
              <a:latin typeface="Futura Md BT" panose="020B0602020204020303" pitchFamily="34" charset="0"/>
            </a:endParaRPr>
          </a:p>
        </p:txBody>
      </p:sp>
      <p:sp>
        <p:nvSpPr>
          <p:cNvPr id="3" name="Subtitle 2"/>
          <p:cNvSpPr>
            <a:spLocks noGrp="1"/>
          </p:cNvSpPr>
          <p:nvPr>
            <p:ph type="subTitle" idx="1"/>
          </p:nvPr>
        </p:nvSpPr>
        <p:spPr>
          <a:xfrm>
            <a:off x="3347864" y="3723626"/>
            <a:ext cx="4548680" cy="432914"/>
          </a:xfrm>
        </p:spPr>
        <p:txBody>
          <a:bodyPr>
            <a:noAutofit/>
          </a:bodyPr>
          <a:lstStyle/>
          <a:p>
            <a:r>
              <a:rPr lang="tr-TR" sz="1800" b="1" dirty="0">
                <a:solidFill>
                  <a:schemeClr val="tx1">
                    <a:lumMod val="75000"/>
                    <a:lumOff val="25000"/>
                  </a:schemeClr>
                </a:solidFill>
              </a:rPr>
              <a:t>CSI 300. </a:t>
            </a:r>
            <a:r>
              <a:rPr lang="tr-TR" sz="1800" b="1" dirty="0" smtClean="0">
                <a:solidFill>
                  <a:schemeClr val="tx1">
                    <a:lumMod val="75000"/>
                    <a:lumOff val="25000"/>
                  </a:schemeClr>
                </a:solidFill>
              </a:rPr>
              <a:t>Bölüm</a:t>
            </a:r>
            <a:r>
              <a:rPr lang="tr-TR" sz="2400" b="1" dirty="0" smtClean="0">
                <a:solidFill>
                  <a:schemeClr val="tx1">
                    <a:lumMod val="75000"/>
                    <a:lumOff val="25000"/>
                  </a:schemeClr>
                </a:solidFill>
              </a:rPr>
              <a:t>		</a:t>
            </a:r>
            <a:endParaRPr lang="tr-TR" sz="18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4904" y="908720"/>
            <a:ext cx="9144000" cy="216024"/>
          </a:xfrm>
          <a:prstGeom prst="rect">
            <a:avLst/>
          </a:prstGeom>
          <a:ln/>
        </p:spPr>
        <p:style>
          <a:lnRef idx="1">
            <a:schemeClr val="dk1"/>
          </a:lnRef>
          <a:fillRef idx="1002">
            <a:schemeClr val="dk1"/>
          </a:fillRef>
          <a:effectRef idx="1">
            <a:schemeClr val="dk1"/>
          </a:effectRef>
          <a:fontRef idx="minor">
            <a:schemeClr val="dk1"/>
          </a:fontRef>
        </p:style>
        <p:txBody>
          <a:bodyPr rtlCol="0" anchor="ctr"/>
          <a:lstStyle/>
          <a:p>
            <a:pPr algn="ctr"/>
            <a:endParaRPr lang="tr-TR">
              <a:solidFill>
                <a:schemeClr val="tx1">
                  <a:lumMod val="50000"/>
                  <a:lumOff val="50000"/>
                </a:schemeClr>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6" name="Rectangle 5"/>
          <p:cNvSpPr/>
          <p:nvPr/>
        </p:nvSpPr>
        <p:spPr>
          <a:xfrm>
            <a:off x="315782" y="5412992"/>
            <a:ext cx="1455651" cy="523220"/>
          </a:xfrm>
          <a:prstGeom prst="rect">
            <a:avLst/>
          </a:prstGeom>
        </p:spPr>
        <p:txBody>
          <a:bodyPr wrap="square">
            <a:spAutoFit/>
          </a:bodyPr>
          <a:lstStyle/>
          <a:p>
            <a:r>
              <a:rPr lang="tr-TR" sz="1400" b="1" dirty="0" smtClean="0">
                <a:solidFill>
                  <a:schemeClr val="tx1">
                    <a:lumMod val="50000"/>
                    <a:lumOff val="50000"/>
                  </a:schemeClr>
                </a:solidFill>
              </a:rPr>
              <a:t>13 </a:t>
            </a:r>
            <a:r>
              <a:rPr lang="tr-TR" sz="1400" b="1" dirty="0">
                <a:solidFill>
                  <a:schemeClr val="tx1">
                    <a:lumMod val="50000"/>
                    <a:lumOff val="50000"/>
                  </a:schemeClr>
                </a:solidFill>
              </a:rPr>
              <a:t>Şubat </a:t>
            </a:r>
            <a:r>
              <a:rPr lang="tr-TR" sz="1400" b="1" dirty="0" smtClean="0">
                <a:solidFill>
                  <a:schemeClr val="tx1">
                    <a:lumMod val="50000"/>
                    <a:lumOff val="50000"/>
                  </a:schemeClr>
                </a:solidFill>
              </a:rPr>
              <a:t>Perşembe </a:t>
            </a:r>
            <a:r>
              <a:rPr lang="tr-TR" sz="1400" b="1" dirty="0">
                <a:solidFill>
                  <a:schemeClr val="tx1">
                    <a:lumMod val="50000"/>
                    <a:lumOff val="50000"/>
                  </a:schemeClr>
                </a:solidFill>
              </a:rPr>
              <a:t>20.45</a:t>
            </a:r>
            <a:endParaRPr lang="tr-TR" sz="1400" dirty="0">
              <a:solidFill>
                <a:schemeClr val="tx1">
                  <a:lumMod val="50000"/>
                  <a:lumOff val="50000"/>
                </a:schemeClr>
              </a:solidFill>
            </a:endParaRPr>
          </a:p>
        </p:txBody>
      </p:sp>
      <p:sp>
        <p:nvSpPr>
          <p:cNvPr id="16" name="TextBox 15"/>
          <p:cNvSpPr txBox="1"/>
          <p:nvPr/>
        </p:nvSpPr>
        <p:spPr>
          <a:xfrm>
            <a:off x="3347864" y="4156540"/>
            <a:ext cx="4176464" cy="2000548"/>
          </a:xfrm>
          <a:prstGeom prst="rect">
            <a:avLst/>
          </a:prstGeom>
          <a:noFill/>
        </p:spPr>
        <p:txBody>
          <a:bodyPr wrap="square" rtlCol="0">
            <a:spAutoFit/>
          </a:bodyPr>
          <a:lstStyle/>
          <a:p>
            <a:r>
              <a:rPr lang="tr-TR" sz="1200" b="1" dirty="0" smtClean="0"/>
              <a:t>Oyuncular: </a:t>
            </a:r>
            <a:r>
              <a:rPr lang="tr-TR" sz="1200" dirty="0" smtClean="0"/>
              <a:t>	Ted Danson, Elisabeth Shue, George Eads</a:t>
            </a:r>
            <a:r>
              <a:rPr lang="en-US" sz="1200" dirty="0" smtClean="0"/>
              <a:t> </a:t>
            </a:r>
            <a:endParaRPr lang="tr-TR" sz="1200" dirty="0" smtClean="0"/>
          </a:p>
          <a:p>
            <a:r>
              <a:rPr lang="tr-TR" sz="1200" b="1" dirty="0" smtClean="0"/>
              <a:t>Yapım Yılı: </a:t>
            </a:r>
            <a:r>
              <a:rPr lang="tr-TR" sz="1200" dirty="0" smtClean="0"/>
              <a:t>	2013</a:t>
            </a:r>
          </a:p>
          <a:p>
            <a:r>
              <a:rPr lang="tr-TR" sz="1200" b="1" dirty="0" smtClean="0"/>
              <a:t>Tür: </a:t>
            </a:r>
            <a:r>
              <a:rPr lang="tr-TR" sz="1200" dirty="0" smtClean="0"/>
              <a:t>	Dram, Crime</a:t>
            </a:r>
            <a:r>
              <a:rPr lang="tr-TR" sz="1200" dirty="0"/>
              <a:t>	 </a:t>
            </a:r>
          </a:p>
          <a:p>
            <a:r>
              <a:rPr lang="tr-TR" sz="1200" b="1" dirty="0" smtClean="0"/>
              <a:t>Süre:	</a:t>
            </a:r>
            <a:r>
              <a:rPr lang="tr-TR" sz="1200" dirty="0" smtClean="0"/>
              <a:t>45’</a:t>
            </a:r>
          </a:p>
          <a:p>
            <a:r>
              <a:rPr lang="tr-TR" sz="1200" b="1" dirty="0" smtClean="0"/>
              <a:t>Konu: 	</a:t>
            </a:r>
            <a:r>
              <a:rPr lang="tr-TR" sz="1200" dirty="0" smtClean="0"/>
              <a:t>CSI </a:t>
            </a:r>
            <a:r>
              <a:rPr lang="tr-TR" sz="1200" dirty="0"/>
              <a:t>300. bölümünü kutluyor!  “Frame by Frame” isimli bölümde Catherine Willows, 14 yıldır CSI ekibine musallat olan çözülmemiş bir davayı çözmelerine yardım etmek için geri dönüyor.  Bu özel bölümde konuk oyuncu olarak Jason Priestley de yer alıyor. </a:t>
            </a:r>
          </a:p>
          <a:p>
            <a:endParaRPr lang="tr-TR" sz="1600" b="1" dirty="0"/>
          </a:p>
        </p:txBody>
      </p:sp>
      <p:pic>
        <p:nvPicPr>
          <p:cNvPr id="17" name="Picture 16">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37" y="6137827"/>
            <a:ext cx="900732" cy="675549"/>
          </a:xfrm>
          <a:prstGeom prst="rect">
            <a:avLst/>
          </a:prstGeom>
        </p:spPr>
      </p:pic>
      <p:pic>
        <p:nvPicPr>
          <p:cNvPr id="19" name="Picture 18">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608" y="6166814"/>
            <a:ext cx="914475" cy="64656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71951" y="233828"/>
            <a:ext cx="3384376" cy="517899"/>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2769" y="1340768"/>
            <a:ext cx="7157418" cy="2377346"/>
          </a:xfrm>
          <a:prstGeom prst="rect">
            <a:avLst/>
          </a:prstGeom>
        </p:spPr>
      </p:pic>
    </p:spTree>
    <p:extLst>
      <p:ext uri="{BB962C8B-B14F-4D97-AF65-F5344CB8AC3E}">
        <p14:creationId xmlns:p14="http://schemas.microsoft.com/office/powerpoint/2010/main" val="8098902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68" y="1916832"/>
            <a:ext cx="3672408" cy="576064"/>
          </a:xfrm>
        </p:spPr>
        <p:txBody>
          <a:bodyPr>
            <a:normAutofit fontScale="90000"/>
          </a:bodyPr>
          <a:lstStyle/>
          <a:p>
            <a:r>
              <a:rPr lang="tr-TR" sz="2000" b="1" dirty="0">
                <a:solidFill>
                  <a:schemeClr val="tx1">
                    <a:lumMod val="65000"/>
                    <a:lumOff val="35000"/>
                  </a:schemeClr>
                </a:solidFill>
              </a:rPr>
              <a:t>CSI Miami / New York Crossover</a:t>
            </a:r>
            <a:r>
              <a:rPr lang="tr-TR" dirty="0"/>
              <a:t/>
            </a:r>
            <a:br>
              <a:rPr lang="tr-TR" dirty="0"/>
            </a:br>
            <a:endParaRPr lang="tr-TR" dirty="0"/>
          </a:p>
        </p:txBody>
      </p:sp>
      <p:sp>
        <p:nvSpPr>
          <p:cNvPr id="4" name="Title 1"/>
          <p:cNvSpPr txBox="1">
            <a:spLocks/>
          </p:cNvSpPr>
          <p:nvPr/>
        </p:nvSpPr>
        <p:spPr>
          <a:xfrm>
            <a:off x="593376" y="90434"/>
            <a:ext cx="2670659"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3200" b="1" dirty="0" smtClean="0">
                <a:solidFill>
                  <a:schemeClr val="tx1">
                    <a:lumMod val="50000"/>
                    <a:lumOff val="50000"/>
                  </a:schemeClr>
                </a:solidFill>
                <a:latin typeface="Futura Md BT" panose="020B0602020204020303" pitchFamily="34" charset="0"/>
              </a:rPr>
              <a:t>ŞUBAT 2014</a:t>
            </a:r>
            <a:endParaRPr lang="tr-TR" sz="3200" b="1" dirty="0">
              <a:solidFill>
                <a:schemeClr val="tx1">
                  <a:lumMod val="50000"/>
                  <a:lumOff val="50000"/>
                </a:schemeClr>
              </a:solidFill>
              <a:latin typeface="Futura Md BT" panose="020B0602020204020303" pitchFamily="34" charset="0"/>
            </a:endParaRPr>
          </a:p>
        </p:txBody>
      </p:sp>
      <p:sp>
        <p:nvSpPr>
          <p:cNvPr id="5" name="Rectangle 4"/>
          <p:cNvSpPr/>
          <p:nvPr/>
        </p:nvSpPr>
        <p:spPr>
          <a:xfrm>
            <a:off x="2051720" y="492777"/>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6" name="Rectangle 5"/>
          <p:cNvSpPr/>
          <p:nvPr/>
        </p:nvSpPr>
        <p:spPr>
          <a:xfrm>
            <a:off x="0" y="892887"/>
            <a:ext cx="9144000" cy="216024"/>
          </a:xfrm>
          <a:prstGeom prst="rect">
            <a:avLst/>
          </a:prstGeom>
          <a:ln/>
        </p:spPr>
        <p:style>
          <a:lnRef idx="1">
            <a:schemeClr val="dk1"/>
          </a:lnRef>
          <a:fillRef idx="1002">
            <a:schemeClr val="dk1"/>
          </a:fillRef>
          <a:effectRef idx="1">
            <a:schemeClr val="dk1"/>
          </a:effectRef>
          <a:fontRef idx="minor">
            <a:schemeClr val="dk1"/>
          </a:fontRef>
        </p:style>
        <p:txBody>
          <a:bodyPr rtlCol="0" anchor="ctr"/>
          <a:lstStyle/>
          <a:p>
            <a:pPr algn="ctr"/>
            <a:endParaRPr lang="tr-TR">
              <a:solidFill>
                <a:schemeClr val="tx1">
                  <a:lumMod val="50000"/>
                  <a:lumOff val="50000"/>
                </a:scheme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1951" y="233828"/>
            <a:ext cx="3384376" cy="517899"/>
          </a:xfrm>
          <a:prstGeom prst="rect">
            <a:avLst/>
          </a:prstGeom>
        </p:spPr>
      </p:pic>
      <p:sp>
        <p:nvSpPr>
          <p:cNvPr id="8" name="TextBox 7"/>
          <p:cNvSpPr txBox="1"/>
          <p:nvPr/>
        </p:nvSpPr>
        <p:spPr>
          <a:xfrm>
            <a:off x="4283968" y="2924944"/>
            <a:ext cx="4176464" cy="2369880"/>
          </a:xfrm>
          <a:prstGeom prst="rect">
            <a:avLst/>
          </a:prstGeom>
          <a:noFill/>
        </p:spPr>
        <p:txBody>
          <a:bodyPr wrap="square" rtlCol="0">
            <a:spAutoFit/>
          </a:bodyPr>
          <a:lstStyle/>
          <a:p>
            <a:r>
              <a:rPr lang="tr-TR" sz="1200" b="1" dirty="0" smtClean="0"/>
              <a:t>Oyuncular: </a:t>
            </a:r>
            <a:r>
              <a:rPr lang="tr-TR" sz="1200" dirty="0" smtClean="0"/>
              <a:t>	David Caruso, Emily Procter, Adam Rodriquez</a:t>
            </a:r>
            <a:r>
              <a:rPr lang="en-US" sz="1200" dirty="0" smtClean="0"/>
              <a:t> </a:t>
            </a:r>
            <a:endParaRPr lang="tr-TR" sz="1200" dirty="0" smtClean="0"/>
          </a:p>
          <a:p>
            <a:r>
              <a:rPr lang="tr-TR" sz="1200" b="1" dirty="0" smtClean="0"/>
              <a:t>Yapım Yılı: </a:t>
            </a:r>
            <a:r>
              <a:rPr lang="tr-TR" sz="1200" dirty="0" smtClean="0"/>
              <a:t>	2005</a:t>
            </a:r>
          </a:p>
          <a:p>
            <a:r>
              <a:rPr lang="tr-TR" sz="1200" b="1" dirty="0" smtClean="0"/>
              <a:t>Tür: </a:t>
            </a:r>
            <a:r>
              <a:rPr lang="tr-TR" sz="1200" dirty="0" smtClean="0"/>
              <a:t>	Dram, Crime</a:t>
            </a:r>
            <a:r>
              <a:rPr lang="tr-TR" sz="1200" dirty="0"/>
              <a:t>	 </a:t>
            </a:r>
          </a:p>
          <a:p>
            <a:r>
              <a:rPr lang="tr-TR" sz="1200" b="1" dirty="0" smtClean="0"/>
              <a:t>Süre:	</a:t>
            </a:r>
            <a:r>
              <a:rPr lang="tr-TR" sz="1200" dirty="0" smtClean="0"/>
              <a:t>45’</a:t>
            </a:r>
          </a:p>
          <a:p>
            <a:r>
              <a:rPr lang="tr-TR" sz="1200" b="1" dirty="0" smtClean="0"/>
              <a:t>Konu: 	</a:t>
            </a:r>
            <a:r>
              <a:rPr lang="tr-TR" sz="1200" dirty="0"/>
              <a:t>CSI Miami’nin “Felony Flight” bölümünde başlayan hikayede Mac,  Miami’ye Horatio’ya yardım etmek için gider. Horatio Caine kaçak bir seri katilin peşindedir. Bu kovalamacada yolları New York’a düşer. Bu sırada seri katil Henry Darius, New York’ta lüks bir apartmanda bir grup genci öldürerek milyon dolar değerinde para çalmaya çalışır. Hikaye, CSI: NY’un “Manhattan Manhunt” bölümünde sona eriyor.  </a:t>
            </a:r>
          </a:p>
          <a:p>
            <a:endParaRPr lang="tr-TR" sz="1600" b="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pic>
        <p:nvPicPr>
          <p:cNvPr id="11" name="Picture 10">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37" y="6137827"/>
            <a:ext cx="900732" cy="675549"/>
          </a:xfrm>
          <a:prstGeom prst="rect">
            <a:avLst/>
          </a:prstGeom>
        </p:spPr>
      </p:pic>
      <p:sp>
        <p:nvSpPr>
          <p:cNvPr id="13" name="Rectangle 12"/>
          <p:cNvSpPr/>
          <p:nvPr/>
        </p:nvSpPr>
        <p:spPr>
          <a:xfrm>
            <a:off x="315782" y="5412992"/>
            <a:ext cx="1455651" cy="523220"/>
          </a:xfrm>
          <a:prstGeom prst="rect">
            <a:avLst/>
          </a:prstGeom>
        </p:spPr>
        <p:txBody>
          <a:bodyPr wrap="square">
            <a:spAutoFit/>
          </a:bodyPr>
          <a:lstStyle/>
          <a:p>
            <a:r>
              <a:rPr lang="tr-TR" sz="1400" dirty="0">
                <a:solidFill>
                  <a:schemeClr val="tx1">
                    <a:lumMod val="65000"/>
                    <a:lumOff val="35000"/>
                  </a:schemeClr>
                </a:solidFill>
              </a:rPr>
              <a:t>14 Şubat Cuma </a:t>
            </a:r>
            <a:r>
              <a:rPr lang="tr-TR" sz="1400" dirty="0" smtClean="0">
                <a:solidFill>
                  <a:schemeClr val="tx1">
                    <a:lumMod val="65000"/>
                    <a:lumOff val="35000"/>
                  </a:schemeClr>
                </a:solidFill>
              </a:rPr>
              <a:t>18.55</a:t>
            </a:r>
            <a:endParaRPr lang="tr-TR" sz="1400" dirty="0">
              <a:solidFill>
                <a:schemeClr val="tx1">
                  <a:lumMod val="65000"/>
                  <a:lumOff val="35000"/>
                </a:schemeClr>
              </a:solidFill>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526" y="1628800"/>
            <a:ext cx="3617391" cy="2248822"/>
          </a:xfrm>
          <a:prstGeom prst="rect">
            <a:avLst/>
          </a:prstGeom>
        </p:spPr>
      </p:pic>
    </p:spTree>
    <p:extLst>
      <p:ext uri="{BB962C8B-B14F-4D97-AF65-F5344CB8AC3E}">
        <p14:creationId xmlns:p14="http://schemas.microsoft.com/office/powerpoint/2010/main" val="35776864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4" y="583418"/>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792495"/>
            <a:ext cx="1883701" cy="1059582"/>
          </a:xfrm>
          <a:prstGeom prst="rect">
            <a:avLst/>
          </a:prstGeom>
        </p:spPr>
      </p:pic>
      <p:sp>
        <p:nvSpPr>
          <p:cNvPr id="7" name="Title 1"/>
          <p:cNvSpPr txBox="1">
            <a:spLocks/>
          </p:cNvSpPr>
          <p:nvPr/>
        </p:nvSpPr>
        <p:spPr>
          <a:xfrm>
            <a:off x="1784719" y="3789040"/>
            <a:ext cx="5577909" cy="5760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smtClean="0">
                <a:solidFill>
                  <a:schemeClr val="tx1">
                    <a:lumMod val="65000"/>
                    <a:lumOff val="35000"/>
                  </a:schemeClr>
                </a:solidFill>
                <a:latin typeface="Futura Md BT" panose="020B0602020204020303" pitchFamily="34" charset="0"/>
              </a:rPr>
              <a:t>ŞUBAT 2014 </a:t>
            </a:r>
          </a:p>
          <a:p>
            <a:r>
              <a:rPr lang="tr-TR" sz="2800" b="1" dirty="0" smtClean="0">
                <a:solidFill>
                  <a:schemeClr val="tx1">
                    <a:lumMod val="65000"/>
                    <a:lumOff val="35000"/>
                  </a:schemeClr>
                </a:solidFill>
                <a:latin typeface="Futura Md BT" panose="020B0602020204020303" pitchFamily="34" charset="0"/>
              </a:rPr>
              <a:t>ÖNE ÇIKAN PROGRAMLAR</a:t>
            </a:r>
          </a:p>
          <a:p>
            <a:endParaRPr lang="tr-TR" sz="2800" b="1" dirty="0">
              <a:solidFill>
                <a:schemeClr val="tx1">
                  <a:lumMod val="65000"/>
                  <a:lumOff val="35000"/>
                </a:schemeClr>
              </a:solidFill>
              <a:latin typeface="Futura Md BT" panose="020B0602020204020303" pitchFamily="34" charset="0"/>
            </a:endParaRPr>
          </a:p>
        </p:txBody>
      </p:sp>
      <p:sp>
        <p:nvSpPr>
          <p:cNvPr id="10" name="Rectangle 9"/>
          <p:cNvSpPr/>
          <p:nvPr/>
        </p:nvSpPr>
        <p:spPr>
          <a:xfrm>
            <a:off x="1674" y="5587273"/>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2060848"/>
            <a:ext cx="3064432"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2485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3601281"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3" name="Rectangle 12"/>
          <p:cNvSpPr/>
          <p:nvPr/>
        </p:nvSpPr>
        <p:spPr>
          <a:xfrm>
            <a:off x="4211960" y="1916832"/>
            <a:ext cx="4608512" cy="2893100"/>
          </a:xfrm>
          <a:prstGeom prst="rect">
            <a:avLst/>
          </a:prstGeom>
        </p:spPr>
        <p:txBody>
          <a:bodyPr wrap="square">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400" b="1" dirty="0" smtClean="0"/>
              <a:t>Konu</a:t>
            </a:r>
            <a:r>
              <a:rPr lang="tr-TR" sz="1400" dirty="0" smtClean="0"/>
              <a:t>: </a:t>
            </a:r>
            <a:r>
              <a:rPr lang="tr-TR" sz="1400" dirty="0"/>
              <a:t>Çok alışılmış iş kollarının çekişmeli, eğlenceli, komik ve gözlemci bir tarzda anlatımı ekranlarınıza geliyor. Her hafta gerçek yaşamdan aynı şehirden ve aynı iş kollarından üç rakibin birbirleriyle çatışması ele alınıyor. Ama sadece bir tanesi kazanabilir. </a:t>
            </a:r>
          </a:p>
          <a:p>
            <a:r>
              <a:rPr lang="tr-TR" sz="1400" dirty="0"/>
              <a:t>Bu şehirlerde zaten yaşanmakta olan gerçek rekabeti derinden gözlemleyerek, girişimcilerimizi, ilk defa yaşam boyu rekabet ettikleri rakipleriyle karşı karşıya getirerek bilgilerini ve iş zekalarını kullanma yönünde cesaretlendireceğiz. </a:t>
            </a:r>
          </a:p>
          <a:p>
            <a:r>
              <a:rPr lang="tr-TR" sz="1400" dirty="0"/>
              <a:t>Bu dizi, kimin gerçekten en iyi olduğunu belirleyecek, programın sonunda, rakipler kazananın elini sıkarak onun en iyi olduğunu kabul edecek. </a:t>
            </a:r>
          </a:p>
        </p:txBody>
      </p:sp>
      <p:sp>
        <p:nvSpPr>
          <p:cNvPr id="14" name="Rectangle 13"/>
          <p:cNvSpPr/>
          <p:nvPr/>
        </p:nvSpPr>
        <p:spPr>
          <a:xfrm>
            <a:off x="4619740" y="1412776"/>
            <a:ext cx="1571392" cy="369332"/>
          </a:xfrm>
          <a:prstGeom prst="rect">
            <a:avLst/>
          </a:prstGeom>
        </p:spPr>
        <p:txBody>
          <a:bodyPr wrap="none">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b="1" dirty="0"/>
              <a:t>Kentin En İyisi </a:t>
            </a:r>
            <a:endParaRPr lang="tr-TR" dirty="0"/>
          </a:p>
        </p:txBody>
      </p:sp>
      <p:sp>
        <p:nvSpPr>
          <p:cNvPr id="7" name="Rectangle 6"/>
          <p:cNvSpPr/>
          <p:nvPr/>
        </p:nvSpPr>
        <p:spPr>
          <a:xfrm>
            <a:off x="511480" y="5373216"/>
            <a:ext cx="2778838" cy="369332"/>
          </a:xfrm>
          <a:prstGeom prst="rect">
            <a:avLst/>
          </a:prstGeom>
        </p:spPr>
        <p:txBody>
          <a:bodyPr wrap="none">
            <a:spAutoFit/>
          </a:bodyPr>
          <a:lstStyle/>
          <a:p>
            <a:r>
              <a:rPr lang="tr-TR" dirty="0" smtClean="0"/>
              <a:t>9 Şubat Pazar, saat 20:10’da</a:t>
            </a:r>
            <a:endParaRPr lang="tr-TR" dirty="0"/>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34466"/>
            <a:ext cx="1739359" cy="801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003" y="2204864"/>
            <a:ext cx="3800475"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75789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877927" y="1051870"/>
            <a:ext cx="3909576" cy="648938"/>
          </a:xfrm>
        </p:spPr>
        <p:txBody>
          <a:bodyPr>
            <a:noAutofit/>
          </a:bodyPr>
          <a:lstStyle/>
          <a:p>
            <a:pPr algn="l"/>
            <a:r>
              <a:rPr lang="tr-TR" sz="1800" b="1" dirty="0">
                <a:solidFill>
                  <a:schemeClr val="tx1"/>
                </a:solidFill>
              </a:rPr>
              <a:t>Büyük Set Resifi </a:t>
            </a: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6" name="Rectangle 5"/>
          <p:cNvSpPr/>
          <p:nvPr/>
        </p:nvSpPr>
        <p:spPr>
          <a:xfrm>
            <a:off x="539552" y="4571707"/>
            <a:ext cx="4338375" cy="369332"/>
          </a:xfrm>
          <a:prstGeom prst="rect">
            <a:avLst/>
          </a:prstGeom>
        </p:spPr>
        <p:txBody>
          <a:bodyPr wrap="square">
            <a:spAutoFit/>
          </a:bodyPr>
          <a:lstStyle/>
          <a:p>
            <a:r>
              <a:rPr lang="tr-TR" dirty="0"/>
              <a:t>16 Şubat Pazar günü saat 21:50’de </a:t>
            </a:r>
          </a:p>
        </p:txBody>
      </p:sp>
      <p:sp>
        <p:nvSpPr>
          <p:cNvPr id="16" name="TextBox 15"/>
          <p:cNvSpPr txBox="1"/>
          <p:nvPr/>
        </p:nvSpPr>
        <p:spPr>
          <a:xfrm>
            <a:off x="4567096" y="1700808"/>
            <a:ext cx="4253376" cy="4524315"/>
          </a:xfrm>
          <a:prstGeom prst="rect">
            <a:avLst/>
          </a:prstGeom>
          <a:noFill/>
        </p:spPr>
        <p:txBody>
          <a:bodyPr wrap="square" rtlCol="0">
            <a:spAutoFit/>
          </a:bodyPr>
          <a:lstStyle/>
          <a:p>
            <a:r>
              <a:rPr lang="tr-TR" sz="1400" b="1" dirty="0" smtClean="0"/>
              <a:t>Konu: </a:t>
            </a:r>
            <a:r>
              <a:rPr lang="tr-TR" sz="1600" dirty="0" smtClean="0"/>
              <a:t>Bu </a:t>
            </a:r>
            <a:r>
              <a:rPr lang="tr-TR" sz="1600" dirty="0"/>
              <a:t>dizide resifin nasıl meydana geldiği, nasıl her an değiştiği, hava ritmlerine, gelgitlere, güneşe ve aya nasıl tepki verdiği anlatılıyor. Resifin ekosistemi Britantya’dan geniş bir alanı kaplıyorsa da, sadece %7si gerçek mercan. Geri kalan ekosistem, farklı yaşam ortamları, adacıklar, orman, bataklık, kum ve deniz tepeciklerinden meydana geliyor. Tüm bunlar devasa bir gölcüğe bağlı. Bu yaşam ortamları birbirine bağımlı ve dolayısıyla onlar olmasaydı resif canlı kalamazdı. </a:t>
            </a:r>
          </a:p>
          <a:p>
            <a:r>
              <a:rPr lang="tr-TR" sz="1600" dirty="0"/>
              <a:t>Pasifik Okyanusu’nda binlerce kilometre yolculuk eden su kaplumbağalarından, her yıl Antraktika’dan Avustralya’ya göçen balinalara, bu canlılar resife ulaşmak için inanılmaz uzaklıkları aşıyor. Final bölümde resifin, gezegenin geri kalanına ne kadar bağımlı olduğu, iklim değişiminin, geleceğini nasıl etkileyeceği anlatılıyor. </a:t>
            </a: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34466"/>
            <a:ext cx="1739359" cy="801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1" y="1484785"/>
            <a:ext cx="3271036" cy="291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66315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3491880" y="1000845"/>
            <a:ext cx="5832648" cy="576930"/>
          </a:xfrm>
        </p:spPr>
        <p:txBody>
          <a:bodyPr>
            <a:noAutofit/>
          </a:bodyPr>
          <a:lstStyle/>
          <a:p>
            <a:r>
              <a:rPr lang="tr-TR" sz="1800" b="1" dirty="0">
                <a:solidFill>
                  <a:schemeClr val="tx1"/>
                </a:solidFill>
              </a:rPr>
              <a:t>Ebeyi Arayın </a:t>
            </a:r>
          </a:p>
          <a:p>
            <a:endParaRPr lang="tr-TR" sz="2400" b="1" dirty="0" smtClean="0">
              <a:solidFill>
                <a:schemeClr val="tx1">
                  <a:lumMod val="75000"/>
                  <a:lumOff val="25000"/>
                </a:schemeClr>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6" name="Rectangle 5"/>
          <p:cNvSpPr/>
          <p:nvPr/>
        </p:nvSpPr>
        <p:spPr>
          <a:xfrm>
            <a:off x="1043608" y="5391364"/>
            <a:ext cx="3114239" cy="369332"/>
          </a:xfrm>
          <a:prstGeom prst="rect">
            <a:avLst/>
          </a:prstGeom>
        </p:spPr>
        <p:txBody>
          <a:bodyPr wrap="square">
            <a:spAutoFit/>
          </a:bodyPr>
          <a:lstStyle/>
          <a:p>
            <a:r>
              <a:rPr lang="nl-NL" dirty="0"/>
              <a:t>28 Şubat Cuma saat 21:00’de </a:t>
            </a:r>
            <a:endParaRPr lang="tr-TR" dirty="0"/>
          </a:p>
        </p:txBody>
      </p:sp>
      <p:sp>
        <p:nvSpPr>
          <p:cNvPr id="5" name="Rectangle 4"/>
          <p:cNvSpPr/>
          <p:nvPr/>
        </p:nvSpPr>
        <p:spPr>
          <a:xfrm>
            <a:off x="4545607" y="1340768"/>
            <a:ext cx="4414719" cy="5262979"/>
          </a:xfrm>
          <a:prstGeom prst="rect">
            <a:avLst/>
          </a:prstGeom>
        </p:spPr>
        <p:txBody>
          <a:bodyPr wrap="square">
            <a:spAutoFit/>
          </a:bodyPr>
          <a:lstStyle/>
          <a:p>
            <a:r>
              <a:rPr lang="tr-TR" sz="1400" b="1" dirty="0"/>
              <a:t> </a:t>
            </a:r>
            <a:r>
              <a:rPr lang="tr-TR" sz="1400" b="1" dirty="0" smtClean="0"/>
              <a:t>Konu:</a:t>
            </a:r>
            <a:r>
              <a:rPr lang="tr-TR" sz="1400" dirty="0"/>
              <a:t>Jennifer Worth’ün çok popüler olan anı yazısına dayanan, 1950’lerde Doğu Londra’daki ebe ve ailelerin renkli hikayelerine gerçekçi, mizahi, ve yakından bir bakış. </a:t>
            </a:r>
          </a:p>
          <a:p>
            <a:r>
              <a:rPr lang="tr-TR" sz="1400" dirty="0"/>
              <a:t>Jenny Lee Londra’nın doğusuna geldiğinde zorluk, fakirlik, hatta hayat hakkında hiçbir şey bilmemektedir. İngiltere’nin zengin kırsal bölgesinde yetişmiş, daha önceden Paris’te yaşamış olan Jenny, istediği mesleği seçebilirdi ama hemşire olmayı seçmişti. Şimdi, yeni kalifiye olmuş bir ebe olarak, şehrin en fakir bölgesine çalışmaya gelir. </a:t>
            </a:r>
          </a:p>
          <a:p>
            <a:r>
              <a:rPr lang="tr-TR" sz="1400" dirty="0"/>
              <a:t>Jenny’yi karşılayan hayat, alıştığı dünyadan çok farklıdır, ne yetiştirildiği eve, ne de eğitim gördüğü hastaneye benzer. Sokaklar çocuk kaynar, bir ailenin altı ile on arasında çocuk sahibi olması normal kabul edilmiştir, tüm bölgeye hizmet eden sadece sekiz yatağa sahip doğum koğuşu yüzünden çoğunlukla doğumlar evde gerçekleşmektedir. Çok az sayıda evde sağlık standartlarına uyulur ve hiç birinde sıcak su bulunmamaktadır. </a:t>
            </a:r>
          </a:p>
          <a:p>
            <a:r>
              <a:rPr lang="tr-TR" sz="1400" dirty="0"/>
              <a:t>Bu drama, hastalarıyla ilk kez karşı karşıya gelen Jenny’yi anlatıyor, Jenny’nin hastaları arasında 25. hamileliğini yaşayan Conchita ve 15 yaşında fahişelik yaparak hamile kalan Mary bulunmaktadır. Bu dehşete düşüren koşullar ilk etapta Jenny’yi şoke eder ama kısa bir süre sonra Jenny Doğu Londralı insanları sevmeyi öğrenir. </a:t>
            </a: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34466"/>
            <a:ext cx="1739359" cy="801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060848"/>
            <a:ext cx="3762375"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99872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3882596" y="563418"/>
            <a:ext cx="5443749" cy="504056"/>
          </a:xfrm>
        </p:spPr>
        <p:txBody>
          <a:bodyPr>
            <a:noAutofit/>
          </a:bodyPr>
          <a:lstStyle/>
          <a:p>
            <a:r>
              <a:rPr lang="tr-TR" sz="2400" b="1" dirty="0" smtClean="0">
                <a:solidFill>
                  <a:schemeClr val="tx1">
                    <a:lumMod val="75000"/>
                    <a:lumOff val="25000"/>
                  </a:schemeClr>
                </a:solidFill>
              </a:rPr>
              <a:t>		</a:t>
            </a:r>
            <a:endParaRPr lang="tr-TR" sz="2400" b="1" dirty="0">
              <a:solidFill>
                <a:schemeClr val="tx1">
                  <a:lumMod val="75000"/>
                  <a:lumOff val="25000"/>
                </a:schemeClr>
              </a:solidFill>
            </a:endParaRPr>
          </a:p>
          <a:p>
            <a:r>
              <a:rPr lang="tr-TR" sz="2400" b="1" dirty="0" smtClean="0">
                <a:solidFill>
                  <a:schemeClr val="tx1">
                    <a:lumMod val="75000"/>
                    <a:lumOff val="25000"/>
                  </a:schemeClr>
                </a:solidFill>
              </a:rPr>
              <a:t> </a:t>
            </a:r>
            <a:r>
              <a:rPr lang="tr-TR" sz="1800" b="1" dirty="0">
                <a:solidFill>
                  <a:schemeClr val="tx1"/>
                </a:solidFill>
              </a:rPr>
              <a:t>Aşık Kadınlar</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6" name="Rectangle 5"/>
          <p:cNvSpPr/>
          <p:nvPr/>
        </p:nvSpPr>
        <p:spPr>
          <a:xfrm>
            <a:off x="819268" y="5396353"/>
            <a:ext cx="3112134" cy="923330"/>
          </a:xfrm>
          <a:prstGeom prst="rect">
            <a:avLst/>
          </a:prstGeom>
        </p:spPr>
        <p:txBody>
          <a:bodyPr wrap="none">
            <a:spAutoFit/>
          </a:bodyPr>
          <a:lstStyle/>
          <a:p>
            <a:endParaRPr lang="tr-TR" b="1" dirty="0" smtClean="0"/>
          </a:p>
          <a:p>
            <a:r>
              <a:rPr lang="tr-TR" dirty="0" smtClean="0"/>
              <a:t> </a:t>
            </a:r>
            <a:r>
              <a:rPr lang="tr-TR" dirty="0"/>
              <a:t>6 Ocak Pazartesi saat 22:00’de </a:t>
            </a:r>
            <a:endParaRPr lang="tr-TR" dirty="0" smtClean="0"/>
          </a:p>
          <a:p>
            <a:endParaRPr lang="tr-TR" dirty="0"/>
          </a:p>
        </p:txBody>
      </p:sp>
      <p:sp>
        <p:nvSpPr>
          <p:cNvPr id="16" name="TextBox 15"/>
          <p:cNvSpPr txBox="1"/>
          <p:nvPr/>
        </p:nvSpPr>
        <p:spPr>
          <a:xfrm>
            <a:off x="4932040" y="1363372"/>
            <a:ext cx="3600400" cy="5693866"/>
          </a:xfrm>
          <a:prstGeom prst="rect">
            <a:avLst/>
          </a:prstGeom>
          <a:noFill/>
        </p:spPr>
        <p:txBody>
          <a:bodyPr wrap="square" rtlCol="0">
            <a:spAutoFit/>
          </a:bodyPr>
          <a:lstStyle/>
          <a:p>
            <a:r>
              <a:rPr lang="tr-TR" sz="1400" b="1" dirty="0" smtClean="0"/>
              <a:t>Konu: </a:t>
            </a:r>
            <a:r>
              <a:rPr lang="tr-TR" sz="1400" dirty="0"/>
              <a:t>D H Lawrence’ın kadın erkek ilişkileri ve aşk üzerine yazdığı romanın güçlü bir adaptasyonu olan bu yapımda Rosamund Pike ve Rachael Stirling başrolleri paylaşıyor. </a:t>
            </a:r>
          </a:p>
          <a:p>
            <a:r>
              <a:rPr lang="tr-TR" sz="1400" b="1" i="1" dirty="0"/>
              <a:t>Aşık Kadınlar </a:t>
            </a:r>
            <a:r>
              <a:rPr lang="tr-TR" sz="1400" dirty="0"/>
              <a:t>iki kızkardeş Ursula ve Gudrun Brangwen’in aşk ve tutkularıyla mücadele ettikleri yaşamları ve sevgilerini konu alıyor. </a:t>
            </a:r>
          </a:p>
          <a:p>
            <a:r>
              <a:rPr lang="tr-TR" sz="1400" dirty="0"/>
              <a:t>Orijinal roman 1920’de, açıklığı nedeniyle protesto edildiği halde basıldı. Bu roman, Lawrence’ın daha önceki romanı </a:t>
            </a:r>
            <a:r>
              <a:rPr lang="tr-TR" sz="1400" i="1" dirty="0"/>
              <a:t>The Rainbow’</a:t>
            </a:r>
            <a:r>
              <a:rPr lang="tr-TR" sz="1400" dirty="0"/>
              <a:t>u kötü şöhretinde takip etti. Seksüel tutku, lezbiyenlik ve bastırılmışlık gibi temaları işleyen </a:t>
            </a:r>
            <a:r>
              <a:rPr lang="tr-TR" sz="1400" i="1" dirty="0"/>
              <a:t>The Rainbow’</a:t>
            </a:r>
            <a:r>
              <a:rPr lang="tr-TR" sz="1400" dirty="0"/>
              <a:t>un basımı yasaklanmıştı. </a:t>
            </a:r>
          </a:p>
          <a:p>
            <a:r>
              <a:rPr lang="tr-TR" sz="1400" i="1" dirty="0"/>
              <a:t>The Rainbow </a:t>
            </a:r>
            <a:r>
              <a:rPr lang="tr-TR" sz="1400" dirty="0"/>
              <a:t>ve </a:t>
            </a:r>
            <a:r>
              <a:rPr lang="tr-TR" sz="1400" b="1" i="1" dirty="0"/>
              <a:t>Aşık Kadınlar’dan </a:t>
            </a:r>
            <a:r>
              <a:rPr lang="tr-TR" sz="1400" dirty="0"/>
              <a:t>öğeleri biraraya getiren bu drama, aşkın ve kadın erkek ilişkilerinin doğasını irdeleyerek, 20. Yüzyıl modernliğinde Birinci Dünya Savaşı’nın kötü sonuçlarının yerel bir toplumu nasıl değiştirdiğini gözlemliyor. </a:t>
            </a:r>
          </a:p>
          <a:p>
            <a:r>
              <a:rPr lang="tr-TR" sz="1400" dirty="0"/>
              <a:t>Ursula, bir maden köyünde öğretmenlik yapar. Kızkardeşi Gudrun ise bir sanatçıdır, Londra’da bohem hayatı yaşamaktadır. Bu drama onların iki kişiyle arkadaşlığını ele alıyor, bir okul müfettişi olan Rupert Birkin ve, endüstrici olan Gerald Crich. </a:t>
            </a:r>
          </a:p>
          <a:p>
            <a:endParaRPr lang="tr-TR" sz="1400" dirty="0"/>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14066"/>
            <a:ext cx="1739359" cy="801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897312"/>
            <a:ext cx="4027858" cy="3259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38709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4" y="583418"/>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792495"/>
            <a:ext cx="1883701" cy="1059582"/>
          </a:xfrm>
          <a:prstGeom prst="rect">
            <a:avLst/>
          </a:prstGeom>
        </p:spPr>
      </p:pic>
      <p:sp>
        <p:nvSpPr>
          <p:cNvPr id="7" name="Title 1"/>
          <p:cNvSpPr txBox="1">
            <a:spLocks/>
          </p:cNvSpPr>
          <p:nvPr/>
        </p:nvSpPr>
        <p:spPr>
          <a:xfrm>
            <a:off x="1784719" y="3789040"/>
            <a:ext cx="5577909" cy="5760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smtClean="0">
                <a:solidFill>
                  <a:schemeClr val="tx1">
                    <a:lumMod val="65000"/>
                    <a:lumOff val="35000"/>
                  </a:schemeClr>
                </a:solidFill>
                <a:latin typeface="Futura Md BT" panose="020B0602020204020303" pitchFamily="34" charset="0"/>
              </a:rPr>
              <a:t>ŞUBAT 2014 </a:t>
            </a:r>
          </a:p>
          <a:p>
            <a:r>
              <a:rPr lang="tr-TR" sz="2800" b="1" dirty="0" smtClean="0">
                <a:solidFill>
                  <a:schemeClr val="tx1">
                    <a:lumMod val="65000"/>
                    <a:lumOff val="35000"/>
                  </a:schemeClr>
                </a:solidFill>
                <a:latin typeface="Futura Md BT" panose="020B0602020204020303" pitchFamily="34" charset="0"/>
              </a:rPr>
              <a:t>ÖNE ÇIKAN PROGRAMLAR</a:t>
            </a:r>
          </a:p>
          <a:p>
            <a:endParaRPr lang="tr-TR" sz="2800" b="1" dirty="0">
              <a:solidFill>
                <a:schemeClr val="tx1">
                  <a:lumMod val="65000"/>
                  <a:lumOff val="35000"/>
                </a:schemeClr>
              </a:solidFill>
              <a:latin typeface="Futura Md BT" panose="020B0602020204020303" pitchFamily="34" charset="0"/>
            </a:endParaRPr>
          </a:p>
        </p:txBody>
      </p:sp>
      <p:sp>
        <p:nvSpPr>
          <p:cNvPr id="10" name="Rectangle 9"/>
          <p:cNvSpPr/>
          <p:nvPr/>
        </p:nvSpPr>
        <p:spPr>
          <a:xfrm>
            <a:off x="1674" y="5587273"/>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8" name="Picture 7"/>
          <p:cNvPicPr/>
          <p:nvPr/>
        </p:nvPicPr>
        <p:blipFill>
          <a:blip r:embed="rId3" cstate="email">
            <a:extLst>
              <a:ext uri="{28A0092B-C50C-407E-A947-70E740481C1C}">
                <a14:useLocalDpi xmlns:a14="http://schemas.microsoft.com/office/drawing/2010/main"/>
              </a:ext>
            </a:extLst>
          </a:blip>
          <a:stretch>
            <a:fillRect/>
          </a:stretch>
        </p:blipFill>
        <p:spPr>
          <a:xfrm>
            <a:off x="3681180" y="1484784"/>
            <a:ext cx="1784985" cy="1756410"/>
          </a:xfrm>
          <a:prstGeom prst="rect">
            <a:avLst/>
          </a:prstGeom>
        </p:spPr>
      </p:pic>
    </p:spTree>
    <p:extLst>
      <p:ext uri="{BB962C8B-B14F-4D97-AF65-F5344CB8AC3E}">
        <p14:creationId xmlns:p14="http://schemas.microsoft.com/office/powerpoint/2010/main" val="3501254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3330"/>
            <a:ext cx="9144000"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5" name="Rectangle 4"/>
          <p:cNvSpPr/>
          <p:nvPr/>
        </p:nvSpPr>
        <p:spPr>
          <a:xfrm>
            <a:off x="3247089" y="1873178"/>
            <a:ext cx="1142749" cy="369332"/>
          </a:xfrm>
          <a:prstGeom prst="rect">
            <a:avLst/>
          </a:prstGeom>
        </p:spPr>
        <p:txBody>
          <a:bodyPr wrap="none">
            <a:spAutoFit/>
          </a:bodyPr>
          <a:lstStyle/>
          <a:p>
            <a:r>
              <a:rPr lang="tr-TR" b="1" dirty="0" smtClean="0">
                <a:solidFill>
                  <a:srgbClr val="FF0000"/>
                </a:solidFill>
              </a:rPr>
              <a:t>1-2 Şubat </a:t>
            </a:r>
            <a:endParaRPr lang="tr-TR" b="1" dirty="0">
              <a:solidFill>
                <a:srgbClr val="FF0000"/>
              </a:solidFill>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5533" y="1909349"/>
            <a:ext cx="2216667" cy="511539"/>
          </a:xfrm>
          <a:prstGeom prst="rect">
            <a:avLst/>
          </a:prstGeom>
        </p:spPr>
      </p:pic>
      <p:pic>
        <p:nvPicPr>
          <p:cNvPr id="11266" name="Picture 2" descr="Kramer Kramer'e karsi (1979) Po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636912"/>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Kwai Köprüsü (1957) Po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7782" y="2564903"/>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sanlar yasadikça (1953) Po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3049" y="2593081"/>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983" y="116632"/>
            <a:ext cx="1858207" cy="38395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32617" y="133560"/>
            <a:ext cx="1826324" cy="408690"/>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11080" y="148455"/>
            <a:ext cx="1884375" cy="393795"/>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6495" y="148455"/>
            <a:ext cx="2216667" cy="511539"/>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04930" y="133560"/>
            <a:ext cx="1685663" cy="350096"/>
          </a:xfrm>
          <a:prstGeom prst="rect">
            <a:avLst/>
          </a:prstGeom>
        </p:spPr>
      </p:pic>
      <p:sp>
        <p:nvSpPr>
          <p:cNvPr id="23" name="TextBox 22"/>
          <p:cNvSpPr txBox="1"/>
          <p:nvPr/>
        </p:nvSpPr>
        <p:spPr>
          <a:xfrm>
            <a:off x="1525052" y="890971"/>
            <a:ext cx="6441454" cy="861774"/>
          </a:xfrm>
          <a:prstGeom prst="rect">
            <a:avLst/>
          </a:prstGeom>
          <a:noFill/>
        </p:spPr>
        <p:txBody>
          <a:bodyPr wrap="square" rtlCol="0">
            <a:spAutoFit/>
          </a:bodyPr>
          <a:lstStyle/>
          <a:p>
            <a:r>
              <a:rPr lang="tr-TR" sz="2000" b="1" dirty="0" smtClean="0">
                <a:solidFill>
                  <a:srgbClr val="FF0000"/>
                </a:solidFill>
              </a:rPr>
              <a:t>        Geçmişten Günümüze Oscar Keyfi Dsmart’ta!</a:t>
            </a:r>
          </a:p>
          <a:p>
            <a:r>
              <a:rPr lang="tr-TR" sz="1500" b="1" dirty="0" smtClean="0">
                <a:solidFill>
                  <a:srgbClr val="FF0000"/>
                </a:solidFill>
              </a:rPr>
              <a:t>    Oscar heyecanından önce 5 sinema kanalında 5 hafta sonu boyunca </a:t>
            </a:r>
          </a:p>
          <a:p>
            <a:r>
              <a:rPr lang="tr-TR" sz="1500" b="1" dirty="0" smtClean="0">
                <a:solidFill>
                  <a:srgbClr val="FF0000"/>
                </a:solidFill>
              </a:rPr>
              <a:t>               yolu Oscar’dan geçmiş filmler MovieSmart kanallarında!!</a:t>
            </a:r>
            <a:endParaRPr lang="tr-TR" dirty="0"/>
          </a:p>
        </p:txBody>
      </p:sp>
    </p:spTree>
    <p:extLst>
      <p:ext uri="{BB962C8B-B14F-4D97-AF65-F5344CB8AC3E}">
        <p14:creationId xmlns:p14="http://schemas.microsoft.com/office/powerpoint/2010/main" val="15084754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788024" y="1196752"/>
            <a:ext cx="3909576" cy="504056"/>
          </a:xfrm>
        </p:spPr>
        <p:txBody>
          <a:bodyPr>
            <a:noAutofit/>
          </a:bodyPr>
          <a:lstStyle/>
          <a:p>
            <a:r>
              <a:rPr lang="en-GB" sz="1800" b="1" dirty="0">
                <a:solidFill>
                  <a:schemeClr val="tx1"/>
                </a:solidFill>
              </a:rPr>
              <a:t>Barefoot </a:t>
            </a:r>
            <a:r>
              <a:rPr lang="en-GB" sz="1800" b="1" dirty="0" err="1">
                <a:solidFill>
                  <a:schemeClr val="tx1"/>
                </a:solidFill>
              </a:rPr>
              <a:t>Contessa</a:t>
            </a:r>
            <a:r>
              <a:rPr lang="en-GB" sz="1800" b="1" dirty="0">
                <a:solidFill>
                  <a:schemeClr val="tx1"/>
                </a:solidFill>
              </a:rPr>
              <a:t> - Back to Basics (s9)</a:t>
            </a:r>
            <a:endParaRPr lang="tr-TR" sz="1800" b="1" dirty="0">
              <a:solidFill>
                <a:schemeClr val="tx1"/>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6" name="TextBox 15"/>
          <p:cNvSpPr txBox="1"/>
          <p:nvPr/>
        </p:nvSpPr>
        <p:spPr>
          <a:xfrm>
            <a:off x="4567096" y="1700808"/>
            <a:ext cx="4253376" cy="4401205"/>
          </a:xfrm>
          <a:prstGeom prst="rect">
            <a:avLst/>
          </a:prstGeom>
          <a:noFill/>
        </p:spPr>
        <p:txBody>
          <a:bodyPr wrap="square" rtlCol="0">
            <a:spAutoFit/>
          </a:bodyPr>
          <a:lstStyle/>
          <a:p>
            <a:r>
              <a:rPr lang="tr-TR" sz="1400" b="1" dirty="0" smtClean="0"/>
              <a:t>Konu: </a:t>
            </a:r>
            <a:r>
              <a:rPr lang="tr-TR" sz="1400" dirty="0"/>
              <a:t>C</a:t>
            </a:r>
            <a:r>
              <a:rPr lang="en-GB" sz="1400" dirty="0" err="1"/>
              <a:t>ulinary</a:t>
            </a:r>
            <a:r>
              <a:rPr lang="en-GB" sz="1400" dirty="0"/>
              <a:t> favourite, Ina </a:t>
            </a:r>
            <a:r>
              <a:rPr lang="en-GB" sz="1400" dirty="0" err="1"/>
              <a:t>Garten</a:t>
            </a:r>
            <a:r>
              <a:rPr lang="en-GB" sz="1400" dirty="0"/>
              <a:t>, is forever the hostess with the </a:t>
            </a:r>
            <a:r>
              <a:rPr lang="en-GB" sz="1400" dirty="0" err="1"/>
              <a:t>mostess</a:t>
            </a:r>
            <a:r>
              <a:rPr lang="en-GB" sz="1400" dirty="0"/>
              <a:t> in  Barefoot </a:t>
            </a:r>
            <a:r>
              <a:rPr lang="en-GB" sz="1400" dirty="0" err="1"/>
              <a:t>Contessa</a:t>
            </a:r>
            <a:r>
              <a:rPr lang="en-GB" sz="1400" dirty="0"/>
              <a:t>: Back To Basics. Ina started her career in the White House working on nuclear energy policy, but in 1978 she bought a small specialty food store called ‘Barefoot </a:t>
            </a:r>
            <a:r>
              <a:rPr lang="en-GB" sz="1400" dirty="0" err="1"/>
              <a:t>Contessa</a:t>
            </a:r>
            <a:r>
              <a:rPr lang="en-GB" sz="1400" dirty="0"/>
              <a:t>’ in the Hamptons on Long Island, and never looked back. Barefoot </a:t>
            </a:r>
            <a:r>
              <a:rPr lang="en-GB" sz="1400" dirty="0" err="1"/>
              <a:t>Contessa</a:t>
            </a:r>
            <a:r>
              <a:rPr lang="en-GB" sz="1400" dirty="0"/>
              <a:t> grew to be a food emporium where twenty cooks and bakers prepared the food. Ina sold Barefoot </a:t>
            </a:r>
            <a:r>
              <a:rPr lang="en-GB" sz="1400" dirty="0" err="1"/>
              <a:t>Contessa</a:t>
            </a:r>
            <a:r>
              <a:rPr lang="en-GB" sz="1400" dirty="0"/>
              <a:t> in 1996 and has since become a much-loved cook worldwide through a series of best-selling cookbooks.</a:t>
            </a:r>
            <a:endParaRPr lang="tr-TR" sz="1400" dirty="0"/>
          </a:p>
          <a:p>
            <a:r>
              <a:rPr lang="en-GB" sz="1400" i="1" dirty="0"/>
              <a:t>Barefoot </a:t>
            </a:r>
            <a:r>
              <a:rPr lang="en-GB" sz="1400" i="1" dirty="0" err="1"/>
              <a:t>Contessa</a:t>
            </a:r>
            <a:r>
              <a:rPr lang="en-GB" sz="1400" i="1" dirty="0"/>
              <a:t>: Back To Basics</a:t>
            </a:r>
            <a:r>
              <a:rPr lang="en-GB" sz="1400" dirty="0"/>
              <a:t> sees Ina create delicious, elegant and simple-to-recreate dishes for a variety of diverse social settings. </a:t>
            </a:r>
            <a:endParaRPr lang="tr-TR" sz="1400" dirty="0"/>
          </a:p>
          <a:p>
            <a:r>
              <a:rPr lang="en-GB" sz="1400" dirty="0"/>
              <a:t>First up in season 9, Ina learns all about the food greats of New York, and the tasty journey doesn’t stop there! Ina welcomes Giada de </a:t>
            </a:r>
            <a:r>
              <a:rPr lang="en-GB" sz="1400" dirty="0" err="1"/>
              <a:t>Laurentiis</a:t>
            </a:r>
            <a:r>
              <a:rPr lang="en-GB" sz="1400" dirty="0"/>
              <a:t>, Tyler Florence and Michael </a:t>
            </a:r>
            <a:r>
              <a:rPr lang="en-GB" sz="1400" dirty="0" err="1"/>
              <a:t>Symon</a:t>
            </a:r>
            <a:r>
              <a:rPr lang="en-GB" sz="1400" dirty="0"/>
              <a:t> to the kitchen for everything from fried chicken to liqueur-laced Chocolate Cassis Cake. Yum!</a:t>
            </a:r>
            <a:endParaRPr lang="tr-TR" sz="1400" dirty="0"/>
          </a:p>
          <a:p>
            <a:r>
              <a:rPr lang="en-GB" sz="1400" dirty="0"/>
              <a:t>Join Ina for creative culinary inspiration this February.</a:t>
            </a:r>
            <a:endParaRPr lang="tr-TR" sz="1400" dirty="0"/>
          </a:p>
        </p:txBody>
      </p:sp>
      <p:pic>
        <p:nvPicPr>
          <p:cNvPr id="11" name="Picture 10"/>
          <p:cNvPicPr/>
          <p:nvPr/>
        </p:nvPicPr>
        <p:blipFill>
          <a:blip r:embed="rId3" cstate="email">
            <a:extLst>
              <a:ext uri="{28A0092B-C50C-407E-A947-70E740481C1C}">
                <a14:useLocalDpi xmlns:a14="http://schemas.microsoft.com/office/drawing/2010/main"/>
              </a:ext>
            </a:extLst>
          </a:blip>
          <a:stretch>
            <a:fillRect/>
          </a:stretch>
        </p:blipFill>
        <p:spPr>
          <a:xfrm>
            <a:off x="7790195" y="18654"/>
            <a:ext cx="814254" cy="801218"/>
          </a:xfrm>
          <a:prstGeom prst="rect">
            <a:avLst/>
          </a:prstGeom>
        </p:spPr>
      </p:pic>
      <p:sp>
        <p:nvSpPr>
          <p:cNvPr id="5" name="Rectangle 4"/>
          <p:cNvSpPr/>
          <p:nvPr/>
        </p:nvSpPr>
        <p:spPr>
          <a:xfrm>
            <a:off x="57201" y="4960734"/>
            <a:ext cx="4562075" cy="646331"/>
          </a:xfrm>
          <a:prstGeom prst="rect">
            <a:avLst/>
          </a:prstGeom>
        </p:spPr>
        <p:txBody>
          <a:bodyPr wrap="square">
            <a:spAutoFit/>
          </a:bodyPr>
          <a:lstStyle/>
          <a:p>
            <a:r>
              <a:rPr lang="en-GB" i="1" dirty="0"/>
              <a:t>New Season - from 10</a:t>
            </a:r>
            <a:r>
              <a:rPr lang="en-GB" i="1" baseline="30000" dirty="0"/>
              <a:t>th</a:t>
            </a:r>
            <a:r>
              <a:rPr lang="en-GB" i="1" dirty="0"/>
              <a:t> weekdays at 08:05, 12:15 &amp; 15:35</a:t>
            </a:r>
            <a:endParaRPr lang="tr-TR" dirty="0"/>
          </a:p>
        </p:txBody>
      </p:sp>
      <p:pic>
        <p:nvPicPr>
          <p:cNvPr id="14" name="Picture 13" descr="Z:\Programming &amp; On Air\Programme Resources\Food PIL\Barefoot Contessa\Images\Barefoot - Ina olive oil.jpg"/>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47664" y="1700808"/>
            <a:ext cx="1581150" cy="2476500"/>
          </a:xfrm>
          <a:prstGeom prst="rect">
            <a:avLst/>
          </a:prstGeom>
          <a:noFill/>
          <a:ln>
            <a:noFill/>
          </a:ln>
        </p:spPr>
      </p:pic>
    </p:spTree>
    <p:extLst>
      <p:ext uri="{BB962C8B-B14F-4D97-AF65-F5344CB8AC3E}">
        <p14:creationId xmlns:p14="http://schemas.microsoft.com/office/powerpoint/2010/main" val="8882538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860032" y="1123878"/>
            <a:ext cx="3909576" cy="648938"/>
          </a:xfrm>
        </p:spPr>
        <p:txBody>
          <a:bodyPr>
            <a:noAutofit/>
          </a:bodyPr>
          <a:lstStyle/>
          <a:p>
            <a:r>
              <a:rPr lang="en-GB" sz="1800" b="1" dirty="0">
                <a:solidFill>
                  <a:schemeClr val="tx1"/>
                </a:solidFill>
              </a:rPr>
              <a:t>Made with Love</a:t>
            </a:r>
            <a:endParaRPr lang="tr-TR" sz="1800" b="1" dirty="0">
              <a:solidFill>
                <a:schemeClr val="tx1"/>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6" name="TextBox 15"/>
          <p:cNvSpPr txBox="1"/>
          <p:nvPr/>
        </p:nvSpPr>
        <p:spPr>
          <a:xfrm>
            <a:off x="4567096" y="1700808"/>
            <a:ext cx="4253376" cy="1815882"/>
          </a:xfrm>
          <a:prstGeom prst="rect">
            <a:avLst/>
          </a:prstGeom>
          <a:noFill/>
        </p:spPr>
        <p:txBody>
          <a:bodyPr wrap="square" rtlCol="0">
            <a:spAutoFit/>
          </a:bodyPr>
          <a:lstStyle/>
          <a:p>
            <a:r>
              <a:rPr lang="tr-TR" sz="1400" b="1" dirty="0" smtClean="0"/>
              <a:t>Konu: </a:t>
            </a:r>
            <a:r>
              <a:rPr lang="tr-TR" sz="1400" dirty="0"/>
              <a:t>T</a:t>
            </a:r>
            <a:r>
              <a:rPr lang="en-GB" sz="1400" dirty="0"/>
              <a:t>urn up the heat in the kitchen this Valentine’s Day with the most sizzling recipes, created with passion and essential for spoiling your sweetheart. We have the perfect recipes for you and your other half. Join </a:t>
            </a:r>
            <a:r>
              <a:rPr lang="en-GB" sz="1400" dirty="0" err="1"/>
              <a:t>Lotte</a:t>
            </a:r>
            <a:r>
              <a:rPr lang="en-GB" sz="1400" dirty="0"/>
              <a:t> Duncan and Matt Evers as they show you how to whip up delicious dishes to treat your loved one this Valentine's Day.</a:t>
            </a:r>
            <a:endParaRPr lang="tr-TR" sz="1400" dirty="0"/>
          </a:p>
          <a:p>
            <a:endParaRPr lang="tr-TR" sz="1400" dirty="0"/>
          </a:p>
        </p:txBody>
      </p:sp>
      <p:pic>
        <p:nvPicPr>
          <p:cNvPr id="11" name="Picture 10"/>
          <p:cNvPicPr/>
          <p:nvPr/>
        </p:nvPicPr>
        <p:blipFill>
          <a:blip r:embed="rId3" cstate="email">
            <a:extLst>
              <a:ext uri="{28A0092B-C50C-407E-A947-70E740481C1C}">
                <a14:useLocalDpi xmlns:a14="http://schemas.microsoft.com/office/drawing/2010/main"/>
              </a:ext>
            </a:extLst>
          </a:blip>
          <a:stretch>
            <a:fillRect/>
          </a:stretch>
        </p:blipFill>
        <p:spPr>
          <a:xfrm>
            <a:off x="7790195" y="18654"/>
            <a:ext cx="814254" cy="801218"/>
          </a:xfrm>
          <a:prstGeom prst="rect">
            <a:avLst/>
          </a:prstGeom>
        </p:spPr>
      </p:pic>
      <p:sp>
        <p:nvSpPr>
          <p:cNvPr id="5" name="Rectangle 4"/>
          <p:cNvSpPr/>
          <p:nvPr/>
        </p:nvSpPr>
        <p:spPr>
          <a:xfrm>
            <a:off x="28450" y="4365104"/>
            <a:ext cx="4572000" cy="646331"/>
          </a:xfrm>
          <a:prstGeom prst="rect">
            <a:avLst/>
          </a:prstGeom>
        </p:spPr>
        <p:txBody>
          <a:bodyPr>
            <a:spAutoFit/>
          </a:bodyPr>
          <a:lstStyle/>
          <a:p>
            <a:r>
              <a:rPr lang="en-GB" i="1" dirty="0"/>
              <a:t>New Special – Friday 14</a:t>
            </a:r>
            <a:r>
              <a:rPr lang="en-GB" i="1" baseline="30000" dirty="0"/>
              <a:t>th</a:t>
            </a:r>
            <a:r>
              <a:rPr lang="en-GB" i="1" dirty="0"/>
              <a:t> at 09:20, 14:20, 17:40, 21:25 &amp; 01:10</a:t>
            </a:r>
            <a:endParaRPr lang="tr-TR" dirty="0"/>
          </a:p>
        </p:txBody>
      </p:sp>
      <p:pic>
        <p:nvPicPr>
          <p:cNvPr id="14" name="Picture 13" descr="Z:\Programming &amp; On Air\Programme Resources\Food PIL\Made with Love\Images\Made with Love 20.JPG"/>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47664" y="1484784"/>
            <a:ext cx="1790700" cy="2686050"/>
          </a:xfrm>
          <a:prstGeom prst="rect">
            <a:avLst/>
          </a:prstGeom>
          <a:noFill/>
          <a:ln>
            <a:noFill/>
          </a:ln>
        </p:spPr>
      </p:pic>
    </p:spTree>
    <p:extLst>
      <p:ext uri="{BB962C8B-B14F-4D97-AF65-F5344CB8AC3E}">
        <p14:creationId xmlns:p14="http://schemas.microsoft.com/office/powerpoint/2010/main" val="32456015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4" y="583418"/>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792495"/>
            <a:ext cx="1883701" cy="1059582"/>
          </a:xfrm>
          <a:prstGeom prst="rect">
            <a:avLst/>
          </a:prstGeom>
        </p:spPr>
      </p:pic>
      <p:sp>
        <p:nvSpPr>
          <p:cNvPr id="7" name="Title 1"/>
          <p:cNvSpPr txBox="1">
            <a:spLocks/>
          </p:cNvSpPr>
          <p:nvPr/>
        </p:nvSpPr>
        <p:spPr>
          <a:xfrm>
            <a:off x="1784719" y="3789040"/>
            <a:ext cx="5577909" cy="5760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smtClean="0">
                <a:solidFill>
                  <a:schemeClr val="tx1">
                    <a:lumMod val="65000"/>
                    <a:lumOff val="35000"/>
                  </a:schemeClr>
                </a:solidFill>
                <a:latin typeface="Futura Md BT" panose="020B0602020204020303" pitchFamily="34" charset="0"/>
              </a:rPr>
              <a:t>ŞUBAT 2014 </a:t>
            </a:r>
          </a:p>
          <a:p>
            <a:r>
              <a:rPr lang="tr-TR" sz="2800" b="1" dirty="0" smtClean="0">
                <a:solidFill>
                  <a:schemeClr val="tx1">
                    <a:lumMod val="65000"/>
                    <a:lumOff val="35000"/>
                  </a:schemeClr>
                </a:solidFill>
                <a:latin typeface="Futura Md BT" panose="020B0602020204020303" pitchFamily="34" charset="0"/>
              </a:rPr>
              <a:t>ÖNE ÇIKAN PROGRAMLAR SD</a:t>
            </a:r>
          </a:p>
          <a:p>
            <a:endParaRPr lang="tr-TR" sz="2800" b="1" dirty="0">
              <a:solidFill>
                <a:schemeClr val="tx1">
                  <a:lumMod val="65000"/>
                  <a:lumOff val="35000"/>
                </a:schemeClr>
              </a:solidFill>
              <a:latin typeface="Futura Md BT" panose="020B0602020204020303" pitchFamily="34" charset="0"/>
            </a:endParaRPr>
          </a:p>
        </p:txBody>
      </p:sp>
      <p:sp>
        <p:nvSpPr>
          <p:cNvPr id="10" name="Rectangle 9"/>
          <p:cNvSpPr/>
          <p:nvPr/>
        </p:nvSpPr>
        <p:spPr>
          <a:xfrm>
            <a:off x="1674" y="5587273"/>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3454" y="1268760"/>
            <a:ext cx="3960440" cy="204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695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6" name="TextBox 15"/>
          <p:cNvSpPr txBox="1"/>
          <p:nvPr/>
        </p:nvSpPr>
        <p:spPr>
          <a:xfrm>
            <a:off x="4567095" y="2276872"/>
            <a:ext cx="4253376" cy="4401205"/>
          </a:xfrm>
          <a:prstGeom prst="rect">
            <a:avLst/>
          </a:prstGeom>
          <a:noFill/>
        </p:spPr>
        <p:txBody>
          <a:bodyPr wrap="square" rtlCol="0">
            <a:spAutoFit/>
          </a:bodyPr>
          <a:lstStyle/>
          <a:p>
            <a:r>
              <a:rPr lang="tr-TR" sz="1400" b="1" dirty="0" smtClean="0"/>
              <a:t>Konu:  </a:t>
            </a:r>
            <a:r>
              <a:rPr lang="en-US" sz="1400" dirty="0"/>
              <a:t>Bu </a:t>
            </a:r>
            <a:r>
              <a:rPr lang="en-US" sz="1400" dirty="0" err="1"/>
              <a:t>sezon</a:t>
            </a:r>
            <a:r>
              <a:rPr lang="en-US" sz="1400" dirty="0"/>
              <a:t>, </a:t>
            </a:r>
            <a:r>
              <a:rPr lang="en-US" sz="1400" dirty="0" err="1"/>
              <a:t>tartışmalı</a:t>
            </a:r>
            <a:r>
              <a:rPr lang="en-US" sz="1400" dirty="0"/>
              <a:t> </a:t>
            </a:r>
            <a:r>
              <a:rPr lang="en-US" sz="1400" dirty="0" err="1"/>
              <a:t>jeoloji</a:t>
            </a:r>
            <a:r>
              <a:rPr lang="en-US" sz="1400" dirty="0"/>
              <a:t> </a:t>
            </a:r>
            <a:r>
              <a:rPr lang="en-US" sz="1400" dirty="0" err="1"/>
              <a:t>mühendisliği</a:t>
            </a:r>
            <a:r>
              <a:rPr lang="en-US" sz="1400" dirty="0"/>
              <a:t> </a:t>
            </a:r>
            <a:r>
              <a:rPr lang="en-US" sz="1400" dirty="0" err="1"/>
              <a:t>alanında</a:t>
            </a:r>
            <a:r>
              <a:rPr lang="en-US" sz="1400" dirty="0"/>
              <a:t> en </a:t>
            </a:r>
            <a:r>
              <a:rPr lang="en-US" sz="1400" dirty="0" err="1"/>
              <a:t>ileri</a:t>
            </a:r>
            <a:r>
              <a:rPr lang="en-US" sz="1400" dirty="0"/>
              <a:t> </a:t>
            </a:r>
            <a:r>
              <a:rPr lang="en-US" sz="1400" dirty="0" err="1"/>
              <a:t>teknolojili</a:t>
            </a:r>
            <a:r>
              <a:rPr lang="en-US" sz="1400" dirty="0"/>
              <a:t> </a:t>
            </a:r>
            <a:r>
              <a:rPr lang="en-US" sz="1400" dirty="0" err="1"/>
              <a:t>projeleri</a:t>
            </a:r>
            <a:r>
              <a:rPr lang="en-US" sz="1400" dirty="0"/>
              <a:t> </a:t>
            </a:r>
            <a:r>
              <a:rPr lang="en-US" sz="1400" dirty="0" err="1"/>
              <a:t>başlatan</a:t>
            </a:r>
            <a:r>
              <a:rPr lang="en-US" sz="1400" dirty="0"/>
              <a:t> </a:t>
            </a:r>
            <a:r>
              <a:rPr lang="en-US" sz="1400" dirty="0" err="1"/>
              <a:t>İngiltereli</a:t>
            </a:r>
            <a:r>
              <a:rPr lang="en-US" sz="1400" dirty="0"/>
              <a:t> Dr. Basil </a:t>
            </a:r>
            <a:r>
              <a:rPr lang="en-US" sz="1400" dirty="0" err="1"/>
              <a:t>Singer’ın</a:t>
            </a:r>
            <a:r>
              <a:rPr lang="en-US" sz="1400" dirty="0"/>
              <a:t> da </a:t>
            </a:r>
            <a:r>
              <a:rPr lang="en-US" sz="1400" dirty="0" err="1"/>
              <a:t>aralarında</a:t>
            </a:r>
            <a:r>
              <a:rPr lang="en-US" sz="1400" dirty="0"/>
              <a:t> </a:t>
            </a:r>
            <a:r>
              <a:rPr lang="en-US" sz="1400" dirty="0" err="1"/>
              <a:t>bulunduğu</a:t>
            </a:r>
            <a:r>
              <a:rPr lang="en-US" sz="1400" dirty="0"/>
              <a:t>, </a:t>
            </a:r>
            <a:r>
              <a:rPr lang="en-US" sz="1400" dirty="0" err="1"/>
              <a:t>dünyanın</a:t>
            </a:r>
            <a:r>
              <a:rPr lang="en-US" sz="1400" dirty="0"/>
              <a:t> en </a:t>
            </a:r>
            <a:r>
              <a:rPr lang="en-US" sz="1400" dirty="0" err="1"/>
              <a:t>önemli</a:t>
            </a:r>
            <a:r>
              <a:rPr lang="en-US" sz="1400" dirty="0"/>
              <a:t> </a:t>
            </a:r>
            <a:r>
              <a:rPr lang="en-US" sz="1400" dirty="0" err="1"/>
              <a:t>bilim</a:t>
            </a:r>
            <a:r>
              <a:rPr lang="en-US" sz="1400" dirty="0"/>
              <a:t> </a:t>
            </a:r>
            <a:r>
              <a:rPr lang="en-US" sz="1400" dirty="0" err="1"/>
              <a:t>insanları</a:t>
            </a:r>
            <a:r>
              <a:rPr lang="en-US" sz="1400" dirty="0"/>
              <a:t> </a:t>
            </a:r>
            <a:r>
              <a:rPr lang="en-US" sz="1400" dirty="0" err="1"/>
              <a:t>ve</a:t>
            </a:r>
            <a:r>
              <a:rPr lang="en-US" sz="1400" dirty="0"/>
              <a:t> </a:t>
            </a:r>
            <a:r>
              <a:rPr lang="en-US" sz="1400" dirty="0" err="1"/>
              <a:t>mühendislerinden</a:t>
            </a:r>
            <a:r>
              <a:rPr lang="en-US" sz="1400" dirty="0"/>
              <a:t> </a:t>
            </a:r>
            <a:r>
              <a:rPr lang="en-US" sz="1400" dirty="0" err="1"/>
              <a:t>oluşan</a:t>
            </a:r>
            <a:r>
              <a:rPr lang="en-US" sz="1400" dirty="0"/>
              <a:t> </a:t>
            </a:r>
            <a:r>
              <a:rPr lang="en-US" sz="1400" dirty="0" err="1"/>
              <a:t>ekibin</a:t>
            </a:r>
            <a:r>
              <a:rPr lang="en-US" sz="1400" dirty="0"/>
              <a:t> </a:t>
            </a:r>
            <a:r>
              <a:rPr lang="en-US" sz="1400" dirty="0" err="1"/>
              <a:t>girişimlerini</a:t>
            </a:r>
            <a:r>
              <a:rPr lang="en-US" sz="1400" dirty="0"/>
              <a:t> </a:t>
            </a:r>
            <a:r>
              <a:rPr lang="en-US" sz="1400" dirty="0" err="1"/>
              <a:t>izleyeceğiz</a:t>
            </a:r>
            <a:r>
              <a:rPr lang="en-US" sz="1400" dirty="0"/>
              <a:t>. </a:t>
            </a:r>
            <a:r>
              <a:rPr lang="en-US" sz="1400" dirty="0" err="1"/>
              <a:t>Bilimin</a:t>
            </a:r>
            <a:r>
              <a:rPr lang="en-US" sz="1400" dirty="0"/>
              <a:t> </a:t>
            </a:r>
            <a:r>
              <a:rPr lang="en-US" sz="1400" dirty="0" err="1"/>
              <a:t>bu</a:t>
            </a:r>
            <a:r>
              <a:rPr lang="en-US" sz="1400" dirty="0"/>
              <a:t> </a:t>
            </a:r>
            <a:r>
              <a:rPr lang="en-US" sz="1400" dirty="0" err="1"/>
              <a:t>alanı</a:t>
            </a:r>
            <a:r>
              <a:rPr lang="en-US" sz="1400" dirty="0"/>
              <a:t>, </a:t>
            </a:r>
            <a:r>
              <a:rPr lang="en-US" sz="1400" dirty="0" err="1"/>
              <a:t>küresel</a:t>
            </a:r>
            <a:r>
              <a:rPr lang="en-US" sz="1400" dirty="0"/>
              <a:t> </a:t>
            </a:r>
            <a:r>
              <a:rPr lang="en-US" sz="1400" dirty="0" err="1"/>
              <a:t>ısınma</a:t>
            </a:r>
            <a:r>
              <a:rPr lang="en-US" sz="1400" dirty="0"/>
              <a:t> </a:t>
            </a:r>
            <a:r>
              <a:rPr lang="en-US" sz="1400" dirty="0" err="1"/>
              <a:t>etkilerini</a:t>
            </a:r>
            <a:r>
              <a:rPr lang="en-US" sz="1400" dirty="0"/>
              <a:t> </a:t>
            </a:r>
            <a:r>
              <a:rPr lang="en-US" sz="1400" dirty="0" err="1"/>
              <a:t>tersine</a:t>
            </a:r>
            <a:r>
              <a:rPr lang="en-US" sz="1400" dirty="0"/>
              <a:t> </a:t>
            </a:r>
            <a:r>
              <a:rPr lang="en-US" sz="1400" dirty="0" err="1"/>
              <a:t>çevirmeye</a:t>
            </a:r>
            <a:r>
              <a:rPr lang="en-US" sz="1400" dirty="0"/>
              <a:t> </a:t>
            </a:r>
            <a:r>
              <a:rPr lang="en-US" sz="1400" dirty="0" err="1"/>
              <a:t>yardımcı</a:t>
            </a:r>
            <a:r>
              <a:rPr lang="en-US" sz="1400" dirty="0"/>
              <a:t> </a:t>
            </a:r>
            <a:r>
              <a:rPr lang="en-US" sz="1400" dirty="0" err="1"/>
              <a:t>olabilecek</a:t>
            </a:r>
            <a:r>
              <a:rPr lang="en-US" sz="1400" dirty="0"/>
              <a:t> </a:t>
            </a:r>
            <a:r>
              <a:rPr lang="en-US" sz="1400" dirty="0" err="1"/>
              <a:t>fikirlerin</a:t>
            </a:r>
            <a:r>
              <a:rPr lang="en-US" sz="1400" dirty="0"/>
              <a:t> de </a:t>
            </a:r>
            <a:r>
              <a:rPr lang="en-US" sz="1400" dirty="0" err="1"/>
              <a:t>yer</a:t>
            </a:r>
            <a:r>
              <a:rPr lang="en-US" sz="1400" dirty="0"/>
              <a:t> </a:t>
            </a:r>
            <a:r>
              <a:rPr lang="en-US" sz="1400" dirty="0" err="1"/>
              <a:t>aldığı</a:t>
            </a:r>
            <a:r>
              <a:rPr lang="en-US" sz="1400" dirty="0"/>
              <a:t> </a:t>
            </a:r>
            <a:r>
              <a:rPr lang="en-US" sz="1400" dirty="0" err="1"/>
              <a:t>bir</a:t>
            </a:r>
            <a:r>
              <a:rPr lang="en-US" sz="1400" dirty="0"/>
              <a:t> </a:t>
            </a:r>
            <a:r>
              <a:rPr lang="en-US" sz="1400" dirty="0" err="1"/>
              <a:t>dizi</a:t>
            </a:r>
            <a:r>
              <a:rPr lang="en-US" sz="1400" dirty="0"/>
              <a:t> </a:t>
            </a:r>
            <a:r>
              <a:rPr lang="en-US" sz="1400" dirty="0" err="1"/>
              <a:t>radikal</a:t>
            </a:r>
            <a:r>
              <a:rPr lang="en-US" sz="1400" dirty="0"/>
              <a:t>, </a:t>
            </a:r>
            <a:r>
              <a:rPr lang="en-US" sz="1400" dirty="0" err="1"/>
              <a:t>büyük</a:t>
            </a:r>
            <a:r>
              <a:rPr lang="en-US" sz="1400" dirty="0"/>
              <a:t> </a:t>
            </a:r>
            <a:r>
              <a:rPr lang="en-US" sz="1400" dirty="0" err="1"/>
              <a:t>ölçekli</a:t>
            </a:r>
            <a:r>
              <a:rPr lang="en-US" sz="1400" dirty="0"/>
              <a:t> </a:t>
            </a:r>
            <a:r>
              <a:rPr lang="en-US" sz="1400" dirty="0" err="1"/>
              <a:t>fikrin</a:t>
            </a:r>
            <a:r>
              <a:rPr lang="en-US" sz="1400" dirty="0"/>
              <a:t> </a:t>
            </a:r>
            <a:r>
              <a:rPr lang="en-US" sz="1400" dirty="0" err="1"/>
              <a:t>geliştirilmesini</a:t>
            </a:r>
            <a:r>
              <a:rPr lang="en-US" sz="1400" dirty="0"/>
              <a:t> </a:t>
            </a:r>
            <a:r>
              <a:rPr lang="en-US" sz="1400" dirty="0" err="1"/>
              <a:t>konu</a:t>
            </a:r>
            <a:r>
              <a:rPr lang="en-US" sz="1400" dirty="0"/>
              <a:t> </a:t>
            </a:r>
            <a:r>
              <a:rPr lang="en-US" sz="1400" dirty="0" err="1"/>
              <a:t>alıyor</a:t>
            </a:r>
            <a:r>
              <a:rPr lang="en-US" sz="1400" dirty="0"/>
              <a:t>. Her </a:t>
            </a:r>
            <a:r>
              <a:rPr lang="en-US" sz="1400" dirty="0" err="1"/>
              <a:t>bölümde</a:t>
            </a:r>
            <a:r>
              <a:rPr lang="en-US" sz="1400" dirty="0"/>
              <a:t>, </a:t>
            </a:r>
            <a:r>
              <a:rPr lang="en-US" sz="1400" dirty="0" err="1"/>
              <a:t>uzmanlardan</a:t>
            </a:r>
            <a:r>
              <a:rPr lang="en-US" sz="1400" dirty="0"/>
              <a:t> </a:t>
            </a:r>
            <a:r>
              <a:rPr lang="en-US" sz="1400" dirty="0" err="1"/>
              <a:t>oluşan</a:t>
            </a:r>
            <a:r>
              <a:rPr lang="en-US" sz="1400" dirty="0"/>
              <a:t> </a:t>
            </a:r>
            <a:r>
              <a:rPr lang="en-US" sz="1400" dirty="0" err="1"/>
              <a:t>ekimiz</a:t>
            </a:r>
            <a:r>
              <a:rPr lang="en-US" sz="1400" dirty="0"/>
              <a:t>, </a:t>
            </a:r>
            <a:r>
              <a:rPr lang="en-US" sz="1400" dirty="0" err="1"/>
              <a:t>çığır</a:t>
            </a:r>
            <a:r>
              <a:rPr lang="en-US" sz="1400" dirty="0"/>
              <a:t> </a:t>
            </a:r>
            <a:r>
              <a:rPr lang="en-US" sz="1400" dirty="0" err="1"/>
              <a:t>açan</a:t>
            </a:r>
            <a:r>
              <a:rPr lang="en-US" sz="1400" dirty="0"/>
              <a:t>, </a:t>
            </a:r>
            <a:r>
              <a:rPr lang="en-US" sz="1400" dirty="0" err="1"/>
              <a:t>dünyayı</a:t>
            </a:r>
            <a:r>
              <a:rPr lang="en-US" sz="1400" dirty="0"/>
              <a:t> </a:t>
            </a:r>
            <a:r>
              <a:rPr lang="en-US" sz="1400" dirty="0" err="1"/>
              <a:t>kurtaran</a:t>
            </a:r>
            <a:r>
              <a:rPr lang="en-US" sz="1400" dirty="0"/>
              <a:t> </a:t>
            </a:r>
            <a:r>
              <a:rPr lang="en-US" sz="1400" dirty="0" err="1"/>
              <a:t>farklı</a:t>
            </a:r>
            <a:r>
              <a:rPr lang="en-US" sz="1400" dirty="0"/>
              <a:t> </a:t>
            </a:r>
            <a:r>
              <a:rPr lang="en-US" sz="1400" dirty="0" err="1"/>
              <a:t>bir</a:t>
            </a:r>
            <a:r>
              <a:rPr lang="en-US" sz="1400" dirty="0"/>
              <a:t> </a:t>
            </a:r>
            <a:r>
              <a:rPr lang="en-US" sz="1400" dirty="0" err="1"/>
              <a:t>fikirle</a:t>
            </a:r>
            <a:r>
              <a:rPr lang="en-US" sz="1400" dirty="0"/>
              <a:t> </a:t>
            </a:r>
            <a:r>
              <a:rPr lang="en-US" sz="1400" dirty="0" err="1"/>
              <a:t>karşı</a:t>
            </a:r>
            <a:r>
              <a:rPr lang="en-US" sz="1400" dirty="0"/>
              <a:t> </a:t>
            </a:r>
            <a:r>
              <a:rPr lang="en-US" sz="1400" dirty="0" err="1"/>
              <a:t>karşıya</a:t>
            </a:r>
            <a:r>
              <a:rPr lang="en-US" sz="1400" dirty="0"/>
              <a:t> </a:t>
            </a:r>
            <a:r>
              <a:rPr lang="en-US" sz="1400" dirty="0" err="1"/>
              <a:t>kalıyor</a:t>
            </a:r>
            <a:r>
              <a:rPr lang="en-US" sz="1400" dirty="0"/>
              <a:t> </a:t>
            </a:r>
            <a:r>
              <a:rPr lang="en-US" sz="1400" dirty="0" err="1"/>
              <a:t>ve</a:t>
            </a:r>
            <a:r>
              <a:rPr lang="en-US" sz="1400" dirty="0"/>
              <a:t> </a:t>
            </a:r>
            <a:r>
              <a:rPr lang="en-US" sz="1400" dirty="0" err="1"/>
              <a:t>gerçekten</a:t>
            </a:r>
            <a:r>
              <a:rPr lang="en-US" sz="1400" dirty="0"/>
              <a:t> </a:t>
            </a:r>
            <a:r>
              <a:rPr lang="en-US" sz="1400" dirty="0" err="1"/>
              <a:t>işe</a:t>
            </a:r>
            <a:r>
              <a:rPr lang="en-US" sz="1400" dirty="0"/>
              <a:t> </a:t>
            </a:r>
            <a:r>
              <a:rPr lang="en-US" sz="1400" dirty="0" err="1"/>
              <a:t>yarayıp</a:t>
            </a:r>
            <a:r>
              <a:rPr lang="en-US" sz="1400" dirty="0"/>
              <a:t> </a:t>
            </a:r>
            <a:r>
              <a:rPr lang="en-US" sz="1400" dirty="0" err="1"/>
              <a:t>yaramayacaklarını</a:t>
            </a:r>
            <a:r>
              <a:rPr lang="en-US" sz="1400" dirty="0"/>
              <a:t> </a:t>
            </a:r>
            <a:r>
              <a:rPr lang="en-US" sz="1400" dirty="0" err="1"/>
              <a:t>öğrenmek</a:t>
            </a:r>
            <a:r>
              <a:rPr lang="en-US" sz="1400" dirty="0"/>
              <a:t> </a:t>
            </a:r>
            <a:r>
              <a:rPr lang="en-US" sz="1400" dirty="0" err="1"/>
              <a:t>için</a:t>
            </a:r>
            <a:r>
              <a:rPr lang="en-US" sz="1400" dirty="0"/>
              <a:t> </a:t>
            </a:r>
            <a:r>
              <a:rPr lang="en-US" sz="1400" dirty="0" err="1"/>
              <a:t>bu</a:t>
            </a:r>
            <a:r>
              <a:rPr lang="en-US" sz="1400" dirty="0"/>
              <a:t> </a:t>
            </a:r>
            <a:r>
              <a:rPr lang="en-US" sz="1400" dirty="0" err="1"/>
              <a:t>fikirlerin</a:t>
            </a:r>
            <a:r>
              <a:rPr lang="en-US" sz="1400" dirty="0"/>
              <a:t> </a:t>
            </a:r>
            <a:r>
              <a:rPr lang="en-US" sz="1400" dirty="0" err="1"/>
              <a:t>deneysel</a:t>
            </a:r>
            <a:r>
              <a:rPr lang="en-US" sz="1400" dirty="0"/>
              <a:t> </a:t>
            </a:r>
            <a:r>
              <a:rPr lang="en-US" sz="1400" dirty="0" err="1"/>
              <a:t>sürümlerini</a:t>
            </a:r>
            <a:r>
              <a:rPr lang="en-US" sz="1400" dirty="0"/>
              <a:t> </a:t>
            </a:r>
            <a:r>
              <a:rPr lang="en-US" sz="1400" dirty="0" err="1"/>
              <a:t>hayata</a:t>
            </a:r>
            <a:r>
              <a:rPr lang="en-US" sz="1400" dirty="0"/>
              <a:t> </a:t>
            </a:r>
            <a:r>
              <a:rPr lang="en-US" sz="1400" dirty="0" err="1"/>
              <a:t>geçiriyor</a:t>
            </a:r>
            <a:r>
              <a:rPr lang="en-US" sz="1400" dirty="0"/>
              <a:t>. </a:t>
            </a:r>
            <a:r>
              <a:rPr lang="en-US" sz="1400" dirty="0" err="1"/>
              <a:t>Çığır</a:t>
            </a:r>
            <a:r>
              <a:rPr lang="en-US" sz="1400" dirty="0"/>
              <a:t> </a:t>
            </a:r>
            <a:r>
              <a:rPr lang="en-US" sz="1400" dirty="0" err="1"/>
              <a:t>açacak</a:t>
            </a:r>
            <a:r>
              <a:rPr lang="en-US" sz="1400" dirty="0"/>
              <a:t> </a:t>
            </a:r>
            <a:r>
              <a:rPr lang="en-US" sz="1400" dirty="0" err="1"/>
              <a:t>bu</a:t>
            </a:r>
            <a:r>
              <a:rPr lang="en-US" sz="1400" dirty="0"/>
              <a:t> </a:t>
            </a:r>
            <a:r>
              <a:rPr lang="en-US" sz="1400" dirty="0" err="1"/>
              <a:t>fikirler</a:t>
            </a:r>
            <a:r>
              <a:rPr lang="en-US" sz="1400" dirty="0"/>
              <a:t>, </a:t>
            </a:r>
            <a:r>
              <a:rPr lang="en-US" sz="1400" dirty="0" err="1"/>
              <a:t>güneşten</a:t>
            </a:r>
            <a:r>
              <a:rPr lang="en-US" sz="1400" dirty="0"/>
              <a:t> </a:t>
            </a:r>
            <a:r>
              <a:rPr lang="en-US" sz="1400" dirty="0" err="1"/>
              <a:t>gelen</a:t>
            </a:r>
            <a:r>
              <a:rPr lang="en-US" sz="1400" dirty="0"/>
              <a:t> </a:t>
            </a:r>
            <a:r>
              <a:rPr lang="en-US" sz="1400" dirty="0" err="1"/>
              <a:t>ısının</a:t>
            </a:r>
            <a:r>
              <a:rPr lang="en-US" sz="1400" dirty="0"/>
              <a:t> </a:t>
            </a:r>
            <a:r>
              <a:rPr lang="en-US" sz="1400" dirty="0" err="1"/>
              <a:t>yönünü</a:t>
            </a:r>
            <a:r>
              <a:rPr lang="en-US" sz="1400" dirty="0"/>
              <a:t> </a:t>
            </a:r>
            <a:r>
              <a:rPr lang="en-US" sz="1400" dirty="0" err="1"/>
              <a:t>değiştirebilecek</a:t>
            </a:r>
            <a:r>
              <a:rPr lang="en-US" sz="1400" dirty="0"/>
              <a:t> </a:t>
            </a:r>
            <a:r>
              <a:rPr lang="en-US" sz="1400" dirty="0" err="1"/>
              <a:t>kadar</a:t>
            </a:r>
            <a:r>
              <a:rPr lang="en-US" sz="1400" dirty="0"/>
              <a:t> </a:t>
            </a:r>
            <a:r>
              <a:rPr lang="en-US" sz="1400" dirty="0" err="1"/>
              <a:t>güçlü</a:t>
            </a:r>
            <a:r>
              <a:rPr lang="en-US" sz="1400" dirty="0"/>
              <a:t>, </a:t>
            </a:r>
            <a:r>
              <a:rPr lang="en-US" sz="1400" dirty="0" err="1"/>
              <a:t>dünyanın</a:t>
            </a:r>
            <a:r>
              <a:rPr lang="en-US" sz="1400" dirty="0"/>
              <a:t> en </a:t>
            </a:r>
            <a:r>
              <a:rPr lang="en-US" sz="1400" dirty="0" err="1"/>
              <a:t>ince</a:t>
            </a:r>
            <a:r>
              <a:rPr lang="en-US" sz="1400" dirty="0"/>
              <a:t> </a:t>
            </a:r>
            <a:r>
              <a:rPr lang="en-US" sz="1400" dirty="0" err="1"/>
              <a:t>lensini</a:t>
            </a:r>
            <a:r>
              <a:rPr lang="en-US" sz="1400" dirty="0"/>
              <a:t> </a:t>
            </a:r>
            <a:r>
              <a:rPr lang="en-US" sz="1400" dirty="0" err="1"/>
              <a:t>yapmaktan</a:t>
            </a:r>
            <a:r>
              <a:rPr lang="en-US" sz="1400" dirty="0"/>
              <a:t>, </a:t>
            </a:r>
            <a:r>
              <a:rPr lang="en-US" sz="1400" dirty="0" err="1"/>
              <a:t>yeryüzünün</a:t>
            </a:r>
            <a:r>
              <a:rPr lang="en-US" sz="1400" dirty="0"/>
              <a:t> </a:t>
            </a:r>
            <a:r>
              <a:rPr lang="en-US" sz="1400" dirty="0" err="1"/>
              <a:t>büyük</a:t>
            </a:r>
            <a:r>
              <a:rPr lang="en-US" sz="1400" dirty="0"/>
              <a:t> </a:t>
            </a:r>
            <a:r>
              <a:rPr lang="en-US" sz="1400" dirty="0" err="1"/>
              <a:t>buz</a:t>
            </a:r>
            <a:r>
              <a:rPr lang="en-US" sz="1400" dirty="0"/>
              <a:t> </a:t>
            </a:r>
            <a:r>
              <a:rPr lang="en-US" sz="1400" dirty="0" err="1"/>
              <a:t>kütlelerini</a:t>
            </a:r>
            <a:r>
              <a:rPr lang="en-US" sz="1400" dirty="0"/>
              <a:t> </a:t>
            </a:r>
            <a:r>
              <a:rPr lang="en-US" sz="1400" dirty="0" err="1"/>
              <a:t>korumak</a:t>
            </a:r>
            <a:r>
              <a:rPr lang="en-US" sz="1400" dirty="0"/>
              <a:t> </a:t>
            </a:r>
            <a:r>
              <a:rPr lang="en-US" sz="1400" dirty="0" err="1"/>
              <a:t>ve</a:t>
            </a:r>
            <a:r>
              <a:rPr lang="en-US" sz="1400" dirty="0"/>
              <a:t> </a:t>
            </a:r>
            <a:r>
              <a:rPr lang="en-US" sz="1400" dirty="0" err="1"/>
              <a:t>erime</a:t>
            </a:r>
            <a:r>
              <a:rPr lang="en-US" sz="1400" dirty="0"/>
              <a:t> </a:t>
            </a:r>
            <a:r>
              <a:rPr lang="en-US" sz="1400" dirty="0" err="1"/>
              <a:t>hızlarını</a:t>
            </a:r>
            <a:r>
              <a:rPr lang="en-US" sz="1400" dirty="0"/>
              <a:t> </a:t>
            </a:r>
            <a:r>
              <a:rPr lang="en-US" sz="1400" dirty="0" err="1"/>
              <a:t>azaltmak</a:t>
            </a:r>
            <a:r>
              <a:rPr lang="en-US" sz="1400" dirty="0"/>
              <a:t> </a:t>
            </a:r>
            <a:r>
              <a:rPr lang="en-US" sz="1400" dirty="0" err="1"/>
              <a:t>için</a:t>
            </a:r>
            <a:r>
              <a:rPr lang="en-US" sz="1400" dirty="0"/>
              <a:t> </a:t>
            </a:r>
            <a:r>
              <a:rPr lang="en-US" sz="1400" dirty="0" err="1"/>
              <a:t>polipropilen</a:t>
            </a:r>
            <a:r>
              <a:rPr lang="en-US" sz="1400" dirty="0"/>
              <a:t> </a:t>
            </a:r>
            <a:r>
              <a:rPr lang="en-US" sz="1400" dirty="0" err="1"/>
              <a:t>kaplama</a:t>
            </a:r>
            <a:r>
              <a:rPr lang="en-US" sz="1400" dirty="0"/>
              <a:t> </a:t>
            </a:r>
            <a:r>
              <a:rPr lang="en-US" sz="1400" dirty="0" err="1"/>
              <a:t>yapmaya</a:t>
            </a:r>
            <a:r>
              <a:rPr lang="en-US" sz="1400" dirty="0"/>
              <a:t> </a:t>
            </a:r>
            <a:r>
              <a:rPr lang="en-US" sz="1400" dirty="0" err="1"/>
              <a:t>kadar</a:t>
            </a:r>
            <a:r>
              <a:rPr lang="en-US" sz="1400" dirty="0"/>
              <a:t> </a:t>
            </a:r>
            <a:r>
              <a:rPr lang="en-US" sz="1400" dirty="0" err="1"/>
              <a:t>uzanıyor</a:t>
            </a:r>
            <a:r>
              <a:rPr lang="en-US" sz="1400" dirty="0"/>
              <a:t>. </a:t>
            </a:r>
            <a:r>
              <a:rPr lang="en-US" sz="1400" dirty="0" err="1"/>
              <a:t>Peki</a:t>
            </a:r>
            <a:r>
              <a:rPr lang="en-US" sz="1400" dirty="0"/>
              <a:t>, </a:t>
            </a:r>
            <a:r>
              <a:rPr lang="en-US" sz="1400" dirty="0" err="1"/>
              <a:t>bilim</a:t>
            </a:r>
            <a:r>
              <a:rPr lang="en-US" sz="1400" dirty="0"/>
              <a:t> </a:t>
            </a:r>
            <a:r>
              <a:rPr lang="en-US" sz="1400" dirty="0" err="1"/>
              <a:t>kurgu</a:t>
            </a:r>
            <a:r>
              <a:rPr lang="en-US" sz="1400" dirty="0"/>
              <a:t> </a:t>
            </a:r>
            <a:r>
              <a:rPr lang="en-US" sz="1400" dirty="0" err="1"/>
              <a:t>gibi</a:t>
            </a:r>
            <a:r>
              <a:rPr lang="en-US" sz="1400" dirty="0"/>
              <a:t> </a:t>
            </a:r>
            <a:r>
              <a:rPr lang="en-US" sz="1400" dirty="0" err="1"/>
              <a:t>görünen</a:t>
            </a:r>
            <a:r>
              <a:rPr lang="en-US" sz="1400" dirty="0"/>
              <a:t> </a:t>
            </a:r>
            <a:r>
              <a:rPr lang="en-US" sz="1400" dirty="0" err="1"/>
              <a:t>bu</a:t>
            </a:r>
            <a:r>
              <a:rPr lang="en-US" sz="1400" dirty="0"/>
              <a:t> </a:t>
            </a:r>
            <a:r>
              <a:rPr lang="en-US" sz="1400" dirty="0" err="1"/>
              <a:t>fikirler</a:t>
            </a:r>
            <a:r>
              <a:rPr lang="en-US" sz="1400" dirty="0"/>
              <a:t>, </a:t>
            </a:r>
            <a:r>
              <a:rPr lang="en-US" sz="1400" dirty="0" err="1"/>
              <a:t>gezegenimizi</a:t>
            </a:r>
            <a:r>
              <a:rPr lang="en-US" sz="1400" dirty="0"/>
              <a:t> </a:t>
            </a:r>
            <a:r>
              <a:rPr lang="en-US" sz="1400" dirty="0" err="1"/>
              <a:t>kurtarmamıza</a:t>
            </a:r>
            <a:r>
              <a:rPr lang="en-US" sz="1400" dirty="0"/>
              <a:t> </a:t>
            </a:r>
            <a:r>
              <a:rPr lang="en-US" sz="1400" dirty="0" err="1"/>
              <a:t>yardımcı</a:t>
            </a:r>
            <a:r>
              <a:rPr lang="en-US" sz="1400" dirty="0"/>
              <a:t> </a:t>
            </a:r>
            <a:r>
              <a:rPr lang="en-US" sz="1400" dirty="0" err="1"/>
              <a:t>olabilir</a:t>
            </a:r>
            <a:r>
              <a:rPr lang="en-US" sz="1400" dirty="0"/>
              <a:t> mi?</a:t>
            </a:r>
            <a:endParaRPr lang="tr-TR" sz="1400" dirty="0"/>
          </a:p>
          <a:p>
            <a:endParaRPr lang="tr-TR" sz="1400" dirty="0"/>
          </a:p>
          <a:p>
            <a:endParaRPr lang="tr-TR" sz="1400" dirty="0"/>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7276" y="44624"/>
            <a:ext cx="1466106" cy="75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932039" y="1197045"/>
            <a:ext cx="2679708" cy="369332"/>
          </a:xfrm>
          <a:prstGeom prst="rect">
            <a:avLst/>
          </a:prstGeom>
          <a:noFill/>
        </p:spPr>
        <p:txBody>
          <a:bodyPr wrap="none" rtlCol="0">
            <a:spAutoFit/>
          </a:bodyPr>
          <a:lstStyle/>
          <a:p>
            <a:r>
              <a:rPr lang="tr-TR" b="1" dirty="0"/>
              <a:t>Gezegeni Kurtarma Yolları</a:t>
            </a:r>
          </a:p>
        </p:txBody>
      </p:sp>
      <p:sp>
        <p:nvSpPr>
          <p:cNvPr id="8" name="TextBox 7"/>
          <p:cNvSpPr txBox="1"/>
          <p:nvPr/>
        </p:nvSpPr>
        <p:spPr>
          <a:xfrm>
            <a:off x="6045712" y="1556033"/>
            <a:ext cx="1296143" cy="553998"/>
          </a:xfrm>
          <a:prstGeom prst="rect">
            <a:avLst/>
          </a:prstGeom>
          <a:noFill/>
        </p:spPr>
        <p:txBody>
          <a:bodyPr wrap="square" rtlCol="0">
            <a:spAutoFit/>
          </a:bodyPr>
          <a:lstStyle/>
          <a:p>
            <a:r>
              <a:rPr lang="en-US" sz="1200" b="1" cap="all" dirty="0" smtClean="0"/>
              <a:t>İLK </a:t>
            </a:r>
            <a:r>
              <a:rPr lang="en-US" sz="1200" b="1" cap="all" dirty="0"/>
              <a:t>GÖSTERİM</a:t>
            </a:r>
            <a:endParaRPr lang="tr-TR" sz="1200" b="1" cap="all" dirty="0"/>
          </a:p>
          <a:p>
            <a:endParaRPr lang="tr-TR" dirty="0"/>
          </a:p>
        </p:txBody>
      </p:sp>
      <p:sp>
        <p:nvSpPr>
          <p:cNvPr id="3" name="Rectangle 2"/>
          <p:cNvSpPr/>
          <p:nvPr/>
        </p:nvSpPr>
        <p:spPr>
          <a:xfrm>
            <a:off x="539552" y="5157192"/>
            <a:ext cx="3743782" cy="369332"/>
          </a:xfrm>
          <a:prstGeom prst="rect">
            <a:avLst/>
          </a:prstGeom>
        </p:spPr>
        <p:txBody>
          <a:bodyPr wrap="none">
            <a:spAutoFit/>
          </a:bodyPr>
          <a:lstStyle/>
          <a:p>
            <a:r>
              <a:rPr lang="en-US" b="1" dirty="0" err="1"/>
              <a:t>Cuma</a:t>
            </a:r>
            <a:r>
              <a:rPr lang="en-US" b="1" dirty="0"/>
              <a:t> 7 </a:t>
            </a:r>
            <a:r>
              <a:rPr lang="en-US" b="1" dirty="0" err="1"/>
              <a:t>Şubat</a:t>
            </a:r>
            <a:r>
              <a:rPr lang="en-US" b="1" dirty="0"/>
              <a:t> </a:t>
            </a:r>
            <a:r>
              <a:rPr lang="en-US" b="1" dirty="0" err="1"/>
              <a:t>saat</a:t>
            </a:r>
            <a:r>
              <a:rPr lang="en-US" b="1" dirty="0"/>
              <a:t> 21:30’den </a:t>
            </a:r>
            <a:r>
              <a:rPr lang="en-US" b="1" dirty="0" err="1"/>
              <a:t>itibaren</a:t>
            </a:r>
            <a:endParaRPr lang="tr-TR" dirty="0"/>
          </a:p>
        </p:txBody>
      </p:sp>
      <p:pic>
        <p:nvPicPr>
          <p:cNvPr id="10243" name="Picture 3" descr="C:\Users\eaytas\Desktop\DHP\lautaro-south-patagonian-ice-c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1988840"/>
            <a:ext cx="2592288" cy="2915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064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860032" y="1123878"/>
            <a:ext cx="3909576" cy="648938"/>
          </a:xfrm>
        </p:spPr>
        <p:txBody>
          <a:bodyPr>
            <a:noAutofit/>
          </a:bodyPr>
          <a:lstStyle/>
          <a:p>
            <a:pPr algn="l"/>
            <a:r>
              <a:rPr lang="tr-TR" sz="1800" b="1" dirty="0">
                <a:solidFill>
                  <a:schemeClr val="tx1"/>
                </a:solidFill>
              </a:rPr>
              <a:t>Teknoloji </a:t>
            </a:r>
            <a:r>
              <a:rPr lang="tr-TR" sz="1800" b="1" dirty="0" smtClean="0">
                <a:solidFill>
                  <a:schemeClr val="tx1"/>
                </a:solidFill>
              </a:rPr>
              <a:t>Harikaları</a:t>
            </a:r>
            <a:endParaRPr lang="tr-TR" sz="1800" b="1" dirty="0">
              <a:solidFill>
                <a:schemeClr val="tx1"/>
              </a:solidFill>
            </a:endParaRPr>
          </a:p>
          <a:p>
            <a:r>
              <a:rPr lang="en-US" sz="1200" b="1" cap="all" dirty="0">
                <a:solidFill>
                  <a:schemeClr val="tx1"/>
                </a:solidFill>
              </a:rPr>
              <a:t>İLK GÖSTERİM</a:t>
            </a:r>
            <a:endParaRPr lang="tr-TR" sz="1200" b="1" cap="all" dirty="0">
              <a:solidFill>
                <a:schemeClr val="tx1"/>
              </a:solidFill>
            </a:endParaRPr>
          </a:p>
          <a:p>
            <a:endParaRPr lang="tr-TR" sz="2400" b="1" dirty="0" smtClean="0">
              <a:solidFill>
                <a:schemeClr val="tx1">
                  <a:lumMod val="75000"/>
                  <a:lumOff val="25000"/>
                </a:schemeClr>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6" name="TextBox 15"/>
          <p:cNvSpPr txBox="1"/>
          <p:nvPr/>
        </p:nvSpPr>
        <p:spPr>
          <a:xfrm>
            <a:off x="4567096" y="2420888"/>
            <a:ext cx="4253376" cy="3108543"/>
          </a:xfrm>
          <a:prstGeom prst="rect">
            <a:avLst/>
          </a:prstGeom>
          <a:noFill/>
        </p:spPr>
        <p:txBody>
          <a:bodyPr wrap="square" rtlCol="0">
            <a:spAutoFit/>
          </a:bodyPr>
          <a:lstStyle/>
          <a:p>
            <a:r>
              <a:rPr lang="tr-TR" sz="1400" b="1" cap="all" dirty="0" smtClean="0"/>
              <a:t>Konu:</a:t>
            </a:r>
            <a:r>
              <a:rPr lang="tr-TR" sz="1400" b="1" cap="all" dirty="0"/>
              <a:t> </a:t>
            </a:r>
            <a:r>
              <a:rPr lang="tr-TR" sz="1400" b="1" cap="all" dirty="0" smtClean="0"/>
              <a:t>  </a:t>
            </a:r>
            <a:r>
              <a:rPr lang="en-US" sz="1400" dirty="0"/>
              <a:t>“</a:t>
            </a:r>
            <a:r>
              <a:rPr lang="en-US" sz="1400" dirty="0" err="1"/>
              <a:t>Teknoloji</a:t>
            </a:r>
            <a:r>
              <a:rPr lang="en-US" sz="1400" dirty="0"/>
              <a:t> </a:t>
            </a:r>
            <a:r>
              <a:rPr lang="en-US" sz="1400" dirty="0" err="1"/>
              <a:t>Harikaları</a:t>
            </a:r>
            <a:r>
              <a:rPr lang="en-US" sz="1400" dirty="0"/>
              <a:t>” </a:t>
            </a:r>
            <a:r>
              <a:rPr lang="en-US" sz="1400" dirty="0" err="1"/>
              <a:t>yenilikçi</a:t>
            </a:r>
            <a:r>
              <a:rPr lang="en-US" sz="1400" dirty="0"/>
              <a:t> </a:t>
            </a:r>
            <a:r>
              <a:rPr lang="en-US" sz="1400" dirty="0" err="1"/>
              <a:t>bilgilerle</a:t>
            </a:r>
            <a:r>
              <a:rPr lang="en-US" sz="1400" dirty="0"/>
              <a:t> </a:t>
            </a:r>
            <a:r>
              <a:rPr lang="en-US" sz="1400" dirty="0" err="1"/>
              <a:t>dolup</a:t>
            </a:r>
            <a:r>
              <a:rPr lang="en-US" sz="1400" dirty="0"/>
              <a:t> </a:t>
            </a:r>
            <a:r>
              <a:rPr lang="en-US" sz="1400" dirty="0" err="1"/>
              <a:t>taşan</a:t>
            </a:r>
            <a:r>
              <a:rPr lang="en-US" sz="1400" dirty="0"/>
              <a:t> </a:t>
            </a:r>
            <a:r>
              <a:rPr lang="en-US" sz="1400" dirty="0" err="1"/>
              <a:t>bu</a:t>
            </a:r>
            <a:r>
              <a:rPr lang="en-US" sz="1400" dirty="0"/>
              <a:t> </a:t>
            </a:r>
            <a:r>
              <a:rPr lang="en-US" sz="1400" dirty="0" err="1"/>
              <a:t>yepyeni</a:t>
            </a:r>
            <a:r>
              <a:rPr lang="en-US" sz="1400" dirty="0"/>
              <a:t> </a:t>
            </a:r>
            <a:r>
              <a:rPr lang="en-US" sz="1400" dirty="0" err="1"/>
              <a:t>üçüncü</a:t>
            </a:r>
            <a:r>
              <a:rPr lang="en-US" sz="1400" dirty="0"/>
              <a:t> </a:t>
            </a:r>
            <a:r>
              <a:rPr lang="en-US" sz="1400" dirty="0" err="1"/>
              <a:t>sezonunda</a:t>
            </a:r>
            <a:r>
              <a:rPr lang="en-US" sz="1400" dirty="0"/>
              <a:t>, </a:t>
            </a:r>
            <a:r>
              <a:rPr lang="en-US" sz="1400" dirty="0" err="1"/>
              <a:t>dünyanın</a:t>
            </a:r>
            <a:r>
              <a:rPr lang="en-US" sz="1400" dirty="0"/>
              <a:t> en </a:t>
            </a:r>
            <a:r>
              <a:rPr lang="en-US" sz="1400" dirty="0" err="1"/>
              <a:t>ileri</a:t>
            </a:r>
            <a:r>
              <a:rPr lang="en-US" sz="1400" dirty="0"/>
              <a:t> </a:t>
            </a:r>
            <a:r>
              <a:rPr lang="en-US" sz="1400" dirty="0" err="1"/>
              <a:t>bilim</a:t>
            </a:r>
            <a:r>
              <a:rPr lang="en-US" sz="1400" dirty="0"/>
              <a:t> </a:t>
            </a:r>
            <a:r>
              <a:rPr lang="en-US" sz="1400" dirty="0" err="1"/>
              <a:t>ve</a:t>
            </a:r>
            <a:r>
              <a:rPr lang="en-US" sz="1400" dirty="0"/>
              <a:t> </a:t>
            </a:r>
            <a:r>
              <a:rPr lang="en-US" sz="1400" dirty="0" err="1"/>
              <a:t>teknolojisinin</a:t>
            </a:r>
            <a:r>
              <a:rPr lang="en-US" sz="1400" dirty="0"/>
              <a:t> </a:t>
            </a:r>
            <a:r>
              <a:rPr lang="en-US" sz="1400" dirty="0" err="1"/>
              <a:t>ardındaki</a:t>
            </a:r>
            <a:r>
              <a:rPr lang="en-US" sz="1400" dirty="0"/>
              <a:t> </a:t>
            </a:r>
            <a:r>
              <a:rPr lang="en-US" sz="1400" dirty="0" err="1"/>
              <a:t>mucitlerle</a:t>
            </a:r>
            <a:r>
              <a:rPr lang="en-US" sz="1400" dirty="0"/>
              <a:t> </a:t>
            </a:r>
            <a:r>
              <a:rPr lang="en-US" sz="1400" dirty="0" err="1"/>
              <a:t>ve</a:t>
            </a:r>
            <a:r>
              <a:rPr lang="en-US" sz="1400" dirty="0"/>
              <a:t> </a:t>
            </a:r>
            <a:r>
              <a:rPr lang="en-US" sz="1400" dirty="0" err="1"/>
              <a:t>yenilikçilerle</a:t>
            </a:r>
            <a:r>
              <a:rPr lang="en-US" sz="1400" dirty="0"/>
              <a:t> </a:t>
            </a:r>
            <a:r>
              <a:rPr lang="en-US" sz="1400" dirty="0" err="1"/>
              <a:t>buluşmak</a:t>
            </a:r>
            <a:r>
              <a:rPr lang="en-US" sz="1400" dirty="0"/>
              <a:t> </a:t>
            </a:r>
            <a:r>
              <a:rPr lang="en-US" sz="1400" dirty="0" err="1"/>
              <a:t>üzere</a:t>
            </a:r>
            <a:r>
              <a:rPr lang="en-US" sz="1400" dirty="0"/>
              <a:t> </a:t>
            </a:r>
            <a:r>
              <a:rPr lang="en-US" sz="1400" dirty="0" err="1"/>
              <a:t>dünyayı</a:t>
            </a:r>
            <a:r>
              <a:rPr lang="en-US" sz="1400" dirty="0"/>
              <a:t> </a:t>
            </a:r>
            <a:r>
              <a:rPr lang="en-US" sz="1400" dirty="0" err="1"/>
              <a:t>dolaşıyor</a:t>
            </a:r>
            <a:r>
              <a:rPr lang="en-US" sz="1400" dirty="0"/>
              <a:t>. Bu </a:t>
            </a:r>
            <a:r>
              <a:rPr lang="en-US" sz="1400" dirty="0" err="1"/>
              <a:t>sezonun</a:t>
            </a:r>
            <a:r>
              <a:rPr lang="en-US" sz="1400" dirty="0"/>
              <a:t> </a:t>
            </a:r>
            <a:r>
              <a:rPr lang="en-US" sz="1400" dirty="0" err="1"/>
              <a:t>sunuculuğunu</a:t>
            </a:r>
            <a:r>
              <a:rPr lang="en-US" sz="1400" dirty="0"/>
              <a:t> </a:t>
            </a:r>
            <a:r>
              <a:rPr lang="en-US" sz="1400" dirty="0" err="1"/>
              <a:t>üstlenen</a:t>
            </a:r>
            <a:r>
              <a:rPr lang="en-US" sz="1400" dirty="0"/>
              <a:t> Dr. Basil Singer, </a:t>
            </a:r>
            <a:r>
              <a:rPr lang="en-US" sz="1400" dirty="0" err="1"/>
              <a:t>izleyicileri</a:t>
            </a:r>
            <a:r>
              <a:rPr lang="en-US" sz="1400" dirty="0"/>
              <a:t>, </a:t>
            </a:r>
            <a:r>
              <a:rPr lang="en-US" sz="1400" dirty="0" err="1"/>
              <a:t>dünyanın</a:t>
            </a:r>
            <a:r>
              <a:rPr lang="en-US" sz="1400" dirty="0"/>
              <a:t> en </a:t>
            </a:r>
            <a:r>
              <a:rPr lang="en-US" sz="1400" dirty="0" err="1"/>
              <a:t>büyük</a:t>
            </a:r>
            <a:r>
              <a:rPr lang="en-US" sz="1400" dirty="0"/>
              <a:t> </a:t>
            </a:r>
            <a:r>
              <a:rPr lang="en-US" sz="1400" dirty="0" err="1"/>
              <a:t>davul</a:t>
            </a:r>
            <a:r>
              <a:rPr lang="en-US" sz="1400" dirty="0"/>
              <a:t> </a:t>
            </a:r>
            <a:r>
              <a:rPr lang="en-US" sz="1400" dirty="0" err="1"/>
              <a:t>seti</a:t>
            </a:r>
            <a:r>
              <a:rPr lang="en-US" sz="1400" dirty="0"/>
              <a:t>, </a:t>
            </a:r>
            <a:r>
              <a:rPr lang="en-US" sz="1400" dirty="0" err="1"/>
              <a:t>dünyanın</a:t>
            </a:r>
            <a:r>
              <a:rPr lang="en-US" sz="1400" dirty="0"/>
              <a:t> en </a:t>
            </a:r>
            <a:r>
              <a:rPr lang="en-US" sz="1400" dirty="0" err="1"/>
              <a:t>hızlı</a:t>
            </a:r>
            <a:r>
              <a:rPr lang="en-US" sz="1400" dirty="0"/>
              <a:t> </a:t>
            </a:r>
            <a:r>
              <a:rPr lang="en-US" sz="1400" dirty="0" err="1"/>
              <a:t>otobüsü</a:t>
            </a:r>
            <a:r>
              <a:rPr lang="en-US" sz="1400" dirty="0"/>
              <a:t> </a:t>
            </a:r>
            <a:r>
              <a:rPr lang="en-US" sz="1400" dirty="0" err="1"/>
              <a:t>ve</a:t>
            </a:r>
            <a:r>
              <a:rPr lang="en-US" sz="1400" dirty="0"/>
              <a:t> </a:t>
            </a:r>
            <a:r>
              <a:rPr lang="en-US" sz="1400" dirty="0" err="1"/>
              <a:t>bina</a:t>
            </a:r>
            <a:r>
              <a:rPr lang="en-US" sz="1400" dirty="0"/>
              <a:t> </a:t>
            </a:r>
            <a:r>
              <a:rPr lang="en-US" sz="1400" dirty="0" err="1"/>
              <a:t>tasarım</a:t>
            </a:r>
            <a:r>
              <a:rPr lang="en-US" sz="1400" dirty="0"/>
              <a:t> </a:t>
            </a:r>
            <a:r>
              <a:rPr lang="en-US" sz="1400" dirty="0" err="1"/>
              <a:t>dünyasını</a:t>
            </a:r>
            <a:r>
              <a:rPr lang="en-US" sz="1400" dirty="0"/>
              <a:t> </a:t>
            </a:r>
            <a:r>
              <a:rPr lang="en-US" sz="1400" dirty="0" err="1"/>
              <a:t>sarsan</a:t>
            </a:r>
            <a:r>
              <a:rPr lang="en-US" sz="1400" dirty="0"/>
              <a:t> </a:t>
            </a:r>
            <a:r>
              <a:rPr lang="en-US" sz="1400" dirty="0" err="1"/>
              <a:t>inanılmaz</a:t>
            </a:r>
            <a:r>
              <a:rPr lang="en-US" sz="1400" dirty="0"/>
              <a:t> </a:t>
            </a:r>
            <a:r>
              <a:rPr lang="en-US" sz="1400" dirty="0" err="1"/>
              <a:t>bir</a:t>
            </a:r>
            <a:r>
              <a:rPr lang="en-US" sz="1400" dirty="0"/>
              <a:t> </a:t>
            </a:r>
            <a:r>
              <a:rPr lang="en-US" sz="1400" dirty="0" err="1"/>
              <a:t>buluş</a:t>
            </a:r>
            <a:r>
              <a:rPr lang="en-US" sz="1400" dirty="0"/>
              <a:t> </a:t>
            </a:r>
            <a:r>
              <a:rPr lang="en-US" sz="1400" dirty="0" err="1"/>
              <a:t>dâhil</a:t>
            </a:r>
            <a:r>
              <a:rPr lang="en-US" sz="1400" dirty="0"/>
              <a:t>, </a:t>
            </a:r>
            <a:r>
              <a:rPr lang="en-US" sz="1400" dirty="0" err="1"/>
              <a:t>nefes</a:t>
            </a:r>
            <a:r>
              <a:rPr lang="en-US" sz="1400" dirty="0"/>
              <a:t> </a:t>
            </a:r>
            <a:r>
              <a:rPr lang="en-US" sz="1400" dirty="0" err="1"/>
              <a:t>kesen</a:t>
            </a:r>
            <a:r>
              <a:rPr lang="en-US" sz="1400" dirty="0"/>
              <a:t> </a:t>
            </a:r>
            <a:r>
              <a:rPr lang="en-US" sz="1400" dirty="0" err="1"/>
              <a:t>görüntülere</a:t>
            </a:r>
            <a:r>
              <a:rPr lang="en-US" sz="1400" dirty="0"/>
              <a:t> </a:t>
            </a:r>
            <a:r>
              <a:rPr lang="en-US" sz="1400" dirty="0" err="1"/>
              <a:t>sahip</a:t>
            </a:r>
            <a:r>
              <a:rPr lang="en-US" sz="1400" dirty="0"/>
              <a:t>, </a:t>
            </a:r>
            <a:r>
              <a:rPr lang="en-US" sz="1400" dirty="0" err="1"/>
              <a:t>heyecan</a:t>
            </a:r>
            <a:r>
              <a:rPr lang="en-US" sz="1400" dirty="0"/>
              <a:t> </a:t>
            </a:r>
            <a:r>
              <a:rPr lang="en-US" sz="1400" dirty="0" err="1"/>
              <a:t>yüklü</a:t>
            </a:r>
            <a:r>
              <a:rPr lang="en-US" sz="1400" dirty="0"/>
              <a:t> </a:t>
            </a:r>
            <a:r>
              <a:rPr lang="en-US" sz="1400" dirty="0" err="1"/>
              <a:t>bir</a:t>
            </a:r>
            <a:r>
              <a:rPr lang="en-US" sz="1400" dirty="0"/>
              <a:t> </a:t>
            </a:r>
            <a:r>
              <a:rPr lang="en-US" sz="1400" dirty="0" err="1"/>
              <a:t>dizi</a:t>
            </a:r>
            <a:r>
              <a:rPr lang="en-US" sz="1400" dirty="0"/>
              <a:t> </a:t>
            </a:r>
            <a:r>
              <a:rPr lang="en-US" sz="1400" dirty="0" err="1"/>
              <a:t>hikâyeyle</a:t>
            </a:r>
            <a:r>
              <a:rPr lang="en-US" sz="1400" dirty="0"/>
              <a:t> </a:t>
            </a:r>
            <a:r>
              <a:rPr lang="en-US" sz="1400" dirty="0" err="1"/>
              <a:t>buluşturuyor</a:t>
            </a:r>
            <a:r>
              <a:rPr lang="en-US" sz="1400" dirty="0"/>
              <a:t>. </a:t>
            </a:r>
            <a:r>
              <a:rPr lang="en-US" sz="1400" dirty="0" err="1"/>
              <a:t>Bilim</a:t>
            </a:r>
            <a:r>
              <a:rPr lang="en-US" sz="1400" dirty="0"/>
              <a:t> </a:t>
            </a:r>
            <a:r>
              <a:rPr lang="en-US" sz="1400" dirty="0" err="1"/>
              <a:t>dünyasını</a:t>
            </a:r>
            <a:r>
              <a:rPr lang="en-US" sz="1400" dirty="0"/>
              <a:t> </a:t>
            </a:r>
            <a:r>
              <a:rPr lang="en-US" sz="1400" dirty="0" err="1"/>
              <a:t>tamamen</a:t>
            </a:r>
            <a:r>
              <a:rPr lang="en-US" sz="1400" dirty="0"/>
              <a:t> </a:t>
            </a:r>
            <a:r>
              <a:rPr lang="en-US" sz="1400" dirty="0" err="1"/>
              <a:t>alışılmadık</a:t>
            </a:r>
            <a:r>
              <a:rPr lang="en-US" sz="1400" dirty="0"/>
              <a:t> </a:t>
            </a:r>
            <a:r>
              <a:rPr lang="en-US" sz="1400" dirty="0" err="1"/>
              <a:t>yöntemlerle</a:t>
            </a:r>
            <a:r>
              <a:rPr lang="en-US" sz="1400" dirty="0"/>
              <a:t> </a:t>
            </a:r>
            <a:r>
              <a:rPr lang="en-US" sz="1400" dirty="0" err="1"/>
              <a:t>gözler</a:t>
            </a:r>
            <a:r>
              <a:rPr lang="en-US" sz="1400" dirty="0"/>
              <a:t> </a:t>
            </a:r>
            <a:r>
              <a:rPr lang="en-US" sz="1400" dirty="0" err="1"/>
              <a:t>önüne</a:t>
            </a:r>
            <a:r>
              <a:rPr lang="en-US" sz="1400" dirty="0"/>
              <a:t> </a:t>
            </a:r>
            <a:r>
              <a:rPr lang="en-US" sz="1400" dirty="0" err="1"/>
              <a:t>seren</a:t>
            </a:r>
            <a:r>
              <a:rPr lang="en-US" sz="1400" dirty="0"/>
              <a:t> </a:t>
            </a:r>
            <a:r>
              <a:rPr lang="en-US" sz="1400" dirty="0" err="1"/>
              <a:t>ve</a:t>
            </a:r>
            <a:r>
              <a:rPr lang="en-US" sz="1400" dirty="0"/>
              <a:t> </a:t>
            </a:r>
            <a:r>
              <a:rPr lang="en-US" sz="1400" dirty="0" err="1"/>
              <a:t>yüksek</a:t>
            </a:r>
            <a:r>
              <a:rPr lang="en-US" sz="1400" dirty="0"/>
              <a:t> </a:t>
            </a:r>
            <a:r>
              <a:rPr lang="en-US" sz="1400" dirty="0" err="1"/>
              <a:t>çözünürlükte</a:t>
            </a:r>
            <a:r>
              <a:rPr lang="en-US" sz="1400" dirty="0"/>
              <a:t> HD </a:t>
            </a:r>
            <a:r>
              <a:rPr lang="en-US" sz="1400" dirty="0" err="1"/>
              <a:t>olarak</a:t>
            </a:r>
            <a:r>
              <a:rPr lang="en-US" sz="1400" dirty="0"/>
              <a:t> </a:t>
            </a:r>
            <a:r>
              <a:rPr lang="en-US" sz="1400" dirty="0" err="1"/>
              <a:t>çekilen</a:t>
            </a:r>
            <a:r>
              <a:rPr lang="en-US" sz="1400" dirty="0"/>
              <a:t> “</a:t>
            </a:r>
            <a:r>
              <a:rPr lang="en-US" sz="1400" dirty="0" err="1"/>
              <a:t>Teknoloji</a:t>
            </a:r>
            <a:r>
              <a:rPr lang="en-US" sz="1400" dirty="0"/>
              <a:t> </a:t>
            </a:r>
            <a:r>
              <a:rPr lang="en-US" sz="1400" dirty="0" err="1"/>
              <a:t>Harikaları</a:t>
            </a:r>
            <a:r>
              <a:rPr lang="en-US" sz="1400" dirty="0"/>
              <a:t>”, </a:t>
            </a:r>
            <a:r>
              <a:rPr lang="en-US" sz="1400" dirty="0" err="1"/>
              <a:t>bilimin</a:t>
            </a:r>
            <a:r>
              <a:rPr lang="en-US" sz="1400" dirty="0"/>
              <a:t> her </a:t>
            </a:r>
            <a:r>
              <a:rPr lang="en-US" sz="1400" dirty="0" err="1"/>
              <a:t>yönünü</a:t>
            </a:r>
            <a:r>
              <a:rPr lang="en-US" sz="1400" dirty="0"/>
              <a:t> </a:t>
            </a:r>
            <a:r>
              <a:rPr lang="en-US" sz="1400" dirty="0" err="1"/>
              <a:t>eklektik</a:t>
            </a:r>
            <a:r>
              <a:rPr lang="en-US" sz="1400" dirty="0"/>
              <a:t> </a:t>
            </a:r>
            <a:r>
              <a:rPr lang="en-US" sz="1400" dirty="0" err="1"/>
              <a:t>bir</a:t>
            </a:r>
            <a:r>
              <a:rPr lang="en-US" sz="1400" dirty="0"/>
              <a:t> </a:t>
            </a:r>
            <a:r>
              <a:rPr lang="en-US" sz="1400" dirty="0" err="1"/>
              <a:t>karışımla</a:t>
            </a:r>
            <a:r>
              <a:rPr lang="en-US" sz="1400" dirty="0"/>
              <a:t> </a:t>
            </a:r>
            <a:r>
              <a:rPr lang="en-US" sz="1400" dirty="0" err="1"/>
              <a:t>sunuyor</a:t>
            </a:r>
            <a:r>
              <a:rPr lang="en-US" sz="1400" dirty="0"/>
              <a:t>.</a:t>
            </a:r>
            <a:endParaRPr lang="tr-TR" sz="1400" dirty="0"/>
          </a:p>
          <a:p>
            <a:endParaRPr lang="tr-TR" sz="1400" dirty="0"/>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7276" y="44624"/>
            <a:ext cx="1466106" cy="75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0825" y="5129322"/>
            <a:ext cx="3860800" cy="646331"/>
          </a:xfrm>
          <a:prstGeom prst="rect">
            <a:avLst/>
          </a:prstGeom>
          <a:noFill/>
        </p:spPr>
        <p:txBody>
          <a:bodyPr wrap="none" rtlCol="0">
            <a:spAutoFit/>
          </a:bodyPr>
          <a:lstStyle/>
          <a:p>
            <a:r>
              <a:rPr lang="en-US" b="1" dirty="0" err="1"/>
              <a:t>Cuma</a:t>
            </a:r>
            <a:r>
              <a:rPr lang="en-US" b="1" dirty="0"/>
              <a:t> 28 </a:t>
            </a:r>
            <a:r>
              <a:rPr lang="en-US" b="1" dirty="0" err="1"/>
              <a:t>Şubat</a:t>
            </a:r>
            <a:r>
              <a:rPr lang="en-US" b="1" dirty="0"/>
              <a:t> </a:t>
            </a:r>
            <a:r>
              <a:rPr lang="en-US" b="1" dirty="0" err="1"/>
              <a:t>saat</a:t>
            </a:r>
            <a:r>
              <a:rPr lang="en-US" b="1" dirty="0"/>
              <a:t> 22:25’den </a:t>
            </a:r>
            <a:r>
              <a:rPr lang="en-US" b="1" dirty="0" err="1"/>
              <a:t>itibaren</a:t>
            </a:r>
            <a:endParaRPr lang="tr-TR" dirty="0"/>
          </a:p>
          <a:p>
            <a:endParaRPr lang="tr-TR" dirty="0"/>
          </a:p>
        </p:txBody>
      </p:sp>
      <p:pic>
        <p:nvPicPr>
          <p:cNvPr id="11266" name="Picture 2" descr="C:\Users\eaytas\Desktop\DHP\dsc_0515_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657" y="2276872"/>
            <a:ext cx="3903159" cy="2602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6045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4" y="583418"/>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792495"/>
            <a:ext cx="1883701" cy="1059582"/>
          </a:xfrm>
          <a:prstGeom prst="rect">
            <a:avLst/>
          </a:prstGeom>
        </p:spPr>
      </p:pic>
      <p:sp>
        <p:nvSpPr>
          <p:cNvPr id="7" name="Title 1"/>
          <p:cNvSpPr txBox="1">
            <a:spLocks/>
          </p:cNvSpPr>
          <p:nvPr/>
        </p:nvSpPr>
        <p:spPr>
          <a:xfrm>
            <a:off x="1784719" y="3789040"/>
            <a:ext cx="5577909" cy="5760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tr-TR" sz="2800" b="1" dirty="0" smtClean="0">
              <a:solidFill>
                <a:schemeClr val="tx1">
                  <a:lumMod val="65000"/>
                  <a:lumOff val="35000"/>
                </a:schemeClr>
              </a:solidFill>
              <a:latin typeface="Futura Md BT" panose="020B0602020204020303" pitchFamily="34" charset="0"/>
            </a:endParaRPr>
          </a:p>
          <a:p>
            <a:r>
              <a:rPr lang="tr-TR" sz="2800" b="1" dirty="0">
                <a:solidFill>
                  <a:schemeClr val="tx1">
                    <a:lumMod val="65000"/>
                    <a:lumOff val="35000"/>
                  </a:schemeClr>
                </a:solidFill>
                <a:latin typeface="Futura Md BT" panose="020B0602020204020303" pitchFamily="34" charset="0"/>
              </a:rPr>
              <a:t>Ş</a:t>
            </a:r>
            <a:r>
              <a:rPr lang="tr-TR" sz="2800" b="1" dirty="0" smtClean="0">
                <a:solidFill>
                  <a:schemeClr val="tx1">
                    <a:lumMod val="65000"/>
                    <a:lumOff val="35000"/>
                  </a:schemeClr>
                </a:solidFill>
                <a:latin typeface="Futura Md BT" panose="020B0602020204020303" pitchFamily="34" charset="0"/>
              </a:rPr>
              <a:t>UBAT 2014 </a:t>
            </a:r>
          </a:p>
          <a:p>
            <a:r>
              <a:rPr lang="tr-TR" sz="2800" b="1" dirty="0" smtClean="0">
                <a:solidFill>
                  <a:schemeClr val="tx1">
                    <a:lumMod val="65000"/>
                    <a:lumOff val="35000"/>
                  </a:schemeClr>
                </a:solidFill>
                <a:latin typeface="Futura Md BT" panose="020B0602020204020303" pitchFamily="34" charset="0"/>
              </a:rPr>
              <a:t>ÖNE ÇIKAN PROGRAMLAR HD</a:t>
            </a:r>
          </a:p>
          <a:p>
            <a:endParaRPr lang="tr-TR" sz="2800" b="1" dirty="0">
              <a:solidFill>
                <a:schemeClr val="tx1">
                  <a:lumMod val="65000"/>
                  <a:lumOff val="35000"/>
                </a:schemeClr>
              </a:solidFill>
              <a:latin typeface="Futura Md BT" panose="020B0602020204020303" pitchFamily="34" charset="0"/>
            </a:endParaRPr>
          </a:p>
        </p:txBody>
      </p:sp>
      <p:sp>
        <p:nvSpPr>
          <p:cNvPr id="10" name="Rectangle 9"/>
          <p:cNvSpPr/>
          <p:nvPr/>
        </p:nvSpPr>
        <p:spPr>
          <a:xfrm>
            <a:off x="1674" y="5587273"/>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3454" y="1268760"/>
            <a:ext cx="3960440" cy="204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600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860032" y="1123878"/>
            <a:ext cx="3909576" cy="648938"/>
          </a:xfrm>
        </p:spPr>
        <p:txBody>
          <a:bodyPr>
            <a:noAutofit/>
          </a:bodyPr>
          <a:lstStyle/>
          <a:p>
            <a:r>
              <a:rPr lang="tr-TR" sz="1800" b="1" dirty="0" smtClean="0">
                <a:solidFill>
                  <a:schemeClr val="tx1"/>
                </a:solidFill>
              </a:rPr>
              <a:t>Joe Rogan Questions Everything</a:t>
            </a:r>
            <a:endParaRPr lang="tr-TR" sz="1800" b="1" dirty="0">
              <a:solidFill>
                <a:schemeClr val="tx1"/>
              </a:solidFill>
            </a:endParaRPr>
          </a:p>
          <a:p>
            <a:r>
              <a:rPr lang="en-US" sz="1200" b="1" cap="all" dirty="0">
                <a:solidFill>
                  <a:schemeClr val="tx1"/>
                </a:solidFill>
              </a:rPr>
              <a:t>İLK GÖSTERİM</a:t>
            </a:r>
            <a:endParaRPr lang="tr-TR" sz="1200" b="1" cap="all" dirty="0">
              <a:solidFill>
                <a:schemeClr val="tx1"/>
              </a:solidFill>
            </a:endParaRPr>
          </a:p>
          <a:p>
            <a:endParaRPr lang="tr-TR" sz="2400" b="1" dirty="0" smtClean="0">
              <a:solidFill>
                <a:schemeClr val="tx1">
                  <a:lumMod val="75000"/>
                  <a:lumOff val="25000"/>
                </a:schemeClr>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6" name="TextBox 15"/>
          <p:cNvSpPr txBox="1"/>
          <p:nvPr/>
        </p:nvSpPr>
        <p:spPr>
          <a:xfrm>
            <a:off x="4567096" y="2420888"/>
            <a:ext cx="4253376" cy="3108543"/>
          </a:xfrm>
          <a:prstGeom prst="rect">
            <a:avLst/>
          </a:prstGeom>
          <a:noFill/>
        </p:spPr>
        <p:txBody>
          <a:bodyPr wrap="square" rtlCol="0">
            <a:spAutoFit/>
          </a:bodyPr>
          <a:lstStyle/>
          <a:p>
            <a:r>
              <a:rPr lang="tr-TR" sz="1400" b="1" cap="all" dirty="0" smtClean="0"/>
              <a:t>Konu: </a:t>
            </a:r>
            <a:r>
              <a:rPr lang="en-US" sz="1400" dirty="0"/>
              <a:t>This series follows entertainer, MMA commentator, trained martial artist and stand-up comic Joe Rogan, plus co-host Duncan </a:t>
            </a:r>
            <a:r>
              <a:rPr lang="en-US" sz="1400" dirty="0" err="1"/>
              <a:t>Trussell</a:t>
            </a:r>
            <a:r>
              <a:rPr lang="en-US" sz="1400" dirty="0"/>
              <a:t>, as they look into paranormal and extraordinarily mysterious subjects such as Bigfoot, psychic ability and UFOs. The show's format opens with a presentation of the topic, followed up by interviews with experts and members of the public who claim they have evidence relevant to the cases. Various field research trips are also undertaken, trying to gather evidence. Throughout the series Joe Rogan takes the position of a sceptic. The show is loosely based on conversations and topics from the 'Joe Rogan Experience' podcast, with some video out-takes.</a:t>
            </a:r>
            <a:endParaRPr lang="tr-TR" sz="1400" dirty="0"/>
          </a:p>
          <a:p>
            <a:r>
              <a:rPr lang="tr-TR" sz="1400" b="1" cap="all" dirty="0" smtClean="0"/>
              <a:t> </a:t>
            </a:r>
            <a:endParaRPr lang="tr-TR" sz="1400" dirty="0"/>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7276" y="44624"/>
            <a:ext cx="1466106" cy="75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0825" y="5129322"/>
            <a:ext cx="3452933" cy="646331"/>
          </a:xfrm>
          <a:prstGeom prst="rect">
            <a:avLst/>
          </a:prstGeom>
          <a:noFill/>
        </p:spPr>
        <p:txBody>
          <a:bodyPr wrap="none" rtlCol="0">
            <a:spAutoFit/>
          </a:bodyPr>
          <a:lstStyle/>
          <a:p>
            <a:r>
              <a:rPr lang="en-US" b="1" dirty="0"/>
              <a:t>From Sunday 23 February at </a:t>
            </a:r>
            <a:r>
              <a:rPr lang="en-US" b="1" dirty="0" smtClean="0"/>
              <a:t>2</a:t>
            </a:r>
            <a:r>
              <a:rPr lang="tr-TR" b="1" dirty="0" smtClean="0"/>
              <a:t>2</a:t>
            </a:r>
            <a:r>
              <a:rPr lang="en-US" b="1" dirty="0" smtClean="0"/>
              <a:t>:00</a:t>
            </a:r>
            <a:endParaRPr lang="tr-TR" dirty="0"/>
          </a:p>
          <a:p>
            <a:endParaRPr lang="tr-TR" dirty="0"/>
          </a:p>
        </p:txBody>
      </p:sp>
      <p:pic>
        <p:nvPicPr>
          <p:cNvPr id="12290" name="Picture 2" descr="C:\Users\eaytas\Desktop\DHP\joe_rogan_upfront_prelaunch_136561187453___CC___685x3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825" y="1916832"/>
            <a:ext cx="4126409" cy="2319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653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860032" y="1123878"/>
            <a:ext cx="3909576" cy="648938"/>
          </a:xfrm>
        </p:spPr>
        <p:txBody>
          <a:bodyPr>
            <a:noAutofit/>
          </a:bodyPr>
          <a:lstStyle/>
          <a:p>
            <a:r>
              <a:rPr lang="tr-TR" sz="1800" b="1" dirty="0" smtClean="0">
                <a:solidFill>
                  <a:schemeClr val="tx1"/>
                </a:solidFill>
              </a:rPr>
              <a:t>Alien Encounters</a:t>
            </a:r>
            <a:endParaRPr lang="tr-TR" sz="1800" b="1" dirty="0">
              <a:solidFill>
                <a:schemeClr val="tx1"/>
              </a:solidFill>
            </a:endParaRPr>
          </a:p>
          <a:p>
            <a:r>
              <a:rPr lang="en-US" sz="1200" b="1" cap="all" dirty="0">
                <a:solidFill>
                  <a:schemeClr val="tx1"/>
                </a:solidFill>
              </a:rPr>
              <a:t>İLK GÖSTERİM</a:t>
            </a:r>
            <a:endParaRPr lang="tr-TR" sz="1200" b="1" cap="all" dirty="0">
              <a:solidFill>
                <a:schemeClr val="tx1"/>
              </a:solidFill>
            </a:endParaRPr>
          </a:p>
          <a:p>
            <a:endParaRPr lang="tr-TR" sz="2400" b="1" dirty="0" smtClean="0">
              <a:solidFill>
                <a:schemeClr val="tx1">
                  <a:lumMod val="75000"/>
                  <a:lumOff val="25000"/>
                </a:schemeClr>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6" name="TextBox 15"/>
          <p:cNvSpPr txBox="1"/>
          <p:nvPr/>
        </p:nvSpPr>
        <p:spPr>
          <a:xfrm>
            <a:off x="4567096" y="2420888"/>
            <a:ext cx="4253376" cy="3539430"/>
          </a:xfrm>
          <a:prstGeom prst="rect">
            <a:avLst/>
          </a:prstGeom>
          <a:noFill/>
        </p:spPr>
        <p:txBody>
          <a:bodyPr wrap="square" rtlCol="0">
            <a:spAutoFit/>
          </a:bodyPr>
          <a:lstStyle/>
          <a:p>
            <a:r>
              <a:rPr lang="tr-TR" sz="1400" b="1" cap="all" dirty="0" smtClean="0"/>
              <a:t>Konu:</a:t>
            </a:r>
            <a:r>
              <a:rPr lang="tr-TR" sz="1400" b="1" cap="all" dirty="0"/>
              <a:t> </a:t>
            </a:r>
            <a:r>
              <a:rPr lang="tr-TR" sz="1400" b="1" cap="all" dirty="0" smtClean="0"/>
              <a:t>  </a:t>
            </a:r>
            <a:r>
              <a:rPr lang="en-US" sz="1400" dirty="0"/>
              <a:t>‘Alien Encounters’ returns for a second series and begins where the first two episodes left off. A swarm of alien spacecraft hover in the Earth's atmosphere, and suddenly deposit thousands of mysterious capsules on the surface. As the </a:t>
            </a:r>
            <a:r>
              <a:rPr lang="en-US" sz="1400" dirty="0" err="1"/>
              <a:t>mothership</a:t>
            </a:r>
            <a:r>
              <a:rPr lang="en-US" sz="1400" dirty="0"/>
              <a:t> floats silently in Earth's orbit, the capsules begin to split and multiply as humans brace for the unknown. How will mankind respond to the extraterrestrial presence? Will humans panic in fear or show restraint? How will humans understand the aliens' motives if there is no common language or technology? What happens when mankind sends an ambassador shuttle to the mother ship? Through cutting-edge science and dramatic science fiction, ‘Alien Encounters’ examines these eternally significant and exciting questions.</a:t>
            </a:r>
            <a:endParaRPr lang="tr-TR" sz="1400" dirty="0"/>
          </a:p>
          <a:p>
            <a:endParaRPr lang="tr-TR" sz="1400" dirty="0"/>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7276" y="44624"/>
            <a:ext cx="1466106" cy="75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0825" y="5129322"/>
            <a:ext cx="3867918" cy="646331"/>
          </a:xfrm>
          <a:prstGeom prst="rect">
            <a:avLst/>
          </a:prstGeom>
          <a:noFill/>
        </p:spPr>
        <p:txBody>
          <a:bodyPr wrap="none" rtlCol="0">
            <a:spAutoFit/>
          </a:bodyPr>
          <a:lstStyle/>
          <a:p>
            <a:r>
              <a:rPr lang="en-US" b="1" dirty="0"/>
              <a:t>From Wednesday 19 February at </a:t>
            </a:r>
            <a:r>
              <a:rPr lang="en-US" b="1" dirty="0" smtClean="0"/>
              <a:t>1</a:t>
            </a:r>
            <a:r>
              <a:rPr lang="tr-TR" b="1" dirty="0" smtClean="0"/>
              <a:t>9</a:t>
            </a:r>
            <a:r>
              <a:rPr lang="en-US" b="1" dirty="0" smtClean="0"/>
              <a:t>:30</a:t>
            </a:r>
            <a:endParaRPr lang="tr-TR" dirty="0"/>
          </a:p>
          <a:p>
            <a:endParaRPr lang="tr-TR" dirty="0"/>
          </a:p>
        </p:txBody>
      </p:sp>
      <p:pic>
        <p:nvPicPr>
          <p:cNvPr id="13314" name="Picture 2" descr="C:\Users\eaytas\Desktop\DHP\alien-encounters-324x2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670" y="2348880"/>
            <a:ext cx="3086100" cy="195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7669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860032" y="1123878"/>
            <a:ext cx="3909576" cy="648938"/>
          </a:xfrm>
        </p:spPr>
        <p:txBody>
          <a:bodyPr>
            <a:noAutofit/>
          </a:bodyPr>
          <a:lstStyle/>
          <a:p>
            <a:r>
              <a:rPr lang="en-US" sz="1800" b="1" dirty="0">
                <a:solidFill>
                  <a:schemeClr val="tx1"/>
                </a:solidFill>
              </a:rPr>
              <a:t>Man-Made Marvels China </a:t>
            </a:r>
            <a:endParaRPr lang="tr-TR" sz="1800" b="1" dirty="0">
              <a:solidFill>
                <a:schemeClr val="tx1"/>
              </a:solidFill>
            </a:endParaRPr>
          </a:p>
          <a:p>
            <a:r>
              <a:rPr lang="en-US" sz="1200" b="1" cap="all" dirty="0" smtClean="0">
                <a:solidFill>
                  <a:schemeClr val="tx1"/>
                </a:solidFill>
              </a:rPr>
              <a:t>İLK </a:t>
            </a:r>
            <a:r>
              <a:rPr lang="en-US" sz="1200" b="1" cap="all" dirty="0">
                <a:solidFill>
                  <a:schemeClr val="tx1"/>
                </a:solidFill>
              </a:rPr>
              <a:t>GÖSTERİM</a:t>
            </a:r>
            <a:endParaRPr lang="tr-TR" sz="1200" b="1" cap="all" dirty="0">
              <a:solidFill>
                <a:schemeClr val="tx1"/>
              </a:solidFill>
            </a:endParaRPr>
          </a:p>
          <a:p>
            <a:endParaRPr lang="tr-TR" sz="2400" b="1" dirty="0" smtClean="0">
              <a:solidFill>
                <a:schemeClr val="tx1">
                  <a:lumMod val="75000"/>
                  <a:lumOff val="25000"/>
                </a:schemeClr>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6" name="TextBox 15"/>
          <p:cNvSpPr txBox="1"/>
          <p:nvPr/>
        </p:nvSpPr>
        <p:spPr>
          <a:xfrm>
            <a:off x="4567096" y="2420888"/>
            <a:ext cx="4253376" cy="3323987"/>
          </a:xfrm>
          <a:prstGeom prst="rect">
            <a:avLst/>
          </a:prstGeom>
          <a:noFill/>
        </p:spPr>
        <p:txBody>
          <a:bodyPr wrap="square" rtlCol="0">
            <a:spAutoFit/>
          </a:bodyPr>
          <a:lstStyle/>
          <a:p>
            <a:r>
              <a:rPr lang="tr-TR" sz="1400" b="1" cap="all" dirty="0" smtClean="0"/>
              <a:t>Konu:</a:t>
            </a:r>
            <a:r>
              <a:rPr lang="tr-TR" sz="1400" b="1" cap="all" dirty="0"/>
              <a:t> </a:t>
            </a:r>
            <a:r>
              <a:rPr lang="tr-TR" sz="1400" b="1" cap="all" dirty="0" smtClean="0"/>
              <a:t>  </a:t>
            </a:r>
            <a:r>
              <a:rPr lang="en-US" sz="1400" dirty="0"/>
              <a:t>Renowned for its history, architecture and cultural practices, including the Great Wall and Confucianism, China is now the most populous country and the fastest-growing economy in the world. 'Man-Made Marvels China' fuses past and present by showcasing their innovative engineering wonders and </a:t>
            </a:r>
            <a:r>
              <a:rPr lang="en-US" sz="1400" dirty="0" err="1"/>
              <a:t>recognises</a:t>
            </a:r>
            <a:r>
              <a:rPr lang="en-US" sz="1400" dirty="0"/>
              <a:t> that China is as just as well-known for its modern triumphs as it is for its past. Series highlights include a look at how Beijing – once a city full of bicycles and empty boulevards – is now faced with a booming population and demands the world's biggest subway system. Viewers can also find out more about China's man-made marvels in Shanghai, following the city's preparations for the 2010 World Expo.</a:t>
            </a:r>
            <a:endParaRPr lang="tr-TR" sz="1400" dirty="0"/>
          </a:p>
          <a:p>
            <a:endParaRPr lang="tr-TR" sz="1400" dirty="0"/>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7276" y="44624"/>
            <a:ext cx="1466106" cy="75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0825" y="5129322"/>
            <a:ext cx="3545907" cy="646331"/>
          </a:xfrm>
          <a:prstGeom prst="rect">
            <a:avLst/>
          </a:prstGeom>
          <a:noFill/>
        </p:spPr>
        <p:txBody>
          <a:bodyPr wrap="none" rtlCol="0">
            <a:spAutoFit/>
          </a:bodyPr>
          <a:lstStyle/>
          <a:p>
            <a:r>
              <a:rPr lang="en-US" b="1" dirty="0"/>
              <a:t>From Monday 17 February at </a:t>
            </a:r>
            <a:r>
              <a:rPr lang="en-US" b="1" dirty="0" smtClean="0"/>
              <a:t>2</a:t>
            </a:r>
            <a:r>
              <a:rPr lang="tr-TR" b="1" dirty="0"/>
              <a:t>2</a:t>
            </a:r>
            <a:r>
              <a:rPr lang="en-US" b="1" dirty="0" smtClean="0"/>
              <a:t>:00</a:t>
            </a:r>
            <a:endParaRPr lang="tr-TR" dirty="0"/>
          </a:p>
          <a:p>
            <a:endParaRPr lang="tr-TR" dirty="0"/>
          </a:p>
        </p:txBody>
      </p:sp>
      <p:pic>
        <p:nvPicPr>
          <p:cNvPr id="14338" name="Picture 2" descr="C:\Users\eaytas\Desktop\DHP\20126148484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825" y="2420888"/>
            <a:ext cx="4032448" cy="226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1596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4" y="583418"/>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792495"/>
            <a:ext cx="1883701" cy="1059582"/>
          </a:xfrm>
          <a:prstGeom prst="rect">
            <a:avLst/>
          </a:prstGeom>
        </p:spPr>
      </p:pic>
      <p:sp>
        <p:nvSpPr>
          <p:cNvPr id="7" name="Title 1"/>
          <p:cNvSpPr txBox="1">
            <a:spLocks/>
          </p:cNvSpPr>
          <p:nvPr/>
        </p:nvSpPr>
        <p:spPr>
          <a:xfrm>
            <a:off x="1784719" y="3789040"/>
            <a:ext cx="5577909" cy="5760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smtClean="0">
                <a:solidFill>
                  <a:schemeClr val="tx1">
                    <a:lumMod val="65000"/>
                    <a:lumOff val="35000"/>
                  </a:schemeClr>
                </a:solidFill>
                <a:latin typeface="Futura Md BT" panose="020B0602020204020303" pitchFamily="34" charset="0"/>
              </a:rPr>
              <a:t>ŞUBAT 2014 </a:t>
            </a:r>
          </a:p>
          <a:p>
            <a:r>
              <a:rPr lang="tr-TR" sz="2800" b="1" dirty="0" smtClean="0">
                <a:solidFill>
                  <a:schemeClr val="tx1">
                    <a:lumMod val="65000"/>
                    <a:lumOff val="35000"/>
                  </a:schemeClr>
                </a:solidFill>
                <a:latin typeface="Futura Md BT" panose="020B0602020204020303" pitchFamily="34" charset="0"/>
              </a:rPr>
              <a:t>ÖNE ÇIKAN PROGRAMLAR</a:t>
            </a:r>
          </a:p>
          <a:p>
            <a:endParaRPr lang="tr-TR" sz="2800" b="1" dirty="0">
              <a:solidFill>
                <a:schemeClr val="tx1">
                  <a:lumMod val="65000"/>
                  <a:lumOff val="35000"/>
                </a:schemeClr>
              </a:solidFill>
              <a:latin typeface="Futura Md BT" panose="020B0602020204020303" pitchFamily="34" charset="0"/>
            </a:endParaRPr>
          </a:p>
        </p:txBody>
      </p:sp>
      <p:sp>
        <p:nvSpPr>
          <p:cNvPr id="10" name="Rectangle 9"/>
          <p:cNvSpPr/>
          <p:nvPr/>
        </p:nvSpPr>
        <p:spPr>
          <a:xfrm>
            <a:off x="1674" y="5587273"/>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8" name="Picture 8" descr="C:\Users\melgin\Desktop\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268760"/>
            <a:ext cx="3456384" cy="1929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640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3330"/>
            <a:ext cx="9144000"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3" name="Rectangle 22"/>
          <p:cNvSpPr/>
          <p:nvPr/>
        </p:nvSpPr>
        <p:spPr>
          <a:xfrm>
            <a:off x="3109367" y="1948983"/>
            <a:ext cx="1142749" cy="369332"/>
          </a:xfrm>
          <a:prstGeom prst="rect">
            <a:avLst/>
          </a:prstGeom>
        </p:spPr>
        <p:txBody>
          <a:bodyPr wrap="none">
            <a:spAutoFit/>
          </a:bodyPr>
          <a:lstStyle/>
          <a:p>
            <a:r>
              <a:rPr lang="tr-TR" b="1" dirty="0" smtClean="0">
                <a:solidFill>
                  <a:srgbClr val="FF0000"/>
                </a:solidFill>
              </a:rPr>
              <a:t>8-9 Şubat </a:t>
            </a:r>
            <a:endParaRPr lang="tr-TR" b="1" dirty="0">
              <a:solidFill>
                <a:srgbClr val="FF0000"/>
              </a:solidFill>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9793" y="2027093"/>
            <a:ext cx="1884375" cy="393795"/>
          </a:xfrm>
          <a:prstGeom prst="rect">
            <a:avLst/>
          </a:prstGeom>
        </p:spPr>
      </p:pic>
      <p:pic>
        <p:nvPicPr>
          <p:cNvPr id="10246" name="Picture 6" descr="Daha yaklas (2004) Po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9966" y="2732162"/>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way from Her (2006) Po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50" y="2733500"/>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anrinin vadisinde (2007) Po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6762" y="2727000"/>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983" y="116632"/>
            <a:ext cx="1858207" cy="38395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32617" y="133560"/>
            <a:ext cx="1826324" cy="408690"/>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1080" y="148455"/>
            <a:ext cx="1884375" cy="393795"/>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36495" y="148455"/>
            <a:ext cx="2216667" cy="511539"/>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04930" y="133560"/>
            <a:ext cx="1685663" cy="350096"/>
          </a:xfrm>
          <a:prstGeom prst="rect">
            <a:avLst/>
          </a:prstGeom>
        </p:spPr>
      </p:pic>
      <p:sp>
        <p:nvSpPr>
          <p:cNvPr id="15" name="TextBox 14"/>
          <p:cNvSpPr txBox="1"/>
          <p:nvPr/>
        </p:nvSpPr>
        <p:spPr>
          <a:xfrm>
            <a:off x="1525052" y="890971"/>
            <a:ext cx="6441454" cy="861774"/>
          </a:xfrm>
          <a:prstGeom prst="rect">
            <a:avLst/>
          </a:prstGeom>
          <a:noFill/>
        </p:spPr>
        <p:txBody>
          <a:bodyPr wrap="square" rtlCol="0">
            <a:spAutoFit/>
          </a:bodyPr>
          <a:lstStyle/>
          <a:p>
            <a:r>
              <a:rPr lang="tr-TR" sz="2000" b="1" dirty="0" smtClean="0">
                <a:solidFill>
                  <a:srgbClr val="FF0000"/>
                </a:solidFill>
              </a:rPr>
              <a:t>        Geçmişten Günümüze Oscar Keyfi Dsmart’ta!</a:t>
            </a:r>
          </a:p>
          <a:p>
            <a:r>
              <a:rPr lang="tr-TR" sz="1500" b="1" dirty="0" smtClean="0">
                <a:solidFill>
                  <a:srgbClr val="FF0000"/>
                </a:solidFill>
              </a:rPr>
              <a:t>    Oscar heyecanından önce 5 sinema kanalında 5 hafta sonu boyunca </a:t>
            </a:r>
          </a:p>
          <a:p>
            <a:r>
              <a:rPr lang="tr-TR" sz="1500" b="1" dirty="0" smtClean="0">
                <a:solidFill>
                  <a:srgbClr val="FF0000"/>
                </a:solidFill>
              </a:rPr>
              <a:t>               yolu Oscar’dan geçmiş filmler MovieSmart kanallarında!!</a:t>
            </a:r>
            <a:endParaRPr lang="tr-TR" dirty="0"/>
          </a:p>
        </p:txBody>
      </p:sp>
    </p:spTree>
    <p:extLst>
      <p:ext uri="{BB962C8B-B14F-4D97-AF65-F5344CB8AC3E}">
        <p14:creationId xmlns:p14="http://schemas.microsoft.com/office/powerpoint/2010/main" val="18438180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860032" y="1123878"/>
            <a:ext cx="3909576" cy="648938"/>
          </a:xfrm>
        </p:spPr>
        <p:txBody>
          <a:bodyPr>
            <a:noAutofit/>
          </a:bodyPr>
          <a:lstStyle/>
          <a:p>
            <a:r>
              <a:rPr lang="en-GB" sz="1800" b="1" dirty="0">
                <a:solidFill>
                  <a:schemeClr val="tx1"/>
                </a:solidFill>
              </a:rPr>
              <a:t>Extreme Explosions</a:t>
            </a:r>
            <a:endParaRPr lang="tr-TR" sz="1800" b="1" dirty="0">
              <a:solidFill>
                <a:schemeClr val="tx1"/>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6" name="Rectangle 5"/>
          <p:cNvSpPr/>
          <p:nvPr/>
        </p:nvSpPr>
        <p:spPr>
          <a:xfrm>
            <a:off x="62037" y="4566537"/>
            <a:ext cx="4338375" cy="646331"/>
          </a:xfrm>
          <a:prstGeom prst="rect">
            <a:avLst/>
          </a:prstGeom>
        </p:spPr>
        <p:txBody>
          <a:bodyPr wrap="square">
            <a:spAutoFit/>
          </a:bodyPr>
          <a:lstStyle/>
          <a:p>
            <a:pPr lvl="0"/>
            <a:endParaRPr lang="tr-TR" altLang="tr-TR" b="1" u="sng" dirty="0">
              <a:latin typeface="Arial" pitchFamily="34" charset="0"/>
              <a:ea typeface="Calibri" pitchFamily="34" charset="0"/>
              <a:cs typeface="Times New Roman" pitchFamily="18" charset="0"/>
            </a:endParaRPr>
          </a:p>
          <a:p>
            <a:r>
              <a:rPr lang="tr-TR" b="1" dirty="0" smtClean="0"/>
              <a:t>Tuesday, </a:t>
            </a:r>
            <a:r>
              <a:rPr lang="en-GB" b="1" dirty="0" smtClean="0"/>
              <a:t>7th </a:t>
            </a:r>
            <a:r>
              <a:rPr lang="en-GB" b="1" dirty="0"/>
              <a:t>February 2014 at </a:t>
            </a:r>
            <a:r>
              <a:rPr lang="en-GB" b="1" dirty="0" smtClean="0"/>
              <a:t>2</a:t>
            </a:r>
            <a:r>
              <a:rPr lang="tr-TR" b="1" dirty="0" smtClean="0"/>
              <a:t>2</a:t>
            </a:r>
            <a:r>
              <a:rPr lang="en-GB" b="1" dirty="0" smtClean="0"/>
              <a:t>:00</a:t>
            </a:r>
            <a:r>
              <a:rPr lang="en-GB" b="1" dirty="0"/>
              <a:t>  </a:t>
            </a:r>
            <a:r>
              <a:rPr lang="en-GB" altLang="tr-TR" b="1" u="sng" dirty="0" smtClean="0">
                <a:latin typeface="Arial" pitchFamily="34" charset="0"/>
                <a:ea typeface="Calibri" pitchFamily="34" charset="0"/>
                <a:cs typeface="Times New Roman" pitchFamily="18" charset="0"/>
              </a:rPr>
              <a:t> </a:t>
            </a:r>
            <a:endParaRPr lang="tr-TR" b="1" dirty="0">
              <a:solidFill>
                <a:schemeClr val="tx1">
                  <a:lumMod val="75000"/>
                  <a:lumOff val="25000"/>
                </a:schemeClr>
              </a:solidFill>
              <a:ea typeface="Adobe Gothic Std B" pitchFamily="34" charset="-128"/>
              <a:cs typeface="Arial" panose="020B0604020202020204" pitchFamily="34" charset="0"/>
            </a:endParaRPr>
          </a:p>
        </p:txBody>
      </p:sp>
      <p:sp>
        <p:nvSpPr>
          <p:cNvPr id="8" name="Rectangle 5"/>
          <p:cNvSpPr>
            <a:spLocks noChangeArrowheads="1"/>
          </p:cNvSpPr>
          <p:nvPr/>
        </p:nvSpPr>
        <p:spPr bwMode="auto">
          <a:xfrm>
            <a:off x="4571999" y="2302566"/>
            <a:ext cx="4538635"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tr-TR" altLang="tr-TR" sz="11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KONU:</a:t>
            </a:r>
            <a:r>
              <a:rPr kumimoji="0" lang="en-GB" altLang="tr-TR"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t>
            </a:r>
            <a:r>
              <a:rPr lang="en-GB" sz="1100" dirty="0"/>
              <a:t>Follow explosives experts </a:t>
            </a:r>
            <a:r>
              <a:rPr lang="en-GB" sz="1100" dirty="0" err="1"/>
              <a:t>Dr.</a:t>
            </a:r>
            <a:r>
              <a:rPr lang="en-GB" sz="1100" dirty="0"/>
              <a:t> Braden Lusk and </a:t>
            </a:r>
            <a:r>
              <a:rPr lang="en-GB" sz="1100" dirty="0" err="1"/>
              <a:t>Dr.</a:t>
            </a:r>
            <a:r>
              <a:rPr lang="en-GB" sz="1100" dirty="0"/>
              <a:t> Paul </a:t>
            </a:r>
            <a:r>
              <a:rPr lang="en-GB" sz="1100" dirty="0" err="1"/>
              <a:t>Worsey</a:t>
            </a:r>
            <a:r>
              <a:rPr lang="en-GB" sz="1100" dirty="0"/>
              <a:t> as they get a backstage pass to the world’s biggest and toughest demolition blasts. From urban skyscrapers to massive steel bridges to giant stadiums, they’ll meet the highly-skilled blasters who can bring any structure down to the ground. Using special sacrifice cameras and high-speed technology, our experts will give you a unique, behind-the-scenes look at how demolition specialists blast down engineering giants with a push of a button. Witness all the high octane action and visual spectacular in ‘Extreme Explosions’ – But will the blasts go according to plan?</a:t>
            </a:r>
            <a:endParaRPr lang="tr-TR" sz="1100" dirty="0"/>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32" name="Picture 8" descr="C:\Users\melgin\Desktop\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4927" y="0"/>
            <a:ext cx="1466468" cy="81877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eaytas\Desktop\DHP\explosive-solar-activi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814" y="2162635"/>
            <a:ext cx="4359075" cy="2403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2869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5" name="Rectangle 6"/>
          <p:cNvSpPr>
            <a:spLocks noChangeArrowheads="1"/>
          </p:cNvSpPr>
          <p:nvPr/>
        </p:nvSpPr>
        <p:spPr bwMode="auto">
          <a:xfrm>
            <a:off x="4788024" y="2064693"/>
            <a:ext cx="4032448"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tr-TR" altLang="tr-TR"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KONU: </a:t>
            </a:r>
            <a:r>
              <a:rPr lang="en-GB" sz="1200" dirty="0"/>
              <a:t>‘Ultimate Weapons’ is a new six part high-octane explosive series looking at the ultimate in modern weaponry. The series features the best in sniper rifles, tanks and artillery, robotic warriors and close quarters systems, as it explores what makes them the ultimate weapons in their class. From shock and awe weapons designed to overwhelm the enemy in the deadliest and most effective ways, to robotic, intelligent, weapon systems combine stealth and autonomy with the power to strike and destroy their targets. The programmes reveal the explosive power of each weapon, analysing each of them in detail as the series counts down to reveal what will be crowned the Ultimate and help to decide who will be the prestigious winner.</a:t>
            </a:r>
            <a:endParaRPr lang="tr-TR" sz="1200" dirty="0"/>
          </a:p>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t>
            </a:r>
            <a:endParaRPr kumimoji="0" lang="tr-TR" altLang="tr-T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Rectangle 17"/>
          <p:cNvSpPr/>
          <p:nvPr/>
        </p:nvSpPr>
        <p:spPr>
          <a:xfrm>
            <a:off x="272049" y="5013176"/>
            <a:ext cx="4089196" cy="369332"/>
          </a:xfrm>
          <a:prstGeom prst="rect">
            <a:avLst/>
          </a:prstGeom>
        </p:spPr>
        <p:txBody>
          <a:bodyPr wrap="none">
            <a:spAutoFit/>
          </a:bodyPr>
          <a:lstStyle/>
          <a:p>
            <a:r>
              <a:rPr lang="tr-TR" b="1" dirty="0" smtClean="0"/>
              <a:t>Wednesday, </a:t>
            </a:r>
            <a:r>
              <a:rPr lang="en-GB" b="1" dirty="0" smtClean="0"/>
              <a:t>15th </a:t>
            </a:r>
            <a:r>
              <a:rPr lang="en-GB" b="1" dirty="0"/>
              <a:t>February 2014 at </a:t>
            </a:r>
            <a:r>
              <a:rPr lang="en-GB" b="1" dirty="0" smtClean="0"/>
              <a:t>2</a:t>
            </a:r>
            <a:r>
              <a:rPr lang="tr-TR" b="1" dirty="0" smtClean="0"/>
              <a:t>2</a:t>
            </a:r>
            <a:r>
              <a:rPr lang="en-GB" b="1" dirty="0" smtClean="0"/>
              <a:t>:00</a:t>
            </a:r>
            <a:endParaRPr lang="tr-TR" dirty="0"/>
          </a:p>
        </p:txBody>
      </p:sp>
      <p:sp>
        <p:nvSpPr>
          <p:cNvPr id="7" name="TextBox 6"/>
          <p:cNvSpPr txBox="1"/>
          <p:nvPr/>
        </p:nvSpPr>
        <p:spPr>
          <a:xfrm>
            <a:off x="5522692" y="1623244"/>
            <a:ext cx="2018181" cy="369332"/>
          </a:xfrm>
          <a:prstGeom prst="rect">
            <a:avLst/>
          </a:prstGeom>
          <a:noFill/>
        </p:spPr>
        <p:txBody>
          <a:bodyPr wrap="none" rtlCol="0">
            <a:spAutoFit/>
          </a:bodyPr>
          <a:lstStyle/>
          <a:p>
            <a:pPr algn="ctr">
              <a:spcBef>
                <a:spcPct val="20000"/>
              </a:spcBef>
            </a:pPr>
            <a:r>
              <a:rPr lang="en-GB" b="1" dirty="0"/>
              <a:t>Ultimate Weapons </a:t>
            </a:r>
            <a:endParaRPr lang="tr-TR" b="1" dirty="0"/>
          </a:p>
        </p:txBody>
      </p:sp>
      <p:pic>
        <p:nvPicPr>
          <p:cNvPr id="19" name="Picture 8" descr="C:\Users\melgin\Desktop\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4927" y="0"/>
            <a:ext cx="1466468" cy="818778"/>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C:\Users\eaytas\Desktop\DHP\Discovery-Ultimate-Weapons-Sniper-Rifl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179" y="1484784"/>
            <a:ext cx="3753225" cy="294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4449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4" name="Rectangle 7"/>
          <p:cNvSpPr>
            <a:spLocks noChangeArrowheads="1"/>
          </p:cNvSpPr>
          <p:nvPr/>
        </p:nvSpPr>
        <p:spPr bwMode="auto">
          <a:xfrm>
            <a:off x="4716015" y="2852494"/>
            <a:ext cx="4264383"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kumimoji="0" lang="tr-TR" altLang="tr-TR" sz="11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KONU: </a:t>
            </a:r>
            <a:r>
              <a:rPr lang="en-GB" sz="1100" dirty="0"/>
              <a:t>‘Really Big Things' is a fascinating series that profiles the inner workings of massive man-made wonders that are changing the way we live. Host Matt Rogers takes viewers across the globe to bring the audience up close with enormous structures, giant telescopes and big machines. The series explores Germany to see the world's largest windmill turbine, travels Arizona to view one of the largest telescopes in America, and to California to find out how the iconic blimp ‘Spirit of America' operates. Watch Matt get his hands dirty as he joins the US Army Corps of Engineers to learn how to tie together 100-foot concrete sections and visits NASA's Ames Research Centre in San Jose, California, home to one of the largest three-dimensional motion simulators in the world.</a:t>
            </a:r>
            <a:endParaRPr lang="tr-TR" sz="1100" dirty="0"/>
          </a:p>
        </p:txBody>
      </p:sp>
      <p:sp>
        <p:nvSpPr>
          <p:cNvPr id="10" name="Rectangle 9"/>
          <p:cNvSpPr/>
          <p:nvPr/>
        </p:nvSpPr>
        <p:spPr>
          <a:xfrm>
            <a:off x="251520" y="5300617"/>
            <a:ext cx="4572000" cy="538609"/>
          </a:xfrm>
          <a:prstGeom prst="rect">
            <a:avLst/>
          </a:prstGeom>
        </p:spPr>
        <p:txBody>
          <a:bodyPr>
            <a:spAutoFit/>
          </a:bodyPr>
          <a:lstStyle/>
          <a:p>
            <a:r>
              <a:rPr lang="tr-TR" b="1" dirty="0" smtClean="0"/>
              <a:t>Sunday, </a:t>
            </a:r>
            <a:r>
              <a:rPr lang="en-GB" b="1" dirty="0" smtClean="0"/>
              <a:t>26th </a:t>
            </a:r>
            <a:r>
              <a:rPr lang="en-GB" b="1" dirty="0"/>
              <a:t>February 2014 at </a:t>
            </a:r>
            <a:r>
              <a:rPr lang="en-GB" b="1" dirty="0" smtClean="0"/>
              <a:t>2</a:t>
            </a:r>
            <a:r>
              <a:rPr lang="tr-TR" b="1" dirty="0" smtClean="0"/>
              <a:t>2</a:t>
            </a:r>
            <a:r>
              <a:rPr lang="en-GB" b="1" dirty="0" smtClean="0"/>
              <a:t>:50</a:t>
            </a:r>
            <a:endParaRPr lang="tr-TR" dirty="0"/>
          </a:p>
          <a:p>
            <a:pPr lvl="0" eaLnBrk="0" fontAlgn="base" hangingPunct="0">
              <a:spcBef>
                <a:spcPct val="0"/>
              </a:spcBef>
              <a:spcAft>
                <a:spcPct val="0"/>
              </a:spcAft>
            </a:pPr>
            <a:endParaRPr lang="tr-TR" altLang="tr-TR" sz="1100" dirty="0">
              <a:latin typeface="Arial" pitchFamily="34" charset="0"/>
              <a:cs typeface="Arial" pitchFamily="34" charset="0"/>
            </a:endParaRPr>
          </a:p>
        </p:txBody>
      </p:sp>
      <p:sp>
        <p:nvSpPr>
          <p:cNvPr id="11" name="TextBox 10"/>
          <p:cNvSpPr txBox="1"/>
          <p:nvPr/>
        </p:nvSpPr>
        <p:spPr>
          <a:xfrm>
            <a:off x="6002590" y="1717538"/>
            <a:ext cx="1832361" cy="369332"/>
          </a:xfrm>
          <a:prstGeom prst="rect">
            <a:avLst/>
          </a:prstGeom>
          <a:noFill/>
        </p:spPr>
        <p:txBody>
          <a:bodyPr wrap="none" rtlCol="0">
            <a:spAutoFit/>
          </a:bodyPr>
          <a:lstStyle/>
          <a:p>
            <a:pPr algn="ctr">
              <a:spcBef>
                <a:spcPct val="20000"/>
              </a:spcBef>
            </a:pPr>
            <a:r>
              <a:rPr lang="en-GB" b="1" dirty="0"/>
              <a:t>Really Big Things </a:t>
            </a:r>
            <a:endParaRPr lang="tr-TR" b="1" dirty="0"/>
          </a:p>
        </p:txBody>
      </p:sp>
      <p:pic>
        <p:nvPicPr>
          <p:cNvPr id="17" name="Picture 8" descr="C:\Users\melgin\Desktop\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4927" y="0"/>
            <a:ext cx="1466468" cy="81877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C:\Users\eaytas\Desktop\DHP\1722_really_big_things_4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687" y="2000250"/>
            <a:ext cx="44577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6682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4" y="583418"/>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792495"/>
            <a:ext cx="1883701" cy="1059582"/>
          </a:xfrm>
          <a:prstGeom prst="rect">
            <a:avLst/>
          </a:prstGeom>
        </p:spPr>
      </p:pic>
      <p:sp>
        <p:nvSpPr>
          <p:cNvPr id="7" name="Title 1"/>
          <p:cNvSpPr txBox="1">
            <a:spLocks/>
          </p:cNvSpPr>
          <p:nvPr/>
        </p:nvSpPr>
        <p:spPr>
          <a:xfrm>
            <a:off x="1784719" y="3789040"/>
            <a:ext cx="5577909" cy="5760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smtClean="0">
                <a:solidFill>
                  <a:schemeClr val="tx1">
                    <a:lumMod val="65000"/>
                    <a:lumOff val="35000"/>
                  </a:schemeClr>
                </a:solidFill>
                <a:latin typeface="Futura Md BT" panose="020B0602020204020303" pitchFamily="34" charset="0"/>
              </a:rPr>
              <a:t>ŞUBAT 2014 </a:t>
            </a:r>
          </a:p>
          <a:p>
            <a:r>
              <a:rPr lang="tr-TR" sz="2800" b="1" dirty="0" smtClean="0">
                <a:solidFill>
                  <a:schemeClr val="tx1">
                    <a:lumMod val="65000"/>
                    <a:lumOff val="35000"/>
                  </a:schemeClr>
                </a:solidFill>
                <a:latin typeface="Futura Md BT" panose="020B0602020204020303" pitchFamily="34" charset="0"/>
              </a:rPr>
              <a:t>ÖNE ÇIKAN PROGRAMLAR</a:t>
            </a:r>
          </a:p>
          <a:p>
            <a:endParaRPr lang="tr-TR" sz="2800" b="1" dirty="0">
              <a:solidFill>
                <a:schemeClr val="tx1">
                  <a:lumMod val="65000"/>
                  <a:lumOff val="35000"/>
                </a:schemeClr>
              </a:solidFill>
              <a:latin typeface="Futura Md BT" panose="020B0602020204020303" pitchFamily="34" charset="0"/>
            </a:endParaRPr>
          </a:p>
        </p:txBody>
      </p:sp>
      <p:sp>
        <p:nvSpPr>
          <p:cNvPr id="10" name="Rectangle 9"/>
          <p:cNvSpPr/>
          <p:nvPr/>
        </p:nvSpPr>
        <p:spPr>
          <a:xfrm>
            <a:off x="1674" y="5587273"/>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1026" name="Picture 2" descr="C:\Users\melgin\Desktop\ssa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8723" y="1349920"/>
            <a:ext cx="3009900"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721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860032" y="1123878"/>
            <a:ext cx="3909576" cy="648938"/>
          </a:xfrm>
        </p:spPr>
        <p:txBody>
          <a:bodyPr>
            <a:noAutofit/>
          </a:bodyPr>
          <a:lstStyle/>
          <a:p>
            <a:r>
              <a:rPr lang="tr-TR" sz="1800" b="1" dirty="0" smtClean="0">
                <a:solidFill>
                  <a:schemeClr val="tx1"/>
                </a:solidFill>
              </a:rPr>
              <a:t>Lost Survivors</a:t>
            </a:r>
            <a:endParaRPr lang="tr-TR" sz="1800" b="1" dirty="0">
              <a:solidFill>
                <a:schemeClr val="tx1"/>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6" name="TextBox 15"/>
          <p:cNvSpPr txBox="1"/>
          <p:nvPr/>
        </p:nvSpPr>
        <p:spPr>
          <a:xfrm>
            <a:off x="4925306" y="1700809"/>
            <a:ext cx="4233583" cy="3323987"/>
          </a:xfrm>
          <a:prstGeom prst="rect">
            <a:avLst/>
          </a:prstGeom>
          <a:noFill/>
        </p:spPr>
        <p:txBody>
          <a:bodyPr wrap="square" rtlCol="0">
            <a:spAutoFit/>
          </a:bodyPr>
          <a:lstStyle/>
          <a:p>
            <a:r>
              <a:rPr lang="tr-TR" sz="1200" b="1" dirty="0" smtClean="0"/>
              <a:t>Konu:  </a:t>
            </a:r>
            <a:r>
              <a:rPr lang="en-US" sz="1200" dirty="0"/>
              <a:t>When Mykel Hawke, a former captain in the US Army who served</a:t>
            </a:r>
          </a:p>
          <a:p>
            <a:r>
              <a:rPr lang="en-US" sz="1200" dirty="0"/>
              <a:t>on active duty in the Special Forces for 12 years, suggested</a:t>
            </a:r>
          </a:p>
          <a:p>
            <a:r>
              <a:rPr lang="en-US" sz="1200" dirty="0"/>
              <a:t>taking on a new adventure to his wife Ruth England-Hawke, you</a:t>
            </a:r>
          </a:p>
          <a:p>
            <a:r>
              <a:rPr lang="en-US" sz="1200" dirty="0"/>
              <a:t>can bet it wasn’t a trip to the local theme park. Mykel and Ruth,</a:t>
            </a:r>
          </a:p>
          <a:p>
            <a:r>
              <a:rPr lang="en-US" sz="1200" dirty="0"/>
              <a:t>experienced in extreme survival techniques, are facing their</a:t>
            </a:r>
          </a:p>
          <a:p>
            <a:r>
              <a:rPr lang="en-US" sz="1200" dirty="0"/>
              <a:t>biggest challenge yet. The added problem is they have no way</a:t>
            </a:r>
          </a:p>
          <a:p>
            <a:r>
              <a:rPr lang="en-US" sz="1200" dirty="0"/>
              <a:t>of preparing. In ‘Lost Survivors’, the Hawkes have to put their</a:t>
            </a:r>
          </a:p>
          <a:p>
            <a:r>
              <a:rPr lang="en-US" sz="1200" dirty="0"/>
              <a:t>skills to the ultimate test as they are blindfolded and dropped</a:t>
            </a:r>
          </a:p>
          <a:p>
            <a:r>
              <a:rPr lang="en-US" sz="1200" dirty="0"/>
              <a:t>deep into the wilderness, with minimal supplies and precious</a:t>
            </a:r>
          </a:p>
          <a:p>
            <a:r>
              <a:rPr lang="en-US" sz="1200" dirty="0"/>
              <a:t>few clues as to which country, let alone which location, they are</a:t>
            </a:r>
          </a:p>
          <a:p>
            <a:r>
              <a:rPr lang="en-US" sz="1200" dirty="0"/>
              <a:t>actually in. They must rely on their instinct, expertise and each</a:t>
            </a:r>
          </a:p>
          <a:p>
            <a:r>
              <a:rPr lang="en-US" sz="1200" dirty="0"/>
              <a:t>other’s inner strengths to find a path away from immediate</a:t>
            </a:r>
          </a:p>
          <a:p>
            <a:r>
              <a:rPr lang="en-US" sz="1200" dirty="0"/>
              <a:t>danger and on towards safety. The journey will stretch the</a:t>
            </a:r>
          </a:p>
          <a:p>
            <a:r>
              <a:rPr lang="en-US" sz="1200" dirty="0"/>
              <a:t>bonds of marriage and thirst for adventure as they climb, crawl</a:t>
            </a:r>
          </a:p>
          <a:p>
            <a:r>
              <a:rPr lang="en-US" sz="1200" dirty="0"/>
              <a:t>and claw their way through forbidding landscapes and back to</a:t>
            </a:r>
          </a:p>
          <a:p>
            <a:r>
              <a:rPr lang="tr-TR" sz="1200" dirty="0"/>
              <a:t>civilisation.</a:t>
            </a:r>
            <a:endParaRPr lang="tr-TR" sz="1200" b="1" dirty="0"/>
          </a:p>
        </p:txBody>
      </p:sp>
      <p:pic>
        <p:nvPicPr>
          <p:cNvPr id="2050" name="Picture 2" descr="C:\Users\melgin\Desktop\ssa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7419" y="0"/>
            <a:ext cx="1571737" cy="7908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5536" y="4935869"/>
            <a:ext cx="4395178" cy="369332"/>
          </a:xfrm>
          <a:prstGeom prst="rect">
            <a:avLst/>
          </a:prstGeom>
        </p:spPr>
        <p:txBody>
          <a:bodyPr wrap="none">
            <a:spAutoFit/>
          </a:bodyPr>
          <a:lstStyle/>
          <a:p>
            <a:r>
              <a:rPr lang="en-US" b="1" dirty="0"/>
              <a:t>Premieres on Thursday 13 February at </a:t>
            </a:r>
            <a:r>
              <a:rPr lang="en-US" b="1" dirty="0" smtClean="0"/>
              <a:t>2</a:t>
            </a:r>
            <a:r>
              <a:rPr lang="tr-TR" b="1" dirty="0" smtClean="0"/>
              <a:t>1</a:t>
            </a:r>
            <a:r>
              <a:rPr lang="en-US" b="1" dirty="0" smtClean="0"/>
              <a:t>:00</a:t>
            </a:r>
            <a:endParaRPr lang="tr-TR"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12" y="1484784"/>
            <a:ext cx="4583601"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294310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3650248" y="1051870"/>
            <a:ext cx="5493752" cy="648938"/>
          </a:xfrm>
        </p:spPr>
        <p:txBody>
          <a:bodyPr>
            <a:noAutofit/>
          </a:bodyPr>
          <a:lstStyle/>
          <a:p>
            <a:r>
              <a:rPr lang="tr-TR" sz="1800" b="1" dirty="0" smtClean="0">
                <a:solidFill>
                  <a:schemeClr val="tx1"/>
                </a:solidFill>
              </a:rPr>
              <a:t>Jonathan Phang’s Gourmet Trains</a:t>
            </a:r>
            <a:endParaRPr lang="tr-TR" sz="1800" b="1" dirty="0">
              <a:solidFill>
                <a:schemeClr val="tx1"/>
              </a:solidFill>
            </a:endParaRPr>
          </a:p>
          <a:p>
            <a:endParaRPr lang="tr-TR" sz="2400" b="1" dirty="0" smtClean="0">
              <a:solidFill>
                <a:schemeClr val="tx1">
                  <a:lumMod val="75000"/>
                  <a:lumOff val="25000"/>
                </a:schemeClr>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6" name="Rectangle 5"/>
          <p:cNvSpPr/>
          <p:nvPr/>
        </p:nvSpPr>
        <p:spPr>
          <a:xfrm>
            <a:off x="107504" y="4437112"/>
            <a:ext cx="4338375" cy="369332"/>
          </a:xfrm>
          <a:prstGeom prst="rect">
            <a:avLst/>
          </a:prstGeom>
        </p:spPr>
        <p:txBody>
          <a:bodyPr wrap="square">
            <a:spAutoFit/>
          </a:bodyPr>
          <a:lstStyle/>
          <a:p>
            <a:r>
              <a:rPr lang="en-US" b="1" dirty="0"/>
              <a:t>Premieres on Tuesday 11 February at </a:t>
            </a:r>
            <a:r>
              <a:rPr lang="en-US" b="1" dirty="0" smtClean="0"/>
              <a:t>2</a:t>
            </a:r>
            <a:r>
              <a:rPr lang="tr-TR" b="1" dirty="0" smtClean="0"/>
              <a:t>1</a:t>
            </a:r>
            <a:r>
              <a:rPr lang="en-US" b="1" dirty="0" smtClean="0"/>
              <a:t>:00</a:t>
            </a:r>
            <a:endParaRPr lang="en-US" b="1" dirty="0"/>
          </a:p>
        </p:txBody>
      </p:sp>
      <p:sp>
        <p:nvSpPr>
          <p:cNvPr id="16" name="TextBox 15"/>
          <p:cNvSpPr txBox="1"/>
          <p:nvPr/>
        </p:nvSpPr>
        <p:spPr>
          <a:xfrm>
            <a:off x="3995936" y="1562208"/>
            <a:ext cx="4845202" cy="2462213"/>
          </a:xfrm>
          <a:prstGeom prst="rect">
            <a:avLst/>
          </a:prstGeom>
          <a:noFill/>
        </p:spPr>
        <p:txBody>
          <a:bodyPr wrap="square" rtlCol="0">
            <a:spAutoFit/>
          </a:bodyPr>
          <a:lstStyle/>
          <a:p>
            <a:r>
              <a:rPr lang="tr-TR" sz="1400" b="1" dirty="0" smtClean="0"/>
              <a:t>Konu</a:t>
            </a:r>
            <a:r>
              <a:rPr lang="tr-TR" sz="1400" b="1" dirty="0"/>
              <a:t>: </a:t>
            </a:r>
            <a:r>
              <a:rPr lang="tr-TR" sz="1400" b="1" dirty="0" smtClean="0"/>
              <a:t> </a:t>
            </a:r>
            <a:r>
              <a:rPr lang="en-US" sz="1400" dirty="0"/>
              <a:t>The mere mention of the Orient Express brings to mind</a:t>
            </a:r>
          </a:p>
          <a:p>
            <a:r>
              <a:rPr lang="en-US" sz="1400" dirty="0"/>
              <a:t>evocative images of opulent carriages, stylish passengers and</a:t>
            </a:r>
          </a:p>
          <a:p>
            <a:r>
              <a:rPr lang="en-US" sz="1400" dirty="0"/>
              <a:t>thrilling destinations, all wrapped up in the romance of train</a:t>
            </a:r>
          </a:p>
          <a:p>
            <a:r>
              <a:rPr lang="en-US" sz="1400" dirty="0"/>
              <a:t>travel. Jonathan </a:t>
            </a:r>
            <a:r>
              <a:rPr lang="en-US" sz="1400" dirty="0" err="1"/>
              <a:t>Phang</a:t>
            </a:r>
            <a:r>
              <a:rPr lang="en-US" sz="1400" dirty="0"/>
              <a:t>, a self-confessed bon viveur with a</a:t>
            </a:r>
          </a:p>
          <a:p>
            <a:r>
              <a:rPr lang="en-US" sz="1400" dirty="0"/>
              <a:t>passion for gastronomy, feels the allure of old world glamour</a:t>
            </a:r>
          </a:p>
          <a:p>
            <a:r>
              <a:rPr lang="en-US" sz="1400" dirty="0"/>
              <a:t>and sets off on a gourmet journey crossing continents aboard</a:t>
            </a:r>
          </a:p>
          <a:p>
            <a:r>
              <a:rPr lang="en-US" sz="1400" dirty="0"/>
              <a:t>some of the world’s most elegant trains. Along the way he stops</a:t>
            </a:r>
          </a:p>
          <a:p>
            <a:r>
              <a:rPr lang="en-US" sz="1400" dirty="0"/>
              <a:t>off in extraordinary culinary destinations, such as Venice, Paris</a:t>
            </a:r>
          </a:p>
          <a:p>
            <a:r>
              <a:rPr lang="en-US" sz="1400" dirty="0"/>
              <a:t>and Istanbul to explore some modern fine dining. However, it is</a:t>
            </a:r>
          </a:p>
          <a:p>
            <a:r>
              <a:rPr lang="en-US" sz="1400" dirty="0"/>
              <a:t>aboard the fabulous trains that Jonathan truly tests the old</a:t>
            </a:r>
          </a:p>
          <a:p>
            <a:r>
              <a:rPr lang="en-US" sz="1400" dirty="0"/>
              <a:t>adage that sometimes it can be better to travel than to arrive.</a:t>
            </a:r>
            <a:endParaRPr lang="tr-TR" sz="1600" b="1" dirty="0"/>
          </a:p>
        </p:txBody>
      </p:sp>
      <p:pic>
        <p:nvPicPr>
          <p:cNvPr id="10" name="Picture 2" descr="C:\Users\melgin\Desktop\ssa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7419" y="0"/>
            <a:ext cx="1571737" cy="79084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138" y="1668193"/>
            <a:ext cx="3416796" cy="2250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424079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593665" y="1051870"/>
            <a:ext cx="8442831" cy="1080120"/>
          </a:xfrm>
        </p:spPr>
        <p:txBody>
          <a:bodyPr>
            <a:noAutofit/>
          </a:bodyPr>
          <a:lstStyle/>
          <a:p>
            <a:r>
              <a:rPr lang="tr-TR" sz="2400" b="1" dirty="0" smtClean="0">
                <a:solidFill>
                  <a:schemeClr val="tx1">
                    <a:lumMod val="75000"/>
                    <a:lumOff val="25000"/>
                  </a:schemeClr>
                </a:solidFill>
              </a:rPr>
              <a:t>				</a:t>
            </a:r>
            <a:r>
              <a:rPr lang="tr-TR" sz="1800" b="1" dirty="0" smtClean="0">
                <a:solidFill>
                  <a:schemeClr val="tx1"/>
                </a:solidFill>
              </a:rPr>
              <a:t>Gem Hunt</a:t>
            </a:r>
            <a:endParaRPr lang="tr-TR" sz="1800" b="1" dirty="0">
              <a:solidFill>
                <a:schemeClr val="tx1"/>
              </a:solidFill>
            </a:endParaRPr>
          </a:p>
          <a:p>
            <a:endParaRPr lang="tr-TR" sz="2400" b="1" dirty="0" smtClean="0">
              <a:solidFill>
                <a:schemeClr val="tx1">
                  <a:lumMod val="75000"/>
                  <a:lumOff val="25000"/>
                </a:schemeClr>
              </a:solidFill>
            </a:endParaRPr>
          </a:p>
          <a:p>
            <a:endParaRPr lang="tr-TR" sz="2400" b="1" dirty="0" smtClean="0">
              <a:solidFill>
                <a:schemeClr val="tx1">
                  <a:lumMod val="75000"/>
                  <a:lumOff val="25000"/>
                </a:schemeClr>
              </a:solidFill>
            </a:endParaRPr>
          </a:p>
          <a:p>
            <a:endParaRPr lang="tr-TR" sz="2400" b="1" dirty="0" smtClean="0">
              <a:solidFill>
                <a:schemeClr val="tx1">
                  <a:lumMod val="75000"/>
                  <a:lumOff val="25000"/>
                </a:schemeClr>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6" name="Rectangle 5"/>
          <p:cNvSpPr/>
          <p:nvPr/>
        </p:nvSpPr>
        <p:spPr>
          <a:xfrm>
            <a:off x="0" y="5346135"/>
            <a:ext cx="4410383" cy="646331"/>
          </a:xfrm>
          <a:prstGeom prst="rect">
            <a:avLst/>
          </a:prstGeom>
        </p:spPr>
        <p:txBody>
          <a:bodyPr wrap="square">
            <a:spAutoFit/>
          </a:bodyPr>
          <a:lstStyle/>
          <a:p>
            <a:r>
              <a:rPr lang="en-US" b="1" dirty="0"/>
              <a:t>Premieres on Wednesday 5 February at </a:t>
            </a:r>
            <a:r>
              <a:rPr lang="en-US" b="1" dirty="0" smtClean="0"/>
              <a:t>2</a:t>
            </a:r>
            <a:r>
              <a:rPr lang="tr-TR" b="1" dirty="0" smtClean="0"/>
              <a:t>2</a:t>
            </a:r>
            <a:r>
              <a:rPr lang="en-US" b="1" dirty="0" smtClean="0"/>
              <a:t>:00</a:t>
            </a:r>
            <a:endParaRPr lang="tr-TR" dirty="0"/>
          </a:p>
        </p:txBody>
      </p:sp>
      <p:sp>
        <p:nvSpPr>
          <p:cNvPr id="5" name="Rectangle 4"/>
          <p:cNvSpPr/>
          <p:nvPr/>
        </p:nvSpPr>
        <p:spPr>
          <a:xfrm>
            <a:off x="4292925" y="1379602"/>
            <a:ext cx="4826055" cy="5478423"/>
          </a:xfrm>
          <a:prstGeom prst="rect">
            <a:avLst/>
          </a:prstGeom>
        </p:spPr>
        <p:txBody>
          <a:bodyPr wrap="square">
            <a:spAutoFit/>
          </a:bodyPr>
          <a:lstStyle/>
          <a:p>
            <a:r>
              <a:rPr lang="tr-TR" sz="1400" b="1" dirty="0"/>
              <a:t> </a:t>
            </a:r>
            <a:r>
              <a:rPr lang="tr-TR" sz="1400" b="1" dirty="0" smtClean="0"/>
              <a:t>Konu:</a:t>
            </a:r>
            <a:r>
              <a:rPr lang="tr-TR" sz="1400" b="1" dirty="0"/>
              <a:t> </a:t>
            </a:r>
            <a:r>
              <a:rPr lang="en-US" sz="1400" dirty="0"/>
              <a:t>Without risk, there’s often no reward and nowhere is this truer</a:t>
            </a:r>
          </a:p>
          <a:p>
            <a:r>
              <a:rPr lang="en-US" sz="1400" dirty="0"/>
              <a:t>than in the gem business. This ‘buyers beware’ market is not</a:t>
            </a:r>
          </a:p>
          <a:p>
            <a:r>
              <a:rPr lang="en-US" sz="1400" dirty="0"/>
              <a:t>for the fainthearted, where even years of knowledge and</a:t>
            </a:r>
          </a:p>
          <a:p>
            <a:r>
              <a:rPr lang="en-US" sz="1400" dirty="0"/>
              <a:t>experience can fail at a critical moment. ‘Gem Hunt’ goes inside</a:t>
            </a:r>
          </a:p>
          <a:p>
            <a:r>
              <a:rPr lang="en-US" sz="1400" dirty="0"/>
              <a:t>the high-stakes and little understood world of gems, travelling</a:t>
            </a:r>
          </a:p>
          <a:p>
            <a:r>
              <a:rPr lang="en-US" sz="1400" dirty="0"/>
              <a:t>directly to the world’s busiest and riskiest trading regions. From</a:t>
            </a:r>
          </a:p>
          <a:p>
            <a:r>
              <a:rPr lang="en-US" sz="1400" dirty="0"/>
              <a:t>the ruby mines of Vietnam to the vibrant street markets of</a:t>
            </a:r>
          </a:p>
          <a:p>
            <a:r>
              <a:rPr lang="en-US" sz="1400" dirty="0"/>
              <a:t>Madagascar, ‘Gem Hunt’ takes viewers to exotic destinations</a:t>
            </a:r>
          </a:p>
          <a:p>
            <a:r>
              <a:rPr lang="en-US" sz="1400" dirty="0"/>
              <a:t>and unfamiliar cultures to peel back the layers of the gem</a:t>
            </a:r>
          </a:p>
          <a:p>
            <a:r>
              <a:rPr lang="tr-TR" sz="1400" dirty="0"/>
              <a:t>industry. Gem hunter Ron LeBlanc, jewellery expert Diane</a:t>
            </a:r>
          </a:p>
          <a:p>
            <a:r>
              <a:rPr lang="en-US" sz="1400" dirty="0"/>
              <a:t>Robinson and geologist Bernie </a:t>
            </a:r>
            <a:r>
              <a:rPr lang="en-US" sz="1400" dirty="0" err="1"/>
              <a:t>Gaboury</a:t>
            </a:r>
            <a:r>
              <a:rPr lang="en-US" sz="1400" dirty="0"/>
              <a:t> </a:t>
            </a:r>
            <a:r>
              <a:rPr lang="en-US" sz="1400" dirty="0" err="1"/>
              <a:t>manoeuvre</a:t>
            </a:r>
            <a:r>
              <a:rPr lang="en-US" sz="1400" dirty="0"/>
              <a:t> through</a:t>
            </a:r>
          </a:p>
          <a:p>
            <a:r>
              <a:rPr lang="en-US" sz="1400" dirty="0"/>
              <a:t>mines, markets and tense negotiations in search of the world’s</a:t>
            </a:r>
          </a:p>
          <a:p>
            <a:r>
              <a:rPr lang="en-US" sz="1400" dirty="0"/>
              <a:t>biggest, brightest and most profitable jewels. With potentially</a:t>
            </a:r>
          </a:p>
          <a:p>
            <a:r>
              <a:rPr lang="en-US" sz="1400" dirty="0"/>
              <a:t>enormous payoffs and the aspiration of finding the perfect</a:t>
            </a:r>
          </a:p>
          <a:p>
            <a:r>
              <a:rPr lang="en-US" sz="1400" dirty="0"/>
              <a:t>stone as a guiding force, the eccentric LeBlanc and his partners</a:t>
            </a:r>
          </a:p>
          <a:p>
            <a:r>
              <a:rPr lang="en-US" sz="1400" dirty="0"/>
              <a:t>set out to bring back gems for their own discerning clientele,</a:t>
            </a:r>
          </a:p>
          <a:p>
            <a:r>
              <a:rPr lang="en-US" sz="1400" dirty="0"/>
              <a:t>from emeralds in Colombia and moonstone in Sri Lanka, to</a:t>
            </a:r>
          </a:p>
          <a:p>
            <a:r>
              <a:rPr lang="en-US" sz="1400" dirty="0"/>
              <a:t>pearls in Myanmar and topaz in Brazil. But, behind the glamour</a:t>
            </a:r>
          </a:p>
          <a:p>
            <a:r>
              <a:rPr lang="en-US" sz="1400" dirty="0"/>
              <a:t>of these precious stones, there’s always the risk of danger. The</a:t>
            </a:r>
          </a:p>
          <a:p>
            <a:r>
              <a:rPr lang="en-US" sz="1400" dirty="0"/>
              <a:t>team must enlist the security and proper precautions to get in</a:t>
            </a:r>
          </a:p>
          <a:p>
            <a:r>
              <a:rPr lang="en-US" sz="1400" dirty="0"/>
              <a:t>to each country, quickly size up the players in each locale,</a:t>
            </a:r>
          </a:p>
          <a:p>
            <a:r>
              <a:rPr lang="en-US" sz="1400" dirty="0"/>
              <a:t>ensure the goods are authentic and seamlessly spot fakes,</a:t>
            </a:r>
          </a:p>
          <a:p>
            <a:r>
              <a:rPr lang="en-US" sz="1400" dirty="0"/>
              <a:t>negotiate the best price and, most importantly of all, live to</a:t>
            </a:r>
          </a:p>
          <a:p>
            <a:r>
              <a:rPr lang="tr-TR" sz="1400" dirty="0"/>
              <a:t>tell the tale</a:t>
            </a:r>
            <a:r>
              <a:rPr lang="tr-TR" sz="1400" dirty="0" smtClean="0"/>
              <a:t>.</a:t>
            </a:r>
            <a:endParaRPr lang="tr-TR" sz="1400" dirty="0"/>
          </a:p>
        </p:txBody>
      </p:sp>
      <p:pic>
        <p:nvPicPr>
          <p:cNvPr id="10" name="Picture 2" descr="C:\Users\melgin\Desktop\ssa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7419" y="0"/>
            <a:ext cx="1571737" cy="79084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245" y="2276872"/>
            <a:ext cx="3208727" cy="2113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58985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4" y="583418"/>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792495"/>
            <a:ext cx="1883701" cy="1059582"/>
          </a:xfrm>
          <a:prstGeom prst="rect">
            <a:avLst/>
          </a:prstGeom>
        </p:spPr>
      </p:pic>
      <p:sp>
        <p:nvSpPr>
          <p:cNvPr id="7" name="Title 1"/>
          <p:cNvSpPr txBox="1">
            <a:spLocks/>
          </p:cNvSpPr>
          <p:nvPr/>
        </p:nvSpPr>
        <p:spPr>
          <a:xfrm>
            <a:off x="1784719" y="3789040"/>
            <a:ext cx="5577909" cy="5760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smtClean="0">
                <a:solidFill>
                  <a:schemeClr val="tx1">
                    <a:lumMod val="65000"/>
                    <a:lumOff val="35000"/>
                  </a:schemeClr>
                </a:solidFill>
                <a:latin typeface="Futura Md BT" panose="020B0602020204020303" pitchFamily="34" charset="0"/>
              </a:rPr>
              <a:t>ŞUBAT 2014 </a:t>
            </a:r>
          </a:p>
          <a:p>
            <a:r>
              <a:rPr lang="tr-TR" sz="2800" b="1" dirty="0" smtClean="0">
                <a:solidFill>
                  <a:schemeClr val="tx1">
                    <a:lumMod val="65000"/>
                    <a:lumOff val="35000"/>
                  </a:schemeClr>
                </a:solidFill>
                <a:latin typeface="Futura Md BT" panose="020B0602020204020303" pitchFamily="34" charset="0"/>
              </a:rPr>
              <a:t>ÖNE ÇIKAN PROGRAMLAR</a:t>
            </a:r>
          </a:p>
          <a:p>
            <a:endParaRPr lang="tr-TR" sz="2800" b="1" dirty="0">
              <a:solidFill>
                <a:schemeClr val="tx1">
                  <a:lumMod val="65000"/>
                  <a:lumOff val="35000"/>
                </a:schemeClr>
              </a:solidFill>
              <a:latin typeface="Futura Md BT" panose="020B0602020204020303" pitchFamily="34" charset="0"/>
            </a:endParaRPr>
          </a:p>
        </p:txBody>
      </p:sp>
      <p:sp>
        <p:nvSpPr>
          <p:cNvPr id="10" name="Rectangle 9"/>
          <p:cNvSpPr/>
          <p:nvPr/>
        </p:nvSpPr>
        <p:spPr>
          <a:xfrm>
            <a:off x="1674" y="5587273"/>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1026" name="Picture 2" descr="C:\Users\melgin\Desktop\hd-showcase-WhiteBkg-lr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662880"/>
            <a:ext cx="6400711"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100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3882596" y="1123878"/>
            <a:ext cx="4887012" cy="648938"/>
          </a:xfrm>
        </p:spPr>
        <p:txBody>
          <a:bodyPr>
            <a:noAutofit/>
          </a:bodyPr>
          <a:lstStyle/>
          <a:p>
            <a:r>
              <a:rPr lang="en-US" sz="1800" b="1" dirty="0">
                <a:solidFill>
                  <a:schemeClr val="tx1"/>
                </a:solidFill>
              </a:rPr>
              <a:t>Morgan Freeman </a:t>
            </a:r>
            <a:r>
              <a:rPr lang="en-US" sz="1800" b="1" dirty="0" err="1">
                <a:solidFill>
                  <a:schemeClr val="tx1"/>
                </a:solidFill>
              </a:rPr>
              <a:t>ile</a:t>
            </a:r>
            <a:r>
              <a:rPr lang="en-US" sz="1800" b="1" dirty="0">
                <a:solidFill>
                  <a:schemeClr val="tx1"/>
                </a:solidFill>
              </a:rPr>
              <a:t> </a:t>
            </a:r>
            <a:r>
              <a:rPr lang="en-US" sz="1800" b="1" dirty="0" err="1">
                <a:solidFill>
                  <a:schemeClr val="tx1"/>
                </a:solidFill>
              </a:rPr>
              <a:t>Evrenin</a:t>
            </a:r>
            <a:r>
              <a:rPr lang="en-US" sz="1800" b="1" dirty="0">
                <a:solidFill>
                  <a:schemeClr val="tx1"/>
                </a:solidFill>
              </a:rPr>
              <a:t> </a:t>
            </a:r>
            <a:r>
              <a:rPr lang="en-US" sz="1800" b="1" dirty="0" err="1">
                <a:solidFill>
                  <a:schemeClr val="tx1"/>
                </a:solidFill>
              </a:rPr>
              <a:t>Sırları</a:t>
            </a:r>
            <a:r>
              <a:rPr lang="en-US" sz="1800" b="1" dirty="0">
                <a:solidFill>
                  <a:schemeClr val="tx1"/>
                </a:solidFill>
              </a:rPr>
              <a:t> </a:t>
            </a:r>
            <a:endParaRPr lang="tr-TR" sz="1800" b="1" dirty="0">
              <a:solidFill>
                <a:schemeClr val="tx1"/>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6" name="TextBox 15"/>
          <p:cNvSpPr txBox="1"/>
          <p:nvPr/>
        </p:nvSpPr>
        <p:spPr>
          <a:xfrm>
            <a:off x="4567096" y="1700808"/>
            <a:ext cx="4253376" cy="3539430"/>
          </a:xfrm>
          <a:prstGeom prst="rect">
            <a:avLst/>
          </a:prstGeom>
          <a:noFill/>
        </p:spPr>
        <p:txBody>
          <a:bodyPr wrap="square" rtlCol="0">
            <a:spAutoFit/>
          </a:bodyPr>
          <a:lstStyle/>
          <a:p>
            <a:r>
              <a:rPr lang="tr-TR" sz="1400" b="1" dirty="0" smtClean="0"/>
              <a:t>Konu: </a:t>
            </a:r>
            <a:r>
              <a:rPr lang="en-US" sz="1400" dirty="0"/>
              <a:t>Oscar </a:t>
            </a:r>
            <a:r>
              <a:rPr lang="en-US" sz="1400" dirty="0" err="1"/>
              <a:t>ödüllü</a:t>
            </a:r>
            <a:r>
              <a:rPr lang="en-US" sz="1400" dirty="0"/>
              <a:t> Morgan Freeman, </a:t>
            </a:r>
            <a:r>
              <a:rPr lang="en-US" sz="1400" dirty="0" err="1"/>
              <a:t>sunuculuğunu</a:t>
            </a:r>
            <a:r>
              <a:rPr lang="en-US" sz="1400" dirty="0"/>
              <a:t> </a:t>
            </a:r>
            <a:r>
              <a:rPr lang="en-US" sz="1400" dirty="0" err="1"/>
              <a:t>yaptığı</a:t>
            </a:r>
            <a:r>
              <a:rPr lang="en-US" sz="1400" dirty="0"/>
              <a:t> '</a:t>
            </a:r>
            <a:r>
              <a:rPr lang="en-US" sz="1400" dirty="0" err="1"/>
              <a:t>Evrenin</a:t>
            </a:r>
            <a:r>
              <a:rPr lang="en-US" sz="1400" dirty="0"/>
              <a:t> </a:t>
            </a:r>
            <a:r>
              <a:rPr lang="en-US" sz="1400" dirty="0" err="1"/>
              <a:t>Sırları</a:t>
            </a:r>
            <a:r>
              <a:rPr lang="en-US" sz="1400" dirty="0"/>
              <a:t>' </a:t>
            </a:r>
            <a:r>
              <a:rPr lang="en-US" sz="1400" dirty="0" err="1"/>
              <a:t>dizisinin</a:t>
            </a:r>
            <a:r>
              <a:rPr lang="en-US" sz="1400" dirty="0"/>
              <a:t> </a:t>
            </a:r>
            <a:r>
              <a:rPr lang="en-US" sz="1400" dirty="0" err="1"/>
              <a:t>akıllara</a:t>
            </a:r>
            <a:r>
              <a:rPr lang="en-US" sz="1400" dirty="0"/>
              <a:t> </a:t>
            </a:r>
            <a:r>
              <a:rPr lang="en-US" sz="1400" dirty="0" err="1"/>
              <a:t>durgunluk</a:t>
            </a:r>
            <a:r>
              <a:rPr lang="en-US" sz="1400" dirty="0"/>
              <a:t> </a:t>
            </a:r>
            <a:r>
              <a:rPr lang="en-US" sz="1400" dirty="0" err="1"/>
              <a:t>veren</a:t>
            </a:r>
            <a:r>
              <a:rPr lang="en-US" sz="1400" dirty="0"/>
              <a:t> </a:t>
            </a:r>
            <a:r>
              <a:rPr lang="en-US" sz="1400" dirty="0" err="1"/>
              <a:t>dördüncü</a:t>
            </a:r>
            <a:r>
              <a:rPr lang="en-US" sz="1400" dirty="0"/>
              <a:t> </a:t>
            </a:r>
            <a:r>
              <a:rPr lang="en-US" sz="1400" dirty="0" err="1"/>
              <a:t>sezonuyla</a:t>
            </a:r>
            <a:r>
              <a:rPr lang="en-US" sz="1400" dirty="0"/>
              <a:t> </a:t>
            </a:r>
            <a:r>
              <a:rPr lang="en-US" sz="1400" dirty="0" err="1"/>
              <a:t>ekranlara</a:t>
            </a:r>
            <a:r>
              <a:rPr lang="en-US" sz="1400" dirty="0"/>
              <a:t> </a:t>
            </a:r>
            <a:r>
              <a:rPr lang="en-US" sz="1400" dirty="0" err="1"/>
              <a:t>dönüyor</a:t>
            </a:r>
            <a:r>
              <a:rPr lang="en-US" sz="1400" dirty="0"/>
              <a:t>. </a:t>
            </a:r>
            <a:r>
              <a:rPr lang="en-US" sz="1400" dirty="0" err="1"/>
              <a:t>Yepyeni</a:t>
            </a:r>
            <a:r>
              <a:rPr lang="en-US" sz="1400" dirty="0"/>
              <a:t> </a:t>
            </a:r>
            <a:r>
              <a:rPr lang="en-US" sz="1400" dirty="0" err="1"/>
              <a:t>bölümlerden</a:t>
            </a:r>
            <a:r>
              <a:rPr lang="en-US" sz="1400" dirty="0"/>
              <a:t> </a:t>
            </a:r>
            <a:r>
              <a:rPr lang="en-US" sz="1400" dirty="0" err="1"/>
              <a:t>oluşan</a:t>
            </a:r>
            <a:r>
              <a:rPr lang="en-US" sz="1400" dirty="0"/>
              <a:t> </a:t>
            </a:r>
            <a:r>
              <a:rPr lang="en-US" sz="1400" dirty="0" err="1"/>
              <a:t>dizi</a:t>
            </a:r>
            <a:r>
              <a:rPr lang="en-US" sz="1400" dirty="0"/>
              <a:t> </a:t>
            </a:r>
            <a:r>
              <a:rPr lang="en-US" sz="1400" dirty="0" err="1"/>
              <a:t>insanlığı</a:t>
            </a:r>
            <a:r>
              <a:rPr lang="en-US" sz="1400" dirty="0"/>
              <a:t> en </a:t>
            </a:r>
            <a:r>
              <a:rPr lang="en-US" sz="1400" dirty="0" err="1"/>
              <a:t>çok</a:t>
            </a:r>
            <a:r>
              <a:rPr lang="en-US" sz="1400" dirty="0"/>
              <a:t> </a:t>
            </a:r>
            <a:r>
              <a:rPr lang="en-US" sz="1400" dirty="0" err="1"/>
              <a:t>meşgul</a:t>
            </a:r>
            <a:r>
              <a:rPr lang="en-US" sz="1400" dirty="0"/>
              <a:t> </a:t>
            </a:r>
            <a:r>
              <a:rPr lang="en-US" sz="1400" dirty="0" err="1"/>
              <a:t>eden</a:t>
            </a:r>
            <a:r>
              <a:rPr lang="en-US" sz="1400" dirty="0"/>
              <a:t> </a:t>
            </a:r>
            <a:r>
              <a:rPr lang="en-US" sz="1400" dirty="0" err="1"/>
              <a:t>soruları</a:t>
            </a:r>
            <a:r>
              <a:rPr lang="en-US" sz="1400" dirty="0"/>
              <a:t> </a:t>
            </a:r>
            <a:r>
              <a:rPr lang="en-US" sz="1400" dirty="0" err="1"/>
              <a:t>cesaretle</a:t>
            </a:r>
            <a:r>
              <a:rPr lang="en-US" sz="1400" dirty="0"/>
              <a:t> </a:t>
            </a:r>
            <a:r>
              <a:rPr lang="en-US" sz="1400" dirty="0" err="1"/>
              <a:t>sorarken</a:t>
            </a:r>
            <a:r>
              <a:rPr lang="en-US" sz="1400" dirty="0"/>
              <a:t>, </a:t>
            </a:r>
            <a:r>
              <a:rPr lang="en-US" sz="1400" dirty="0" err="1"/>
              <a:t>insan</a:t>
            </a:r>
            <a:r>
              <a:rPr lang="en-US" sz="1400" dirty="0"/>
              <a:t> </a:t>
            </a:r>
            <a:r>
              <a:rPr lang="en-US" sz="1400" dirty="0" err="1"/>
              <a:t>zihninin</a:t>
            </a:r>
            <a:r>
              <a:rPr lang="en-US" sz="1400" dirty="0"/>
              <a:t> </a:t>
            </a:r>
            <a:r>
              <a:rPr lang="en-US" sz="1400" dirty="0" err="1"/>
              <a:t>derinliklerine</a:t>
            </a:r>
            <a:r>
              <a:rPr lang="en-US" sz="1400" dirty="0"/>
              <a:t> </a:t>
            </a:r>
            <a:r>
              <a:rPr lang="en-US" sz="1400" dirty="0" err="1"/>
              <a:t>dalıyor</a:t>
            </a:r>
            <a:r>
              <a:rPr lang="en-US" sz="1400" dirty="0"/>
              <a:t>, </a:t>
            </a:r>
            <a:r>
              <a:rPr lang="en-US" sz="1400" dirty="0" err="1"/>
              <a:t>evrenin</a:t>
            </a:r>
            <a:r>
              <a:rPr lang="en-US" sz="1400" dirty="0"/>
              <a:t> </a:t>
            </a:r>
            <a:r>
              <a:rPr lang="en-US" sz="1400" dirty="0" err="1"/>
              <a:t>karmaşıklığı</a:t>
            </a:r>
            <a:r>
              <a:rPr lang="en-US" sz="1400" dirty="0"/>
              <a:t> </a:t>
            </a:r>
            <a:r>
              <a:rPr lang="en-US" sz="1400" dirty="0" err="1"/>
              <a:t>içinde</a:t>
            </a:r>
            <a:r>
              <a:rPr lang="en-US" sz="1400" dirty="0"/>
              <a:t> </a:t>
            </a:r>
            <a:r>
              <a:rPr lang="en-US" sz="1400" dirty="0" err="1"/>
              <a:t>arayışını</a:t>
            </a:r>
            <a:r>
              <a:rPr lang="en-US" sz="1400" dirty="0"/>
              <a:t> </a:t>
            </a:r>
            <a:r>
              <a:rPr lang="en-US" sz="1400" dirty="0" err="1"/>
              <a:t>sürdürüyor</a:t>
            </a:r>
            <a:r>
              <a:rPr lang="en-US" sz="1400" dirty="0"/>
              <a:t>. Higgs </a:t>
            </a:r>
            <a:r>
              <a:rPr lang="en-US" sz="1400" dirty="0" err="1"/>
              <a:t>Bozonu'nu</a:t>
            </a:r>
            <a:r>
              <a:rPr lang="en-US" sz="1400" dirty="0"/>
              <a:t> </a:t>
            </a:r>
            <a:r>
              <a:rPr lang="en-US" sz="1400" dirty="0" err="1"/>
              <a:t>bulmayı</a:t>
            </a:r>
            <a:r>
              <a:rPr lang="en-US" sz="1400" dirty="0"/>
              <a:t> </a:t>
            </a:r>
            <a:r>
              <a:rPr lang="en-US" sz="1400" dirty="0" err="1"/>
              <a:t>hedefleyen</a:t>
            </a:r>
            <a:r>
              <a:rPr lang="en-US" sz="1400" dirty="0"/>
              <a:t> </a:t>
            </a:r>
            <a:r>
              <a:rPr lang="en-US" sz="1400" dirty="0" err="1"/>
              <a:t>güncel</a:t>
            </a:r>
            <a:r>
              <a:rPr lang="en-US" sz="1400" dirty="0"/>
              <a:t> </a:t>
            </a:r>
            <a:r>
              <a:rPr lang="en-US" sz="1400" dirty="0" err="1"/>
              <a:t>araştırmaların</a:t>
            </a:r>
            <a:r>
              <a:rPr lang="en-US" sz="1400" dirty="0"/>
              <a:t> </a:t>
            </a:r>
            <a:r>
              <a:rPr lang="en-US" sz="1400" dirty="0" err="1"/>
              <a:t>ele</a:t>
            </a:r>
            <a:r>
              <a:rPr lang="en-US" sz="1400" dirty="0"/>
              <a:t> </a:t>
            </a:r>
            <a:r>
              <a:rPr lang="en-US" sz="1400" dirty="0" err="1"/>
              <a:t>alındığı</a:t>
            </a:r>
            <a:r>
              <a:rPr lang="en-US" sz="1400" dirty="0"/>
              <a:t> '</a:t>
            </a:r>
            <a:r>
              <a:rPr lang="en-US" sz="1400" dirty="0" err="1"/>
              <a:t>Bir</a:t>
            </a:r>
            <a:r>
              <a:rPr lang="en-US" sz="1400" dirty="0"/>
              <a:t> </a:t>
            </a:r>
            <a:r>
              <a:rPr lang="en-US" sz="1400" dirty="0" err="1"/>
              <a:t>Tanrı</a:t>
            </a:r>
            <a:r>
              <a:rPr lang="en-US" sz="1400" dirty="0"/>
              <a:t> </a:t>
            </a:r>
            <a:r>
              <a:rPr lang="en-US" sz="1400" dirty="0" err="1"/>
              <a:t>Parçacığı</a:t>
            </a:r>
            <a:r>
              <a:rPr lang="en-US" sz="1400" dirty="0"/>
              <a:t> </a:t>
            </a:r>
            <a:r>
              <a:rPr lang="en-US" sz="1400" dirty="0" err="1"/>
              <a:t>Var</a:t>
            </a:r>
            <a:r>
              <a:rPr lang="en-US" sz="1400" dirty="0"/>
              <a:t> </a:t>
            </a:r>
            <a:r>
              <a:rPr lang="en-US" sz="1400" dirty="0" err="1"/>
              <a:t>mı</a:t>
            </a:r>
            <a:r>
              <a:rPr lang="en-US" sz="1400" dirty="0"/>
              <a:t>?' </a:t>
            </a:r>
            <a:r>
              <a:rPr lang="en-US" sz="1400" dirty="0" err="1"/>
              <a:t>ekrana</a:t>
            </a:r>
            <a:r>
              <a:rPr lang="en-US" sz="1400" dirty="0"/>
              <a:t> </a:t>
            </a:r>
            <a:r>
              <a:rPr lang="en-US" sz="1400" dirty="0" err="1"/>
              <a:t>gelecek</a:t>
            </a:r>
            <a:r>
              <a:rPr lang="en-US" sz="1400" dirty="0"/>
              <a:t> </a:t>
            </a:r>
            <a:r>
              <a:rPr lang="en-US" sz="1400" dirty="0" err="1"/>
              <a:t>konular</a:t>
            </a:r>
            <a:r>
              <a:rPr lang="en-US" sz="1400" dirty="0"/>
              <a:t> </a:t>
            </a:r>
            <a:r>
              <a:rPr lang="en-US" sz="1400" dirty="0" err="1"/>
              <a:t>arasında</a:t>
            </a:r>
            <a:r>
              <a:rPr lang="en-US" sz="1400" dirty="0"/>
              <a:t>. '</a:t>
            </a:r>
            <a:r>
              <a:rPr lang="en-US" sz="1400" dirty="0" err="1"/>
              <a:t>Uzaylılar</a:t>
            </a:r>
            <a:r>
              <a:rPr lang="en-US" sz="1400" dirty="0"/>
              <a:t> </a:t>
            </a:r>
            <a:r>
              <a:rPr lang="en-US" sz="1400" dirty="0" err="1"/>
              <a:t>Nasıl</a:t>
            </a:r>
            <a:r>
              <a:rPr lang="en-US" sz="1400" dirty="0"/>
              <a:t> </a:t>
            </a:r>
            <a:r>
              <a:rPr lang="en-US" sz="1400" dirty="0" err="1"/>
              <a:t>Düşünür</a:t>
            </a:r>
            <a:r>
              <a:rPr lang="en-US" sz="1400" dirty="0"/>
              <a:t>?' </a:t>
            </a:r>
            <a:r>
              <a:rPr lang="en-US" sz="1400" dirty="0" err="1"/>
              <a:t>ve</a:t>
            </a:r>
            <a:r>
              <a:rPr lang="en-US" sz="1400" dirty="0"/>
              <a:t> '</a:t>
            </a:r>
            <a:r>
              <a:rPr lang="en-US" sz="1400" dirty="0" err="1"/>
              <a:t>Gerçeklik</a:t>
            </a:r>
            <a:r>
              <a:rPr lang="en-US" sz="1400" dirty="0"/>
              <a:t> </a:t>
            </a:r>
            <a:r>
              <a:rPr lang="en-US" sz="1400" dirty="0" err="1"/>
              <a:t>Gerçek</a:t>
            </a:r>
            <a:r>
              <a:rPr lang="en-US" sz="1400" dirty="0"/>
              <a:t> mi?' </a:t>
            </a:r>
            <a:r>
              <a:rPr lang="en-US" sz="1400" dirty="0" err="1"/>
              <a:t>sorulan</a:t>
            </a:r>
            <a:r>
              <a:rPr lang="en-US" sz="1400" dirty="0"/>
              <a:t> </a:t>
            </a:r>
            <a:r>
              <a:rPr lang="en-US" sz="1400" dirty="0" err="1"/>
              <a:t>diğer</a:t>
            </a:r>
            <a:r>
              <a:rPr lang="en-US" sz="1400" dirty="0"/>
              <a:t> </a:t>
            </a:r>
            <a:r>
              <a:rPr lang="en-US" sz="1400" dirty="0" err="1"/>
              <a:t>sorulardan</a:t>
            </a:r>
            <a:r>
              <a:rPr lang="en-US" sz="1400" dirty="0"/>
              <a:t>. En </a:t>
            </a:r>
            <a:r>
              <a:rPr lang="en-US" sz="1400" dirty="0" err="1"/>
              <a:t>önde</a:t>
            </a:r>
            <a:r>
              <a:rPr lang="en-US" sz="1400" dirty="0"/>
              <a:t> </a:t>
            </a:r>
            <a:r>
              <a:rPr lang="en-US" sz="1400" dirty="0" err="1"/>
              <a:t>gelen</a:t>
            </a:r>
            <a:r>
              <a:rPr lang="en-US" sz="1400" dirty="0"/>
              <a:t> </a:t>
            </a:r>
            <a:r>
              <a:rPr lang="en-US" sz="1400" dirty="0" err="1"/>
              <a:t>uzmanların</a:t>
            </a:r>
            <a:r>
              <a:rPr lang="en-US" sz="1400" dirty="0"/>
              <a:t> </a:t>
            </a:r>
            <a:r>
              <a:rPr lang="en-US" sz="1400" dirty="0" err="1"/>
              <a:t>ve</a:t>
            </a:r>
            <a:r>
              <a:rPr lang="en-US" sz="1400" dirty="0"/>
              <a:t> </a:t>
            </a:r>
            <a:r>
              <a:rPr lang="en-US" sz="1400" dirty="0" err="1"/>
              <a:t>yeni</a:t>
            </a:r>
            <a:r>
              <a:rPr lang="en-US" sz="1400" dirty="0"/>
              <a:t> </a:t>
            </a:r>
            <a:r>
              <a:rPr lang="en-US" sz="1400" dirty="0" err="1"/>
              <a:t>kuşak</a:t>
            </a:r>
            <a:r>
              <a:rPr lang="en-US" sz="1400" dirty="0"/>
              <a:t> </a:t>
            </a:r>
            <a:r>
              <a:rPr lang="en-US" sz="1400" dirty="0" err="1"/>
              <a:t>düşünürlerin</a:t>
            </a:r>
            <a:r>
              <a:rPr lang="en-US" sz="1400" dirty="0"/>
              <a:t> </a:t>
            </a:r>
            <a:r>
              <a:rPr lang="en-US" sz="1400" dirty="0" err="1"/>
              <a:t>katkılarıyla</a:t>
            </a:r>
            <a:r>
              <a:rPr lang="en-US" sz="1400" dirty="0"/>
              <a:t> </a:t>
            </a:r>
            <a:r>
              <a:rPr lang="en-US" sz="1400" dirty="0" err="1"/>
              <a:t>bu</a:t>
            </a:r>
            <a:r>
              <a:rPr lang="en-US" sz="1400" dirty="0"/>
              <a:t> </a:t>
            </a:r>
            <a:r>
              <a:rPr lang="en-US" sz="1400" dirty="0" err="1"/>
              <a:t>dördüncü</a:t>
            </a:r>
            <a:r>
              <a:rPr lang="en-US" sz="1400" dirty="0"/>
              <a:t> </a:t>
            </a:r>
            <a:r>
              <a:rPr lang="en-US" sz="1400" dirty="0" err="1"/>
              <a:t>sezon</a:t>
            </a:r>
            <a:r>
              <a:rPr lang="en-US" sz="1400" dirty="0"/>
              <a:t>, </a:t>
            </a:r>
            <a:r>
              <a:rPr lang="en-US" sz="1400" dirty="0" err="1"/>
              <a:t>harika</a:t>
            </a:r>
            <a:r>
              <a:rPr lang="en-US" sz="1400" dirty="0"/>
              <a:t> </a:t>
            </a:r>
            <a:r>
              <a:rPr lang="en-US" sz="1400" dirty="0" err="1"/>
              <a:t>görsellerle</a:t>
            </a:r>
            <a:r>
              <a:rPr lang="en-US" sz="1400" dirty="0"/>
              <a:t> </a:t>
            </a:r>
            <a:r>
              <a:rPr lang="en-US" sz="1400" dirty="0" err="1"/>
              <a:t>bilgilendirici</a:t>
            </a:r>
            <a:r>
              <a:rPr lang="en-US" sz="1400" dirty="0"/>
              <a:t> </a:t>
            </a:r>
            <a:r>
              <a:rPr lang="en-US" sz="1400" dirty="0" err="1"/>
              <a:t>hipotezleri</a:t>
            </a:r>
            <a:r>
              <a:rPr lang="en-US" sz="1400" dirty="0"/>
              <a:t> </a:t>
            </a:r>
            <a:r>
              <a:rPr lang="en-US" sz="1400" dirty="0" err="1"/>
              <a:t>birleştirerek</a:t>
            </a:r>
            <a:r>
              <a:rPr lang="en-US" sz="1400" dirty="0"/>
              <a:t> </a:t>
            </a:r>
            <a:r>
              <a:rPr lang="en-US" sz="1400" dirty="0" err="1"/>
              <a:t>çığır</a:t>
            </a:r>
            <a:r>
              <a:rPr lang="en-US" sz="1400" dirty="0"/>
              <a:t> </a:t>
            </a:r>
            <a:r>
              <a:rPr lang="en-US" sz="1400" dirty="0" err="1"/>
              <a:t>açıcı</a:t>
            </a:r>
            <a:r>
              <a:rPr lang="en-US" sz="1400" dirty="0"/>
              <a:t> </a:t>
            </a:r>
            <a:r>
              <a:rPr lang="en-US" sz="1400" dirty="0" err="1"/>
              <a:t>bilimsel</a:t>
            </a:r>
            <a:r>
              <a:rPr lang="en-US" sz="1400" dirty="0"/>
              <a:t> </a:t>
            </a:r>
            <a:r>
              <a:rPr lang="en-US" sz="1400" dirty="0" err="1"/>
              <a:t>araştırmaları</a:t>
            </a:r>
            <a:r>
              <a:rPr lang="en-US" sz="1400" dirty="0"/>
              <a:t> </a:t>
            </a:r>
            <a:r>
              <a:rPr lang="en-US" sz="1400" dirty="0" err="1"/>
              <a:t>mercek</a:t>
            </a:r>
            <a:r>
              <a:rPr lang="en-US" sz="1400" dirty="0"/>
              <a:t> </a:t>
            </a:r>
            <a:r>
              <a:rPr lang="en-US" sz="1400" dirty="0" err="1"/>
              <a:t>altına</a:t>
            </a:r>
            <a:r>
              <a:rPr lang="en-US" sz="1400" dirty="0"/>
              <a:t> </a:t>
            </a:r>
            <a:r>
              <a:rPr lang="en-US" sz="1400" dirty="0" err="1"/>
              <a:t>alıyor</a:t>
            </a:r>
            <a:r>
              <a:rPr lang="en-US" sz="1400" dirty="0"/>
              <a:t> </a:t>
            </a:r>
            <a:r>
              <a:rPr lang="en-US" sz="1400" dirty="0" err="1"/>
              <a:t>ve</a:t>
            </a:r>
            <a:r>
              <a:rPr lang="en-US" sz="1400" dirty="0"/>
              <a:t> </a:t>
            </a:r>
            <a:r>
              <a:rPr lang="en-US" sz="1400" dirty="0" err="1"/>
              <a:t>bilim</a:t>
            </a:r>
            <a:r>
              <a:rPr lang="en-US" sz="1400" dirty="0"/>
              <a:t> </a:t>
            </a:r>
            <a:r>
              <a:rPr lang="en-US" sz="1400" dirty="0" err="1"/>
              <a:t>dünyasını</a:t>
            </a:r>
            <a:r>
              <a:rPr lang="en-US" sz="1400" dirty="0"/>
              <a:t> </a:t>
            </a:r>
            <a:r>
              <a:rPr lang="en-US" sz="1400" dirty="0" err="1"/>
              <a:t>çağlar</a:t>
            </a:r>
            <a:r>
              <a:rPr lang="en-US" sz="1400" dirty="0"/>
              <a:t> </a:t>
            </a:r>
            <a:r>
              <a:rPr lang="en-US" sz="1400" dirty="0" err="1"/>
              <a:t>boyu</a:t>
            </a:r>
            <a:r>
              <a:rPr lang="en-US" sz="1400" dirty="0"/>
              <a:t> </a:t>
            </a:r>
            <a:r>
              <a:rPr lang="en-US" sz="1400" dirty="0" err="1"/>
              <a:t>meşgul</a:t>
            </a:r>
            <a:r>
              <a:rPr lang="en-US" sz="1400" dirty="0"/>
              <a:t> </a:t>
            </a:r>
            <a:r>
              <a:rPr lang="en-US" sz="1400" dirty="0" err="1"/>
              <a:t>eden</a:t>
            </a:r>
            <a:r>
              <a:rPr lang="en-US" sz="1400" dirty="0"/>
              <a:t> </a:t>
            </a:r>
            <a:r>
              <a:rPr lang="en-US" sz="1400" dirty="0" err="1"/>
              <a:t>sorularla</a:t>
            </a:r>
            <a:r>
              <a:rPr lang="en-US" sz="1400" dirty="0"/>
              <a:t> </a:t>
            </a:r>
            <a:r>
              <a:rPr lang="en-US" sz="1400" dirty="0" err="1"/>
              <a:t>ilgili</a:t>
            </a:r>
            <a:r>
              <a:rPr lang="en-US" sz="1400" dirty="0"/>
              <a:t> her </a:t>
            </a:r>
            <a:r>
              <a:rPr lang="en-US" sz="1400" dirty="0" err="1"/>
              <a:t>konuyu</a:t>
            </a:r>
            <a:r>
              <a:rPr lang="en-US" sz="1400" dirty="0"/>
              <a:t> </a:t>
            </a:r>
            <a:r>
              <a:rPr lang="en-US" sz="1400" dirty="0" err="1"/>
              <a:t>ayrıntılarıyla</a:t>
            </a:r>
            <a:r>
              <a:rPr lang="en-US" sz="1400" dirty="0"/>
              <a:t> </a:t>
            </a:r>
            <a:r>
              <a:rPr lang="en-US" sz="1400" dirty="0" err="1"/>
              <a:t>inceliyor</a:t>
            </a:r>
            <a:r>
              <a:rPr lang="en-US" sz="1400" dirty="0"/>
              <a:t>.</a:t>
            </a:r>
            <a:endParaRPr lang="tr-TR" sz="1400" dirty="0"/>
          </a:p>
        </p:txBody>
      </p:sp>
      <p:pic>
        <p:nvPicPr>
          <p:cNvPr id="14" name="Picture 2" descr="C:\Users\melgin\Desktop\hd-showcase-WhiteBkg-lr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153" y="-595393"/>
            <a:ext cx="5266503" cy="20212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1560" y="4725144"/>
            <a:ext cx="3860800" cy="369332"/>
          </a:xfrm>
          <a:prstGeom prst="rect">
            <a:avLst/>
          </a:prstGeom>
        </p:spPr>
        <p:txBody>
          <a:bodyPr wrap="none">
            <a:spAutoFit/>
          </a:bodyPr>
          <a:lstStyle/>
          <a:p>
            <a:r>
              <a:rPr lang="en-US" b="1" dirty="0" err="1" smtClean="0"/>
              <a:t>Cuma</a:t>
            </a:r>
            <a:r>
              <a:rPr lang="en-US" b="1" dirty="0" smtClean="0"/>
              <a:t> </a:t>
            </a:r>
            <a:r>
              <a:rPr lang="en-US" b="1" dirty="0"/>
              <a:t>28 </a:t>
            </a:r>
            <a:r>
              <a:rPr lang="en-US" b="1" dirty="0" err="1"/>
              <a:t>Şubat</a:t>
            </a:r>
            <a:r>
              <a:rPr lang="en-US" b="1" dirty="0"/>
              <a:t> </a:t>
            </a:r>
            <a:r>
              <a:rPr lang="en-US" b="1" dirty="0" err="1"/>
              <a:t>saat</a:t>
            </a:r>
            <a:r>
              <a:rPr lang="en-US" b="1" dirty="0"/>
              <a:t> </a:t>
            </a:r>
            <a:r>
              <a:rPr lang="en-US" b="1" dirty="0" smtClean="0"/>
              <a:t>17:00</a:t>
            </a:r>
            <a:r>
              <a:rPr lang="tr-TR" b="1" dirty="0" smtClean="0"/>
              <a:t>’den itibaren</a:t>
            </a:r>
            <a:endParaRPr lang="tr-TR" dirty="0"/>
          </a:p>
        </p:txBody>
      </p:sp>
      <p:pic>
        <p:nvPicPr>
          <p:cNvPr id="18434" name="Picture 2" descr="C:\Users\eaytas\Desktop\DHP\_3636237_or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204864"/>
            <a:ext cx="33909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96404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4" y="583418"/>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792495"/>
            <a:ext cx="1883701" cy="1059582"/>
          </a:xfrm>
          <a:prstGeom prst="rect">
            <a:avLst/>
          </a:prstGeom>
        </p:spPr>
      </p:pic>
      <p:sp>
        <p:nvSpPr>
          <p:cNvPr id="7" name="Title 1"/>
          <p:cNvSpPr txBox="1">
            <a:spLocks/>
          </p:cNvSpPr>
          <p:nvPr/>
        </p:nvSpPr>
        <p:spPr>
          <a:xfrm>
            <a:off x="1784719" y="3789040"/>
            <a:ext cx="5577909" cy="5760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smtClean="0">
                <a:solidFill>
                  <a:schemeClr val="tx1">
                    <a:lumMod val="65000"/>
                    <a:lumOff val="35000"/>
                  </a:schemeClr>
                </a:solidFill>
                <a:latin typeface="Futura Md BT" panose="020B0602020204020303" pitchFamily="34" charset="0"/>
              </a:rPr>
              <a:t>ŞUBAT 2014 </a:t>
            </a:r>
          </a:p>
          <a:p>
            <a:r>
              <a:rPr lang="tr-TR" sz="2800" b="1" dirty="0" smtClean="0">
                <a:solidFill>
                  <a:schemeClr val="tx1">
                    <a:lumMod val="65000"/>
                    <a:lumOff val="35000"/>
                  </a:schemeClr>
                </a:solidFill>
                <a:latin typeface="Futura Md BT" panose="020B0602020204020303" pitchFamily="34" charset="0"/>
              </a:rPr>
              <a:t>ÖNE ÇIKAN PROGRAMLAR</a:t>
            </a:r>
          </a:p>
          <a:p>
            <a:endParaRPr lang="tr-TR" sz="2800" b="1" dirty="0">
              <a:solidFill>
                <a:schemeClr val="tx1">
                  <a:lumMod val="65000"/>
                  <a:lumOff val="35000"/>
                </a:schemeClr>
              </a:solidFill>
              <a:latin typeface="Futura Md BT" panose="020B0602020204020303" pitchFamily="34" charset="0"/>
            </a:endParaRPr>
          </a:p>
        </p:txBody>
      </p:sp>
      <p:sp>
        <p:nvSpPr>
          <p:cNvPr id="10" name="Rectangle 9"/>
          <p:cNvSpPr/>
          <p:nvPr/>
        </p:nvSpPr>
        <p:spPr>
          <a:xfrm>
            <a:off x="1674" y="5587273"/>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3235" y="2069832"/>
            <a:ext cx="4360875"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301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3330"/>
            <a:ext cx="9144000"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5" name="Rectangle 24"/>
          <p:cNvSpPr/>
          <p:nvPr/>
        </p:nvSpPr>
        <p:spPr>
          <a:xfrm>
            <a:off x="3080207" y="2060848"/>
            <a:ext cx="1376787" cy="369332"/>
          </a:xfrm>
          <a:prstGeom prst="rect">
            <a:avLst/>
          </a:prstGeom>
        </p:spPr>
        <p:txBody>
          <a:bodyPr wrap="none">
            <a:spAutoFit/>
          </a:bodyPr>
          <a:lstStyle/>
          <a:p>
            <a:r>
              <a:rPr lang="tr-TR" b="1" dirty="0" smtClean="0">
                <a:solidFill>
                  <a:srgbClr val="FF0000"/>
                </a:solidFill>
              </a:rPr>
              <a:t>15-16 Şubat </a:t>
            </a:r>
            <a:endParaRPr lang="tr-TR" b="1" dirty="0">
              <a:solidFill>
                <a:srgbClr val="FF0000"/>
              </a:solidFill>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7260" y="2115050"/>
            <a:ext cx="1890924" cy="423146"/>
          </a:xfrm>
          <a:prstGeom prst="rect">
            <a:avLst/>
          </a:prstGeom>
        </p:spPr>
      </p:pic>
      <p:pic>
        <p:nvPicPr>
          <p:cNvPr id="9220" name="Picture 4" descr="Askin son mevsimi (2009) Po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908201"/>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iddi bir adam (2009) Po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3145" y="2924944"/>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achel Getting Married (2008) Po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5337" y="2927970"/>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983" y="116632"/>
            <a:ext cx="1858207" cy="383953"/>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2617" y="133560"/>
            <a:ext cx="1826324" cy="408690"/>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11080" y="148455"/>
            <a:ext cx="1884375" cy="393795"/>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36495" y="148455"/>
            <a:ext cx="2216667" cy="511539"/>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04930" y="133560"/>
            <a:ext cx="1685663" cy="350096"/>
          </a:xfrm>
          <a:prstGeom prst="rect">
            <a:avLst/>
          </a:prstGeom>
        </p:spPr>
      </p:pic>
      <p:sp>
        <p:nvSpPr>
          <p:cNvPr id="14" name="TextBox 13"/>
          <p:cNvSpPr txBox="1"/>
          <p:nvPr/>
        </p:nvSpPr>
        <p:spPr>
          <a:xfrm>
            <a:off x="1525052" y="890971"/>
            <a:ext cx="6441454" cy="861774"/>
          </a:xfrm>
          <a:prstGeom prst="rect">
            <a:avLst/>
          </a:prstGeom>
          <a:noFill/>
        </p:spPr>
        <p:txBody>
          <a:bodyPr wrap="square" rtlCol="0">
            <a:spAutoFit/>
          </a:bodyPr>
          <a:lstStyle/>
          <a:p>
            <a:r>
              <a:rPr lang="tr-TR" sz="2000" b="1" dirty="0" smtClean="0">
                <a:solidFill>
                  <a:srgbClr val="FF0000"/>
                </a:solidFill>
              </a:rPr>
              <a:t>        Geçmişten Günümüze Oscar Keyfi Dsmart’ta!</a:t>
            </a:r>
          </a:p>
          <a:p>
            <a:r>
              <a:rPr lang="tr-TR" sz="1500" b="1" dirty="0" smtClean="0">
                <a:solidFill>
                  <a:srgbClr val="FF0000"/>
                </a:solidFill>
              </a:rPr>
              <a:t>    Oscar heyecanından önce 5 sinema kanalında 5 hafta sonu boyunca </a:t>
            </a:r>
          </a:p>
          <a:p>
            <a:r>
              <a:rPr lang="tr-TR" sz="1500" b="1" dirty="0" smtClean="0">
                <a:solidFill>
                  <a:srgbClr val="FF0000"/>
                </a:solidFill>
              </a:rPr>
              <a:t>               yolu Oscar’dan geçmiş filmler MovieSmart kanallarında!!</a:t>
            </a:r>
            <a:endParaRPr lang="tr-TR" dirty="0"/>
          </a:p>
        </p:txBody>
      </p:sp>
    </p:spTree>
    <p:extLst>
      <p:ext uri="{BB962C8B-B14F-4D97-AF65-F5344CB8AC3E}">
        <p14:creationId xmlns:p14="http://schemas.microsoft.com/office/powerpoint/2010/main" val="26075812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860032" y="1123878"/>
            <a:ext cx="3909576" cy="648938"/>
          </a:xfrm>
        </p:spPr>
        <p:txBody>
          <a:bodyPr>
            <a:noAutofit/>
          </a:bodyPr>
          <a:lstStyle/>
          <a:p>
            <a:r>
              <a:rPr lang="en-US" sz="1800" b="1" dirty="0" err="1">
                <a:solidFill>
                  <a:schemeClr val="tx1"/>
                </a:solidFill>
              </a:rPr>
              <a:t>İnsan</a:t>
            </a:r>
            <a:r>
              <a:rPr lang="en-US" sz="1800" b="1" dirty="0">
                <a:solidFill>
                  <a:schemeClr val="tx1"/>
                </a:solidFill>
              </a:rPr>
              <a:t> </a:t>
            </a:r>
            <a:r>
              <a:rPr lang="en-US" sz="1800" b="1" dirty="0" err="1">
                <a:solidFill>
                  <a:schemeClr val="tx1"/>
                </a:solidFill>
              </a:rPr>
              <a:t>Avı</a:t>
            </a:r>
            <a:r>
              <a:rPr lang="en-US" sz="1800" b="1" dirty="0">
                <a:solidFill>
                  <a:schemeClr val="tx1"/>
                </a:solidFill>
              </a:rPr>
              <a:t> </a:t>
            </a:r>
            <a:endParaRPr lang="tr-TR" sz="1800" b="1" dirty="0">
              <a:solidFill>
                <a:schemeClr val="tx1"/>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6" name="Rectangle 5"/>
          <p:cNvSpPr/>
          <p:nvPr/>
        </p:nvSpPr>
        <p:spPr>
          <a:xfrm>
            <a:off x="62037" y="4566537"/>
            <a:ext cx="4338375" cy="369332"/>
          </a:xfrm>
          <a:prstGeom prst="rect">
            <a:avLst/>
          </a:prstGeom>
        </p:spPr>
        <p:txBody>
          <a:bodyPr wrap="square">
            <a:spAutoFit/>
          </a:bodyPr>
          <a:lstStyle/>
          <a:p>
            <a:r>
              <a:rPr lang="en-US" b="1" dirty="0"/>
              <a:t>4 </a:t>
            </a:r>
            <a:r>
              <a:rPr lang="en-US" b="1" dirty="0" err="1"/>
              <a:t>Şubat</a:t>
            </a:r>
            <a:r>
              <a:rPr lang="en-US" b="1" dirty="0"/>
              <a:t> </a:t>
            </a:r>
            <a:r>
              <a:rPr lang="en-US" b="1" dirty="0" err="1"/>
              <a:t>Salı</a:t>
            </a:r>
            <a:r>
              <a:rPr lang="en-US" b="1" dirty="0"/>
              <a:t> </a:t>
            </a:r>
            <a:r>
              <a:rPr lang="en-US" b="1" dirty="0" err="1"/>
              <a:t>saat</a:t>
            </a:r>
            <a:r>
              <a:rPr lang="en-US" b="1" dirty="0"/>
              <a:t> </a:t>
            </a:r>
            <a:r>
              <a:rPr lang="en-US" b="1" dirty="0" smtClean="0"/>
              <a:t>23:30’d</a:t>
            </a:r>
            <a:r>
              <a:rPr lang="tr-TR" b="1" dirty="0" smtClean="0"/>
              <a:t>a</a:t>
            </a:r>
            <a:r>
              <a:rPr lang="en-US" b="1" dirty="0" smtClean="0"/>
              <a:t>n </a:t>
            </a:r>
            <a:r>
              <a:rPr lang="en-US" b="1" dirty="0" err="1"/>
              <a:t>itibaren</a:t>
            </a:r>
            <a:endParaRPr lang="tr-TR" dirty="0"/>
          </a:p>
        </p:txBody>
      </p:sp>
      <p:sp>
        <p:nvSpPr>
          <p:cNvPr id="16" name="TextBox 15"/>
          <p:cNvSpPr txBox="1"/>
          <p:nvPr/>
        </p:nvSpPr>
        <p:spPr>
          <a:xfrm>
            <a:off x="4567096" y="1700808"/>
            <a:ext cx="4253376" cy="3785652"/>
          </a:xfrm>
          <a:prstGeom prst="rect">
            <a:avLst/>
          </a:prstGeom>
          <a:noFill/>
        </p:spPr>
        <p:txBody>
          <a:bodyPr wrap="square" rtlCol="0">
            <a:spAutoFit/>
          </a:bodyPr>
          <a:lstStyle/>
          <a:p>
            <a:r>
              <a:rPr lang="tr-TR" sz="1400" b="1" dirty="0" smtClean="0"/>
              <a:t>Konu</a:t>
            </a:r>
            <a:r>
              <a:rPr lang="tr-TR" sz="1400" b="1" dirty="0"/>
              <a:t>: 	</a:t>
            </a:r>
            <a:r>
              <a:rPr lang="en-US" sz="1400" dirty="0"/>
              <a:t>ABD </a:t>
            </a:r>
            <a:r>
              <a:rPr lang="en-US" sz="1400" dirty="0" err="1"/>
              <a:t>Donanması</a:t>
            </a:r>
            <a:r>
              <a:rPr lang="en-US" sz="1400" dirty="0"/>
              <a:t> </a:t>
            </a:r>
            <a:r>
              <a:rPr lang="en-US" sz="1400" dirty="0" err="1"/>
              <a:t>Özel</a:t>
            </a:r>
            <a:r>
              <a:rPr lang="en-US" sz="1400" dirty="0"/>
              <a:t> </a:t>
            </a:r>
            <a:r>
              <a:rPr lang="en-US" sz="1400" dirty="0" err="1"/>
              <a:t>Kuvvetlerinden</a:t>
            </a:r>
            <a:r>
              <a:rPr lang="en-US" sz="1400" dirty="0"/>
              <a:t> </a:t>
            </a:r>
            <a:r>
              <a:rPr lang="en-US" sz="1400" dirty="0" err="1"/>
              <a:t>ayrılma</a:t>
            </a:r>
            <a:r>
              <a:rPr lang="en-US" sz="1400" dirty="0"/>
              <a:t> Joel Lambert, </a:t>
            </a:r>
            <a:r>
              <a:rPr lang="en-US" sz="1400" dirty="0" err="1"/>
              <a:t>sırtında</a:t>
            </a:r>
            <a:r>
              <a:rPr lang="en-US" sz="1400" dirty="0"/>
              <a:t> </a:t>
            </a:r>
            <a:r>
              <a:rPr lang="en-US" sz="1400" dirty="0" err="1"/>
              <a:t>sadece</a:t>
            </a:r>
            <a:r>
              <a:rPr lang="en-US" sz="1400" dirty="0"/>
              <a:t> </a:t>
            </a:r>
            <a:r>
              <a:rPr lang="en-US" sz="1400" dirty="0" err="1"/>
              <a:t>taşıyabileceği</a:t>
            </a:r>
            <a:r>
              <a:rPr lang="en-US" sz="1400" dirty="0"/>
              <a:t> </a:t>
            </a:r>
            <a:r>
              <a:rPr lang="en-US" sz="1400" dirty="0" err="1"/>
              <a:t>kadar</a:t>
            </a:r>
            <a:r>
              <a:rPr lang="en-US" sz="1400" dirty="0"/>
              <a:t> </a:t>
            </a:r>
            <a:r>
              <a:rPr lang="en-US" sz="1400" dirty="0" err="1"/>
              <a:t>ağırlıktaki</a:t>
            </a:r>
            <a:r>
              <a:rPr lang="en-US" sz="1400" dirty="0"/>
              <a:t> </a:t>
            </a:r>
            <a:r>
              <a:rPr lang="en-US" sz="1400" dirty="0" err="1"/>
              <a:t>bir</a:t>
            </a:r>
            <a:r>
              <a:rPr lang="en-US" sz="1400" dirty="0"/>
              <a:t> </a:t>
            </a:r>
            <a:r>
              <a:rPr lang="en-US" sz="1400" dirty="0" err="1"/>
              <a:t>çanta</a:t>
            </a:r>
            <a:r>
              <a:rPr lang="en-US" sz="1400" dirty="0"/>
              <a:t> </a:t>
            </a:r>
            <a:r>
              <a:rPr lang="en-US" sz="1400" dirty="0" err="1"/>
              <a:t>ile</a:t>
            </a:r>
            <a:r>
              <a:rPr lang="en-US" sz="1400" dirty="0"/>
              <a:t> </a:t>
            </a:r>
            <a:r>
              <a:rPr lang="en-US" sz="1400" dirty="0" err="1"/>
              <a:t>çok</a:t>
            </a:r>
            <a:r>
              <a:rPr lang="en-US" sz="1400" dirty="0"/>
              <a:t> </a:t>
            </a:r>
            <a:r>
              <a:rPr lang="en-US" sz="1400" dirty="0" err="1"/>
              <a:t>tehlikeli</a:t>
            </a:r>
            <a:r>
              <a:rPr lang="en-US" sz="1400" dirty="0"/>
              <a:t> </a:t>
            </a:r>
            <a:r>
              <a:rPr lang="en-US" sz="1400" dirty="0" err="1"/>
              <a:t>bir</a:t>
            </a:r>
            <a:r>
              <a:rPr lang="en-US" sz="1400" dirty="0"/>
              <a:t> </a:t>
            </a:r>
            <a:r>
              <a:rPr lang="en-US" sz="1400" dirty="0" err="1"/>
              <a:t>arazide</a:t>
            </a:r>
            <a:r>
              <a:rPr lang="en-US" sz="1400" dirty="0"/>
              <a:t> </a:t>
            </a:r>
            <a:r>
              <a:rPr lang="en-US" sz="1400" dirty="0" err="1"/>
              <a:t>dünyanın</a:t>
            </a:r>
            <a:r>
              <a:rPr lang="en-US" sz="1400" dirty="0"/>
              <a:t> en </a:t>
            </a:r>
            <a:r>
              <a:rPr lang="en-US" sz="1400" dirty="0" err="1"/>
              <a:t>seçme</a:t>
            </a:r>
            <a:r>
              <a:rPr lang="en-US" sz="1400" dirty="0"/>
              <a:t> </a:t>
            </a:r>
            <a:r>
              <a:rPr lang="en-US" sz="1400" dirty="0" err="1"/>
              <a:t>askeri</a:t>
            </a:r>
            <a:r>
              <a:rPr lang="en-US" sz="1400" dirty="0"/>
              <a:t> </a:t>
            </a:r>
            <a:r>
              <a:rPr lang="en-US" sz="1400" dirty="0" err="1"/>
              <a:t>iz</a:t>
            </a:r>
            <a:r>
              <a:rPr lang="en-US" sz="1400" dirty="0"/>
              <a:t> </a:t>
            </a:r>
            <a:r>
              <a:rPr lang="en-US" sz="1400" dirty="0" err="1"/>
              <a:t>sürme</a:t>
            </a:r>
            <a:r>
              <a:rPr lang="en-US" sz="1400" dirty="0"/>
              <a:t> </a:t>
            </a:r>
            <a:r>
              <a:rPr lang="en-US" sz="1400" dirty="0" err="1"/>
              <a:t>birliklerine</a:t>
            </a:r>
            <a:r>
              <a:rPr lang="en-US" sz="1400" dirty="0"/>
              <a:t> 48 </a:t>
            </a:r>
            <a:r>
              <a:rPr lang="en-US" sz="1400" dirty="0" err="1"/>
              <a:t>saat</a:t>
            </a:r>
            <a:r>
              <a:rPr lang="en-US" sz="1400" dirty="0"/>
              <a:t> </a:t>
            </a:r>
            <a:r>
              <a:rPr lang="en-US" sz="1400" dirty="0" err="1"/>
              <a:t>boyunca</a:t>
            </a:r>
            <a:r>
              <a:rPr lang="en-US" sz="1400" dirty="0"/>
              <a:t> </a:t>
            </a:r>
            <a:r>
              <a:rPr lang="en-US" sz="1400" dirty="0" err="1"/>
              <a:t>yakalanmamaya</a:t>
            </a:r>
            <a:r>
              <a:rPr lang="en-US" sz="1400" dirty="0"/>
              <a:t> </a:t>
            </a:r>
            <a:r>
              <a:rPr lang="en-US" sz="1400" dirty="0" err="1"/>
              <a:t>çalışıyor</a:t>
            </a:r>
            <a:r>
              <a:rPr lang="en-US" sz="1400" dirty="0"/>
              <a:t>. </a:t>
            </a:r>
            <a:r>
              <a:rPr lang="en-US" sz="1400" dirty="0" err="1"/>
              <a:t>Sürekli</a:t>
            </a:r>
            <a:r>
              <a:rPr lang="en-US" sz="1400" dirty="0"/>
              <a:t> </a:t>
            </a:r>
            <a:r>
              <a:rPr lang="en-US" sz="1400" dirty="0" err="1"/>
              <a:t>yakalanma</a:t>
            </a:r>
            <a:r>
              <a:rPr lang="en-US" sz="1400" dirty="0"/>
              <a:t> </a:t>
            </a:r>
            <a:r>
              <a:rPr lang="en-US" sz="1400" dirty="0" err="1"/>
              <a:t>korkusunun</a:t>
            </a:r>
            <a:r>
              <a:rPr lang="en-US" sz="1400" dirty="0"/>
              <a:t> da </a:t>
            </a:r>
            <a:r>
              <a:rPr lang="en-US" sz="1400" dirty="0" err="1"/>
              <a:t>körüklediği</a:t>
            </a:r>
            <a:r>
              <a:rPr lang="en-US" sz="1400" dirty="0"/>
              <a:t> </a:t>
            </a:r>
            <a:r>
              <a:rPr lang="en-US" sz="1400" dirty="0" err="1"/>
              <a:t>yaratıcılıkla</a:t>
            </a:r>
            <a:r>
              <a:rPr lang="en-US" sz="1400" dirty="0"/>
              <a:t> </a:t>
            </a:r>
            <a:r>
              <a:rPr lang="en-US" sz="1400" dirty="0" err="1"/>
              <a:t>süren</a:t>
            </a:r>
            <a:r>
              <a:rPr lang="en-US" sz="1400" dirty="0"/>
              <a:t> </a:t>
            </a:r>
            <a:r>
              <a:rPr lang="en-US" sz="1400" dirty="0" err="1"/>
              <a:t>heyecan</a:t>
            </a:r>
            <a:r>
              <a:rPr lang="en-US" sz="1400" dirty="0"/>
              <a:t> </a:t>
            </a:r>
            <a:r>
              <a:rPr lang="en-US" sz="1400" dirty="0" err="1"/>
              <a:t>dolu</a:t>
            </a:r>
            <a:r>
              <a:rPr lang="en-US" sz="1400" dirty="0"/>
              <a:t> </a:t>
            </a:r>
            <a:r>
              <a:rPr lang="en-US" sz="1400" dirty="0" err="1"/>
              <a:t>dizi</a:t>
            </a:r>
            <a:r>
              <a:rPr lang="en-US" sz="1400" dirty="0"/>
              <a:t> ABD, </a:t>
            </a:r>
            <a:r>
              <a:rPr lang="en-US" sz="1400" dirty="0" err="1"/>
              <a:t>Polonya</a:t>
            </a:r>
            <a:r>
              <a:rPr lang="en-US" sz="1400" dirty="0"/>
              <a:t>, </a:t>
            </a:r>
            <a:r>
              <a:rPr lang="en-US" sz="1400" dirty="0" err="1"/>
              <a:t>Güney</a:t>
            </a:r>
            <a:r>
              <a:rPr lang="en-US" sz="1400" dirty="0"/>
              <a:t> </a:t>
            </a:r>
            <a:r>
              <a:rPr lang="en-US" sz="1400" dirty="0" err="1"/>
              <a:t>Afrika</a:t>
            </a:r>
            <a:r>
              <a:rPr lang="en-US" sz="1400" dirty="0"/>
              <a:t>, </a:t>
            </a:r>
            <a:r>
              <a:rPr lang="en-US" sz="1400" dirty="0" err="1"/>
              <a:t>Filipinler</a:t>
            </a:r>
            <a:r>
              <a:rPr lang="en-US" sz="1400" dirty="0"/>
              <a:t>, Panama </a:t>
            </a:r>
            <a:r>
              <a:rPr lang="en-US" sz="1400" dirty="0" err="1"/>
              <a:t>ve</a:t>
            </a:r>
            <a:r>
              <a:rPr lang="en-US" sz="1400" dirty="0"/>
              <a:t> </a:t>
            </a:r>
            <a:r>
              <a:rPr lang="en-US" sz="1400" dirty="0" err="1"/>
              <a:t>Güney</a:t>
            </a:r>
            <a:r>
              <a:rPr lang="en-US" sz="1400" dirty="0"/>
              <a:t> </a:t>
            </a:r>
            <a:r>
              <a:rPr lang="en-US" sz="1400" dirty="0" err="1"/>
              <a:t>Kore'de</a:t>
            </a:r>
            <a:r>
              <a:rPr lang="en-US" sz="1400" dirty="0"/>
              <a:t> </a:t>
            </a:r>
            <a:r>
              <a:rPr lang="en-US" sz="1400" dirty="0" err="1"/>
              <a:t>çekilen</a:t>
            </a:r>
            <a:r>
              <a:rPr lang="en-US" sz="1400" dirty="0"/>
              <a:t> </a:t>
            </a:r>
            <a:r>
              <a:rPr lang="en-US" sz="1400" dirty="0" err="1"/>
              <a:t>bölümlerden</a:t>
            </a:r>
            <a:r>
              <a:rPr lang="en-US" sz="1400" dirty="0"/>
              <a:t> </a:t>
            </a:r>
            <a:r>
              <a:rPr lang="en-US" sz="1400" dirty="0" err="1"/>
              <a:t>oluşuyor</a:t>
            </a:r>
            <a:r>
              <a:rPr lang="en-US" sz="1400" dirty="0"/>
              <a:t>. Her </a:t>
            </a:r>
            <a:r>
              <a:rPr lang="en-US" sz="1400" dirty="0" err="1"/>
              <a:t>bölümde</a:t>
            </a:r>
            <a:r>
              <a:rPr lang="en-US" sz="1400" dirty="0"/>
              <a:t> Joel </a:t>
            </a:r>
            <a:r>
              <a:rPr lang="en-US" sz="1400" dirty="0" err="1"/>
              <a:t>bir</a:t>
            </a:r>
            <a:r>
              <a:rPr lang="en-US" sz="1400" dirty="0"/>
              <a:t> </a:t>
            </a:r>
            <a:r>
              <a:rPr lang="en-US" sz="1400" dirty="0" err="1"/>
              <a:t>başlangıç</a:t>
            </a:r>
            <a:r>
              <a:rPr lang="en-US" sz="1400" dirty="0"/>
              <a:t> </a:t>
            </a:r>
            <a:r>
              <a:rPr lang="en-US" sz="1400" dirty="0" err="1"/>
              <a:t>noktasına</a:t>
            </a:r>
            <a:r>
              <a:rPr lang="en-US" sz="1400" dirty="0"/>
              <a:t> </a:t>
            </a:r>
            <a:r>
              <a:rPr lang="en-US" sz="1400" dirty="0" err="1"/>
              <a:t>bırakılıyor</a:t>
            </a:r>
            <a:r>
              <a:rPr lang="en-US" sz="1400" dirty="0"/>
              <a:t>. </a:t>
            </a:r>
            <a:r>
              <a:rPr lang="en-US" sz="1400" dirty="0" err="1"/>
              <a:t>İki</a:t>
            </a:r>
            <a:r>
              <a:rPr lang="en-US" sz="1400" dirty="0"/>
              <a:t> </a:t>
            </a:r>
            <a:r>
              <a:rPr lang="en-US" sz="1400" dirty="0" err="1"/>
              <a:t>gün</a:t>
            </a:r>
            <a:r>
              <a:rPr lang="en-US" sz="1400" dirty="0"/>
              <a:t> </a:t>
            </a:r>
            <a:r>
              <a:rPr lang="en-US" sz="1400" dirty="0" err="1"/>
              <a:t>içinde</a:t>
            </a:r>
            <a:r>
              <a:rPr lang="en-US" sz="1400" dirty="0"/>
              <a:t>, </a:t>
            </a:r>
            <a:r>
              <a:rPr lang="en-US" sz="1400" dirty="0" err="1"/>
              <a:t>yakalanmadan</a:t>
            </a:r>
            <a:r>
              <a:rPr lang="en-US" sz="1400" dirty="0"/>
              <a:t> </a:t>
            </a:r>
            <a:r>
              <a:rPr lang="en-US" sz="1400" dirty="0" err="1"/>
              <a:t>belirli</a:t>
            </a:r>
            <a:r>
              <a:rPr lang="en-US" sz="1400" dirty="0"/>
              <a:t> </a:t>
            </a:r>
            <a:r>
              <a:rPr lang="en-US" sz="1400" dirty="0" err="1"/>
              <a:t>bir</a:t>
            </a:r>
            <a:r>
              <a:rPr lang="en-US" sz="1400" dirty="0"/>
              <a:t> </a:t>
            </a:r>
            <a:r>
              <a:rPr lang="en-US" sz="1400" dirty="0" err="1"/>
              <a:t>çıkış</a:t>
            </a:r>
            <a:r>
              <a:rPr lang="en-US" sz="1400" dirty="0"/>
              <a:t> </a:t>
            </a:r>
            <a:r>
              <a:rPr lang="en-US" sz="1400" dirty="0" err="1"/>
              <a:t>noktasına</a:t>
            </a:r>
            <a:r>
              <a:rPr lang="en-US" sz="1400" dirty="0"/>
              <a:t> </a:t>
            </a:r>
            <a:r>
              <a:rPr lang="en-US" sz="1400" dirty="0" err="1"/>
              <a:t>ulaşması</a:t>
            </a:r>
            <a:r>
              <a:rPr lang="en-US" sz="1400" dirty="0"/>
              <a:t> </a:t>
            </a:r>
            <a:r>
              <a:rPr lang="en-US" sz="1400" dirty="0" err="1"/>
              <a:t>gerekiyor</a:t>
            </a:r>
            <a:r>
              <a:rPr lang="en-US" sz="1400" dirty="0"/>
              <a:t>. </a:t>
            </a:r>
            <a:r>
              <a:rPr lang="en-US" sz="1400" dirty="0" err="1"/>
              <a:t>Yanında</a:t>
            </a:r>
            <a:r>
              <a:rPr lang="en-US" sz="1400" dirty="0"/>
              <a:t> </a:t>
            </a:r>
            <a:r>
              <a:rPr lang="en-US" sz="1400" dirty="0" err="1"/>
              <a:t>sadece</a:t>
            </a:r>
            <a:r>
              <a:rPr lang="en-US" sz="1400" dirty="0"/>
              <a:t> </a:t>
            </a:r>
            <a:r>
              <a:rPr lang="en-US" sz="1400" dirty="0" err="1"/>
              <a:t>hayatta</a:t>
            </a:r>
            <a:r>
              <a:rPr lang="en-US" sz="1400" dirty="0"/>
              <a:t> </a:t>
            </a:r>
            <a:r>
              <a:rPr lang="en-US" sz="1400" dirty="0" err="1"/>
              <a:t>kalmaya</a:t>
            </a:r>
            <a:r>
              <a:rPr lang="en-US" sz="1400" dirty="0"/>
              <a:t> </a:t>
            </a:r>
            <a:r>
              <a:rPr lang="en-US" sz="1400" dirty="0" err="1"/>
              <a:t>yetecek</a:t>
            </a:r>
            <a:r>
              <a:rPr lang="en-US" sz="1400" dirty="0"/>
              <a:t> </a:t>
            </a:r>
            <a:r>
              <a:rPr lang="en-US" sz="1400" dirty="0" err="1"/>
              <a:t>asgari</a:t>
            </a:r>
            <a:r>
              <a:rPr lang="en-US" sz="1400" dirty="0"/>
              <a:t> </a:t>
            </a:r>
            <a:r>
              <a:rPr lang="en-US" sz="1400" dirty="0" err="1"/>
              <a:t>şeyleri</a:t>
            </a:r>
            <a:r>
              <a:rPr lang="en-US" sz="1400" dirty="0"/>
              <a:t> </a:t>
            </a:r>
            <a:r>
              <a:rPr lang="en-US" sz="1400" dirty="0" err="1"/>
              <a:t>alabilen</a:t>
            </a:r>
            <a:r>
              <a:rPr lang="en-US" sz="1400" dirty="0"/>
              <a:t> Joel </a:t>
            </a:r>
            <a:r>
              <a:rPr lang="en-US" sz="1400" dirty="0" err="1"/>
              <a:t>başka</a:t>
            </a:r>
            <a:r>
              <a:rPr lang="en-US" sz="1400" dirty="0"/>
              <a:t> ne </a:t>
            </a:r>
            <a:r>
              <a:rPr lang="en-US" sz="1400" dirty="0" err="1"/>
              <a:t>gerekirse</a:t>
            </a:r>
            <a:r>
              <a:rPr lang="en-US" sz="1400" dirty="0"/>
              <a:t> </a:t>
            </a:r>
            <a:r>
              <a:rPr lang="en-US" sz="1400" dirty="0" err="1"/>
              <a:t>yollarda</a:t>
            </a:r>
            <a:r>
              <a:rPr lang="en-US" sz="1400" dirty="0"/>
              <a:t> </a:t>
            </a:r>
            <a:r>
              <a:rPr lang="en-US" sz="1400" dirty="0" err="1"/>
              <a:t>bulmak</a:t>
            </a:r>
            <a:r>
              <a:rPr lang="en-US" sz="1400" dirty="0"/>
              <a:t> </a:t>
            </a:r>
            <a:r>
              <a:rPr lang="en-US" sz="1400" dirty="0" err="1"/>
              <a:t>zorunda</a:t>
            </a:r>
            <a:r>
              <a:rPr lang="en-US" sz="1400" dirty="0"/>
              <a:t>. </a:t>
            </a:r>
            <a:r>
              <a:rPr lang="en-US" sz="1400" dirty="0" err="1"/>
              <a:t>İzleyiciler</a:t>
            </a:r>
            <a:r>
              <a:rPr lang="en-US" sz="1400" dirty="0"/>
              <a:t> </a:t>
            </a:r>
            <a:r>
              <a:rPr lang="en-US" sz="1400" dirty="0" err="1"/>
              <a:t>yanlarında</a:t>
            </a:r>
            <a:r>
              <a:rPr lang="en-US" sz="1400" dirty="0"/>
              <a:t> </a:t>
            </a:r>
            <a:r>
              <a:rPr lang="en-US" sz="1400" dirty="0" err="1"/>
              <a:t>giden</a:t>
            </a:r>
            <a:r>
              <a:rPr lang="en-US" sz="1400" dirty="0"/>
              <a:t> </a:t>
            </a:r>
            <a:r>
              <a:rPr lang="en-US" sz="1400" dirty="0" err="1"/>
              <a:t>kameralar</a:t>
            </a:r>
            <a:r>
              <a:rPr lang="en-US" sz="1400" dirty="0"/>
              <a:t> </a:t>
            </a:r>
            <a:r>
              <a:rPr lang="en-US" sz="1400" dirty="0" err="1"/>
              <a:t>sayesinde</a:t>
            </a:r>
            <a:r>
              <a:rPr lang="en-US" sz="1400" dirty="0"/>
              <a:t> hem </a:t>
            </a:r>
            <a:r>
              <a:rPr lang="en-US" sz="1400" dirty="0" err="1"/>
              <a:t>Joel'i</a:t>
            </a:r>
            <a:r>
              <a:rPr lang="en-US" sz="1400" dirty="0"/>
              <a:t>, hem de </a:t>
            </a:r>
            <a:r>
              <a:rPr lang="en-US" sz="1400" dirty="0" err="1"/>
              <a:t>özel</a:t>
            </a:r>
            <a:r>
              <a:rPr lang="en-US" sz="1400" dirty="0"/>
              <a:t> </a:t>
            </a:r>
            <a:r>
              <a:rPr lang="en-US" sz="1400" dirty="0" err="1"/>
              <a:t>operasyon</a:t>
            </a:r>
            <a:r>
              <a:rPr lang="en-US" sz="1400" dirty="0"/>
              <a:t> </a:t>
            </a:r>
            <a:r>
              <a:rPr lang="en-US" sz="1400" dirty="0" err="1"/>
              <a:t>ekiplerini</a:t>
            </a:r>
            <a:r>
              <a:rPr lang="en-US" sz="1400" dirty="0"/>
              <a:t> </a:t>
            </a:r>
            <a:r>
              <a:rPr lang="en-US" sz="1400" dirty="0" err="1"/>
              <a:t>izleyebiliyorlar</a:t>
            </a:r>
            <a:r>
              <a:rPr lang="en-US" sz="1400" dirty="0"/>
              <a:t>. Joel </a:t>
            </a:r>
            <a:r>
              <a:rPr lang="en-US" sz="1400" dirty="0" err="1"/>
              <a:t>görevini</a:t>
            </a:r>
            <a:r>
              <a:rPr lang="en-US" sz="1400" dirty="0"/>
              <a:t> </a:t>
            </a:r>
            <a:r>
              <a:rPr lang="en-US" sz="1400" dirty="0" err="1"/>
              <a:t>başarabilecek</a:t>
            </a:r>
            <a:r>
              <a:rPr lang="en-US" sz="1400" dirty="0"/>
              <a:t> mi, </a:t>
            </a:r>
            <a:r>
              <a:rPr lang="en-US" sz="1400" dirty="0" err="1"/>
              <a:t>yoksa</a:t>
            </a:r>
            <a:r>
              <a:rPr lang="en-US" sz="1400" dirty="0"/>
              <a:t> </a:t>
            </a:r>
            <a:r>
              <a:rPr lang="en-US" sz="1400" dirty="0" err="1"/>
              <a:t>askerlerin</a:t>
            </a:r>
            <a:r>
              <a:rPr lang="en-US" sz="1400" dirty="0"/>
              <a:t> </a:t>
            </a:r>
            <a:r>
              <a:rPr lang="en-US" sz="1400" dirty="0" err="1"/>
              <a:t>veya</a:t>
            </a:r>
            <a:r>
              <a:rPr lang="en-US" sz="1400" dirty="0"/>
              <a:t> </a:t>
            </a:r>
            <a:r>
              <a:rPr lang="en-US" sz="1400" dirty="0" err="1"/>
              <a:t>doğa</a:t>
            </a:r>
            <a:r>
              <a:rPr lang="en-US" sz="1400" dirty="0"/>
              <a:t> </a:t>
            </a:r>
            <a:r>
              <a:rPr lang="en-US" sz="1400" dirty="0" err="1"/>
              <a:t>koşullarının</a:t>
            </a:r>
            <a:r>
              <a:rPr lang="en-US" sz="1400" dirty="0"/>
              <a:t> </a:t>
            </a:r>
            <a:r>
              <a:rPr lang="en-US" sz="1400" dirty="0" err="1"/>
              <a:t>kurbanı</a:t>
            </a:r>
            <a:r>
              <a:rPr lang="en-US" sz="1400" dirty="0"/>
              <a:t> </a:t>
            </a:r>
            <a:r>
              <a:rPr lang="en-US" sz="1400" dirty="0" err="1"/>
              <a:t>mı</a:t>
            </a:r>
            <a:r>
              <a:rPr lang="en-US" sz="1400" dirty="0"/>
              <a:t> </a:t>
            </a:r>
            <a:r>
              <a:rPr lang="en-US" sz="1400" dirty="0" err="1"/>
              <a:t>olacak</a:t>
            </a:r>
            <a:r>
              <a:rPr lang="en-US" sz="1400" dirty="0"/>
              <a:t>?</a:t>
            </a:r>
            <a:endParaRPr lang="tr-TR" sz="1400" dirty="0"/>
          </a:p>
          <a:p>
            <a:endParaRPr lang="tr-TR" sz="1600" b="1"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167898"/>
            <a:ext cx="2448272" cy="525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C:\Users\eaytas\Desktop\DHP\joel-truck-70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335" y="2492896"/>
            <a:ext cx="4217087" cy="1469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527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860032" y="1123878"/>
            <a:ext cx="3909576" cy="648938"/>
          </a:xfrm>
        </p:spPr>
        <p:txBody>
          <a:bodyPr>
            <a:noAutofit/>
          </a:bodyPr>
          <a:lstStyle/>
          <a:p>
            <a:r>
              <a:rPr lang="en-US" sz="1800" b="1" dirty="0">
                <a:solidFill>
                  <a:schemeClr val="tx1"/>
                </a:solidFill>
              </a:rPr>
              <a:t>Bear </a:t>
            </a:r>
            <a:r>
              <a:rPr lang="en-US" sz="1800" b="1" dirty="0" err="1">
                <a:solidFill>
                  <a:schemeClr val="tx1"/>
                </a:solidFill>
              </a:rPr>
              <a:t>Grylls'le</a:t>
            </a:r>
            <a:r>
              <a:rPr lang="en-US" sz="1800" b="1" dirty="0">
                <a:solidFill>
                  <a:schemeClr val="tx1"/>
                </a:solidFill>
              </a:rPr>
              <a:t> </a:t>
            </a:r>
            <a:r>
              <a:rPr lang="en-US" sz="1800" b="1" dirty="0" err="1">
                <a:solidFill>
                  <a:schemeClr val="tx1"/>
                </a:solidFill>
              </a:rPr>
              <a:t>Zor</a:t>
            </a:r>
            <a:r>
              <a:rPr lang="en-US" sz="1800" b="1" dirty="0">
                <a:solidFill>
                  <a:schemeClr val="tx1"/>
                </a:solidFill>
              </a:rPr>
              <a:t> </a:t>
            </a:r>
            <a:r>
              <a:rPr lang="en-US" sz="1800" b="1" dirty="0" err="1">
                <a:solidFill>
                  <a:schemeClr val="tx1"/>
                </a:solidFill>
              </a:rPr>
              <a:t>Kurtuluş</a:t>
            </a:r>
            <a:r>
              <a:rPr lang="en-US" sz="1800" b="1" dirty="0">
                <a:solidFill>
                  <a:schemeClr val="tx1"/>
                </a:solidFill>
              </a:rPr>
              <a:t>- </a:t>
            </a:r>
            <a:r>
              <a:rPr lang="en-US" sz="1800" b="1" dirty="0" err="1">
                <a:solidFill>
                  <a:schemeClr val="tx1"/>
                </a:solidFill>
              </a:rPr>
              <a:t>Kameraya</a:t>
            </a:r>
            <a:r>
              <a:rPr lang="en-US" sz="1800" b="1" dirty="0">
                <a:solidFill>
                  <a:schemeClr val="tx1"/>
                </a:solidFill>
              </a:rPr>
              <a:t> </a:t>
            </a:r>
            <a:r>
              <a:rPr lang="en-US" sz="1800" b="1" dirty="0" err="1">
                <a:solidFill>
                  <a:schemeClr val="tx1"/>
                </a:solidFill>
              </a:rPr>
              <a:t>Yansıyanlar</a:t>
            </a:r>
            <a:r>
              <a:rPr lang="en-US" sz="1800" b="1" dirty="0">
                <a:solidFill>
                  <a:schemeClr val="tx1"/>
                </a:solidFill>
              </a:rPr>
              <a:t> </a:t>
            </a:r>
            <a:endParaRPr lang="tr-TR" sz="1800" b="1" dirty="0">
              <a:solidFill>
                <a:schemeClr val="tx1"/>
              </a:solidFill>
            </a:endParaRPr>
          </a:p>
          <a:p>
            <a:endParaRPr lang="tr-TR" sz="2400" b="1" dirty="0" smtClean="0">
              <a:solidFill>
                <a:schemeClr val="tx1">
                  <a:lumMod val="75000"/>
                  <a:lumOff val="25000"/>
                </a:schemeClr>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6" name="Rectangle 5"/>
          <p:cNvSpPr/>
          <p:nvPr/>
        </p:nvSpPr>
        <p:spPr>
          <a:xfrm>
            <a:off x="62037" y="4566537"/>
            <a:ext cx="4338375" cy="646331"/>
          </a:xfrm>
          <a:prstGeom prst="rect">
            <a:avLst/>
          </a:prstGeom>
        </p:spPr>
        <p:txBody>
          <a:bodyPr wrap="square">
            <a:spAutoFit/>
          </a:bodyPr>
          <a:lstStyle/>
          <a:p>
            <a:r>
              <a:rPr lang="en-US" b="1" dirty="0"/>
              <a:t>4 </a:t>
            </a:r>
            <a:r>
              <a:rPr lang="en-US" b="1" dirty="0" err="1"/>
              <a:t>Şubat</a:t>
            </a:r>
            <a:r>
              <a:rPr lang="en-US" b="1" dirty="0"/>
              <a:t> </a:t>
            </a:r>
            <a:r>
              <a:rPr lang="en-US" b="1" dirty="0" err="1"/>
              <a:t>Salı</a:t>
            </a:r>
            <a:r>
              <a:rPr lang="en-US" b="1" dirty="0"/>
              <a:t> </a:t>
            </a:r>
            <a:r>
              <a:rPr lang="en-US" b="1" dirty="0" err="1"/>
              <a:t>saat</a:t>
            </a:r>
            <a:r>
              <a:rPr lang="en-US" b="1" dirty="0"/>
              <a:t> </a:t>
            </a:r>
            <a:r>
              <a:rPr lang="en-US" b="1" dirty="0" smtClean="0"/>
              <a:t>21:30’d</a:t>
            </a:r>
            <a:r>
              <a:rPr lang="tr-TR" b="1" dirty="0" smtClean="0"/>
              <a:t>a</a:t>
            </a:r>
            <a:r>
              <a:rPr lang="en-US" b="1" dirty="0" smtClean="0"/>
              <a:t>n </a:t>
            </a:r>
            <a:r>
              <a:rPr lang="en-US" b="1" dirty="0" err="1"/>
              <a:t>itibaren</a:t>
            </a:r>
            <a:endParaRPr lang="tr-TR" dirty="0"/>
          </a:p>
          <a:p>
            <a:endParaRPr lang="tr-TR" b="1" dirty="0">
              <a:solidFill>
                <a:schemeClr val="tx1">
                  <a:lumMod val="75000"/>
                  <a:lumOff val="25000"/>
                </a:schemeClr>
              </a:solidFill>
              <a:ea typeface="Adobe Gothic Std B" pitchFamily="34" charset="-128"/>
              <a:cs typeface="Arial" panose="020B0604020202020204" pitchFamily="34" charset="0"/>
            </a:endParaRPr>
          </a:p>
        </p:txBody>
      </p:sp>
      <p:sp>
        <p:nvSpPr>
          <p:cNvPr id="16" name="TextBox 15"/>
          <p:cNvSpPr txBox="1"/>
          <p:nvPr/>
        </p:nvSpPr>
        <p:spPr>
          <a:xfrm>
            <a:off x="4588030" y="1916832"/>
            <a:ext cx="4253376" cy="3785652"/>
          </a:xfrm>
          <a:prstGeom prst="rect">
            <a:avLst/>
          </a:prstGeom>
          <a:noFill/>
        </p:spPr>
        <p:txBody>
          <a:bodyPr wrap="square" rtlCol="0">
            <a:spAutoFit/>
          </a:bodyPr>
          <a:lstStyle/>
          <a:p>
            <a:r>
              <a:rPr lang="tr-TR" sz="1400" b="1" dirty="0" smtClean="0"/>
              <a:t>Konu</a:t>
            </a:r>
            <a:r>
              <a:rPr lang="tr-TR" sz="1400" b="1" dirty="0"/>
              <a:t>: 	</a:t>
            </a:r>
            <a:r>
              <a:rPr lang="en-US" sz="1600" dirty="0"/>
              <a:t>Amazon </a:t>
            </a:r>
            <a:r>
              <a:rPr lang="en-US" sz="1600" dirty="0" err="1"/>
              <a:t>ormanlarından</a:t>
            </a:r>
            <a:r>
              <a:rPr lang="en-US" sz="1600" dirty="0"/>
              <a:t> </a:t>
            </a:r>
            <a:r>
              <a:rPr lang="en-US" sz="1600" dirty="0" err="1"/>
              <a:t>kutup</a:t>
            </a:r>
            <a:r>
              <a:rPr lang="en-US" sz="1600" dirty="0"/>
              <a:t> </a:t>
            </a:r>
            <a:r>
              <a:rPr lang="en-US" sz="1600" dirty="0" err="1"/>
              <a:t>buzlarına</a:t>
            </a:r>
            <a:r>
              <a:rPr lang="en-US" sz="1600" dirty="0"/>
              <a:t>, Bear </a:t>
            </a:r>
            <a:r>
              <a:rPr lang="en-US" sz="1600" dirty="0" err="1"/>
              <a:t>Grylls</a:t>
            </a:r>
            <a:r>
              <a:rPr lang="en-US" sz="1600" dirty="0"/>
              <a:t> </a:t>
            </a:r>
            <a:r>
              <a:rPr lang="en-US" sz="1600" dirty="0" err="1"/>
              <a:t>doğanın</a:t>
            </a:r>
            <a:r>
              <a:rPr lang="en-US" sz="1600" dirty="0"/>
              <a:t> </a:t>
            </a:r>
            <a:r>
              <a:rPr lang="en-US" sz="1600" dirty="0" err="1"/>
              <a:t>hemen</a:t>
            </a:r>
            <a:r>
              <a:rPr lang="en-US" sz="1600" dirty="0"/>
              <a:t> her </a:t>
            </a:r>
            <a:r>
              <a:rPr lang="en-US" sz="1600" dirty="0" err="1"/>
              <a:t>tür</a:t>
            </a:r>
            <a:r>
              <a:rPr lang="en-US" sz="1600" dirty="0"/>
              <a:t> </a:t>
            </a:r>
            <a:r>
              <a:rPr lang="en-US" sz="1600" dirty="0" err="1"/>
              <a:t>durumuyla</a:t>
            </a:r>
            <a:r>
              <a:rPr lang="en-US" sz="1600" dirty="0"/>
              <a:t> </a:t>
            </a:r>
            <a:r>
              <a:rPr lang="en-US" sz="1600" dirty="0" err="1"/>
              <a:t>yüzyüze</a:t>
            </a:r>
            <a:r>
              <a:rPr lang="en-US" sz="1600" dirty="0"/>
              <a:t> </a:t>
            </a:r>
            <a:r>
              <a:rPr lang="en-US" sz="1600" dirty="0" err="1"/>
              <a:t>geldi</a:t>
            </a:r>
            <a:r>
              <a:rPr lang="en-US" sz="1600" dirty="0"/>
              <a:t>. </a:t>
            </a:r>
            <a:r>
              <a:rPr lang="en-US" sz="1600" dirty="0" err="1"/>
              <a:t>İşte</a:t>
            </a:r>
            <a:r>
              <a:rPr lang="en-US" sz="1600" dirty="0"/>
              <a:t> </a:t>
            </a:r>
            <a:r>
              <a:rPr lang="en-US" sz="1600" dirty="0" err="1"/>
              <a:t>bu</a:t>
            </a:r>
            <a:r>
              <a:rPr lang="en-US" sz="1600" dirty="0"/>
              <a:t> </a:t>
            </a:r>
            <a:r>
              <a:rPr lang="en-US" sz="1600" dirty="0" err="1"/>
              <a:t>nedenle</a:t>
            </a:r>
            <a:r>
              <a:rPr lang="en-US" sz="1600" dirty="0"/>
              <a:t> </a:t>
            </a:r>
            <a:r>
              <a:rPr lang="en-US" sz="1600" dirty="0" err="1"/>
              <a:t>biliyoruz</a:t>
            </a:r>
            <a:r>
              <a:rPr lang="en-US" sz="1600" dirty="0"/>
              <a:t> </a:t>
            </a:r>
            <a:r>
              <a:rPr lang="en-US" sz="1600" dirty="0" err="1"/>
              <a:t>ki</a:t>
            </a:r>
            <a:r>
              <a:rPr lang="en-US" sz="1600" dirty="0"/>
              <a:t> o </a:t>
            </a:r>
            <a:r>
              <a:rPr lang="en-US" sz="1600" dirty="0" err="1"/>
              <a:t>bir</a:t>
            </a:r>
            <a:r>
              <a:rPr lang="en-US" sz="1600" dirty="0"/>
              <a:t> </a:t>
            </a:r>
            <a:r>
              <a:rPr lang="en-US" sz="1600" dirty="0" err="1"/>
              <a:t>kurtuluş</a:t>
            </a:r>
            <a:r>
              <a:rPr lang="en-US" sz="1600" dirty="0"/>
              <a:t> </a:t>
            </a:r>
            <a:r>
              <a:rPr lang="en-US" sz="1600" dirty="0" err="1"/>
              <a:t>çabasındaysa</a:t>
            </a:r>
            <a:r>
              <a:rPr lang="en-US" sz="1600" dirty="0"/>
              <a:t> </a:t>
            </a:r>
            <a:r>
              <a:rPr lang="en-US" sz="1600" dirty="0" err="1"/>
              <a:t>bu</a:t>
            </a:r>
            <a:r>
              <a:rPr lang="en-US" sz="1600" dirty="0"/>
              <a:t> </a:t>
            </a:r>
            <a:r>
              <a:rPr lang="en-US" sz="1600" dirty="0" err="1"/>
              <a:t>çok</a:t>
            </a:r>
            <a:r>
              <a:rPr lang="en-US" sz="1600" dirty="0"/>
              <a:t> </a:t>
            </a:r>
            <a:r>
              <a:rPr lang="en-US" sz="1600" dirty="0" err="1"/>
              <a:t>özel</a:t>
            </a:r>
            <a:r>
              <a:rPr lang="en-US" sz="1600" dirty="0"/>
              <a:t> </a:t>
            </a:r>
            <a:r>
              <a:rPr lang="en-US" sz="1600" dirty="0" err="1"/>
              <a:t>bir</a:t>
            </a:r>
            <a:r>
              <a:rPr lang="en-US" sz="1600" dirty="0"/>
              <a:t> </a:t>
            </a:r>
            <a:r>
              <a:rPr lang="en-US" sz="1600" dirty="0" err="1"/>
              <a:t>sahnedir</a:t>
            </a:r>
            <a:r>
              <a:rPr lang="en-US" sz="1600" dirty="0"/>
              <a:t>. </a:t>
            </a:r>
            <a:r>
              <a:rPr lang="en-US" sz="1600" dirty="0" err="1"/>
              <a:t>Dizinin</a:t>
            </a:r>
            <a:r>
              <a:rPr lang="en-US" sz="1600" dirty="0"/>
              <a:t>, </a:t>
            </a:r>
            <a:r>
              <a:rPr lang="en-US" sz="1600" dirty="0" err="1"/>
              <a:t>açılmayan</a:t>
            </a:r>
            <a:r>
              <a:rPr lang="en-US" sz="1600" dirty="0"/>
              <a:t> </a:t>
            </a:r>
            <a:r>
              <a:rPr lang="en-US" sz="1600" dirty="0" err="1"/>
              <a:t>paraşütlerden</a:t>
            </a:r>
            <a:r>
              <a:rPr lang="en-US" sz="1600" dirty="0"/>
              <a:t> </a:t>
            </a:r>
            <a:r>
              <a:rPr lang="en-US" sz="1600" dirty="0" err="1"/>
              <a:t>kopan</a:t>
            </a:r>
            <a:r>
              <a:rPr lang="en-US" sz="1600" dirty="0"/>
              <a:t> bungee </a:t>
            </a:r>
            <a:r>
              <a:rPr lang="en-US" sz="1600" dirty="0" err="1"/>
              <a:t>halatına</a:t>
            </a:r>
            <a:r>
              <a:rPr lang="en-US" sz="1600" dirty="0"/>
              <a:t>, </a:t>
            </a:r>
            <a:r>
              <a:rPr lang="en-US" sz="1600" dirty="0" err="1"/>
              <a:t>fil</a:t>
            </a:r>
            <a:r>
              <a:rPr lang="en-US" sz="1600" dirty="0"/>
              <a:t> </a:t>
            </a:r>
            <a:r>
              <a:rPr lang="en-US" sz="1600" dirty="0" err="1"/>
              <a:t>saldırılarından</a:t>
            </a:r>
            <a:r>
              <a:rPr lang="en-US" sz="1600" dirty="0"/>
              <a:t> </a:t>
            </a:r>
            <a:r>
              <a:rPr lang="en-US" sz="1600" dirty="0" err="1"/>
              <a:t>kaçış</a:t>
            </a:r>
            <a:r>
              <a:rPr lang="en-US" sz="1600" dirty="0"/>
              <a:t> </a:t>
            </a:r>
            <a:r>
              <a:rPr lang="en-US" sz="1600" dirty="0" err="1"/>
              <a:t>arabalarına</a:t>
            </a:r>
            <a:r>
              <a:rPr lang="en-US" sz="1600" dirty="0"/>
              <a:t> </a:t>
            </a:r>
            <a:r>
              <a:rPr lang="en-US" sz="1600" dirty="0" err="1"/>
              <a:t>kadar</a:t>
            </a:r>
            <a:r>
              <a:rPr lang="en-US" sz="1600" dirty="0"/>
              <a:t> </a:t>
            </a:r>
            <a:r>
              <a:rPr lang="en-US" sz="1600" dirty="0" err="1"/>
              <a:t>farklı</a:t>
            </a:r>
            <a:r>
              <a:rPr lang="en-US" sz="1600" dirty="0"/>
              <a:t> </a:t>
            </a:r>
            <a:r>
              <a:rPr lang="en-US" sz="1600" dirty="0" err="1"/>
              <a:t>sahneler</a:t>
            </a:r>
            <a:r>
              <a:rPr lang="en-US" sz="1600" dirty="0"/>
              <a:t> </a:t>
            </a:r>
            <a:r>
              <a:rPr lang="en-US" sz="1600" dirty="0" err="1"/>
              <a:t>içeren</a:t>
            </a:r>
            <a:r>
              <a:rPr lang="en-US" sz="1600" dirty="0"/>
              <a:t> (</a:t>
            </a:r>
            <a:r>
              <a:rPr lang="en-US" sz="1600" dirty="0" err="1"/>
              <a:t>Heyecan</a:t>
            </a:r>
            <a:r>
              <a:rPr lang="en-US" sz="1600" dirty="0"/>
              <a:t> </a:t>
            </a:r>
            <a:r>
              <a:rPr lang="en-US" sz="1600" dirty="0" err="1"/>
              <a:t>Tutkunları</a:t>
            </a:r>
            <a:r>
              <a:rPr lang="en-US" sz="1600" dirty="0"/>
              <a:t>, </a:t>
            </a:r>
            <a:r>
              <a:rPr lang="en-US" sz="1600" dirty="0" err="1"/>
              <a:t>Kar</a:t>
            </a:r>
            <a:r>
              <a:rPr lang="en-US" sz="1600" dirty="0"/>
              <a:t>, </a:t>
            </a:r>
            <a:r>
              <a:rPr lang="en-US" sz="1600" dirty="0" err="1"/>
              <a:t>Hava</a:t>
            </a:r>
            <a:r>
              <a:rPr lang="en-US" sz="1600" dirty="0"/>
              <a:t>, </a:t>
            </a:r>
            <a:r>
              <a:rPr lang="en-US" sz="1600" dirty="0" err="1"/>
              <a:t>Yollar</a:t>
            </a:r>
            <a:r>
              <a:rPr lang="en-US" sz="1600" dirty="0"/>
              <a:t>, Su, </a:t>
            </a:r>
            <a:r>
              <a:rPr lang="en-US" sz="1600" dirty="0" err="1"/>
              <a:t>Doğanın</a:t>
            </a:r>
            <a:r>
              <a:rPr lang="en-US" sz="1600" dirty="0"/>
              <a:t> </a:t>
            </a:r>
            <a:r>
              <a:rPr lang="en-US" sz="1600" dirty="0" err="1"/>
              <a:t>Gücü</a:t>
            </a:r>
            <a:r>
              <a:rPr lang="en-US" sz="1600" dirty="0"/>
              <a:t>, </a:t>
            </a:r>
            <a:r>
              <a:rPr lang="en-US" sz="1600" dirty="0" err="1"/>
              <a:t>Hayvanlar</a:t>
            </a:r>
            <a:r>
              <a:rPr lang="en-US" sz="1600" dirty="0"/>
              <a:t> </a:t>
            </a:r>
            <a:r>
              <a:rPr lang="en-US" sz="1600" dirty="0" err="1"/>
              <a:t>İş</a:t>
            </a:r>
            <a:r>
              <a:rPr lang="en-US" sz="1600" dirty="0"/>
              <a:t> </a:t>
            </a:r>
            <a:r>
              <a:rPr lang="en-US" sz="1600" dirty="0" err="1"/>
              <a:t>Başında</a:t>
            </a:r>
            <a:r>
              <a:rPr lang="en-US" sz="1600" dirty="0"/>
              <a:t> </a:t>
            </a:r>
            <a:r>
              <a:rPr lang="en-US" sz="1600" dirty="0" err="1"/>
              <a:t>gibi</a:t>
            </a:r>
            <a:r>
              <a:rPr lang="en-US" sz="1600" dirty="0"/>
              <a:t>) </a:t>
            </a:r>
            <a:r>
              <a:rPr lang="en-US" sz="1600" dirty="0" err="1"/>
              <a:t>temalı</a:t>
            </a:r>
            <a:r>
              <a:rPr lang="en-US" sz="1600" dirty="0"/>
              <a:t> </a:t>
            </a:r>
            <a:r>
              <a:rPr lang="en-US" sz="1600" dirty="0" err="1"/>
              <a:t>bölümlerinin</a:t>
            </a:r>
            <a:r>
              <a:rPr lang="en-US" sz="1600" dirty="0"/>
              <a:t> her </a:t>
            </a:r>
            <a:r>
              <a:rPr lang="en-US" sz="1600" dirty="0" err="1"/>
              <a:t>birinde</a:t>
            </a:r>
            <a:r>
              <a:rPr lang="en-US" sz="1600" dirty="0"/>
              <a:t> </a:t>
            </a:r>
            <a:r>
              <a:rPr lang="en-US" sz="1600" dirty="0" err="1"/>
              <a:t>kurtulma</a:t>
            </a:r>
            <a:r>
              <a:rPr lang="en-US" sz="1600" dirty="0"/>
              <a:t> </a:t>
            </a:r>
            <a:r>
              <a:rPr lang="en-US" sz="1600" dirty="0" err="1"/>
              <a:t>ustaları</a:t>
            </a:r>
            <a:r>
              <a:rPr lang="en-US" sz="1600" dirty="0"/>
              <a:t> </a:t>
            </a:r>
            <a:r>
              <a:rPr lang="en-US" sz="1600" dirty="0" err="1"/>
              <a:t>ile</a:t>
            </a:r>
            <a:r>
              <a:rPr lang="en-US" sz="1600" dirty="0"/>
              <a:t> Dave </a:t>
            </a:r>
            <a:r>
              <a:rPr lang="en-US" sz="1600" dirty="0" err="1"/>
              <a:t>Salmoni</a:t>
            </a:r>
            <a:r>
              <a:rPr lang="en-US" sz="1600" dirty="0"/>
              <a:t>, Gary Humphrey, </a:t>
            </a:r>
            <a:r>
              <a:rPr lang="en-US" sz="1600" dirty="0" err="1"/>
              <a:t>ve</a:t>
            </a:r>
            <a:r>
              <a:rPr lang="en-US" sz="1600" dirty="0"/>
              <a:t> </a:t>
            </a:r>
            <a:r>
              <a:rPr lang="en-US" sz="1600" dirty="0" err="1"/>
              <a:t>Edd</a:t>
            </a:r>
            <a:r>
              <a:rPr lang="en-US" sz="1600" dirty="0"/>
              <a:t> China </a:t>
            </a:r>
            <a:r>
              <a:rPr lang="en-US" sz="1600" dirty="0" err="1"/>
              <a:t>gibi</a:t>
            </a:r>
            <a:r>
              <a:rPr lang="en-US" sz="1600" dirty="0"/>
              <a:t> </a:t>
            </a:r>
            <a:r>
              <a:rPr lang="en-US" sz="1600" dirty="0" err="1"/>
              <a:t>uzmanlar</a:t>
            </a:r>
            <a:r>
              <a:rPr lang="en-US" sz="1600" dirty="0"/>
              <a:t> </a:t>
            </a:r>
            <a:r>
              <a:rPr lang="en-US" sz="1600" dirty="0" err="1"/>
              <a:t>çeşitli</a:t>
            </a:r>
            <a:r>
              <a:rPr lang="en-US" sz="1600" dirty="0"/>
              <a:t> </a:t>
            </a:r>
            <a:r>
              <a:rPr lang="en-US" sz="1600" dirty="0" err="1"/>
              <a:t>tiyolar</a:t>
            </a:r>
            <a:r>
              <a:rPr lang="en-US" sz="1600" dirty="0"/>
              <a:t> </a:t>
            </a:r>
            <a:r>
              <a:rPr lang="en-US" sz="1600" dirty="0" err="1"/>
              <a:t>ve</a:t>
            </a:r>
            <a:r>
              <a:rPr lang="en-US" sz="1600" dirty="0"/>
              <a:t> </a:t>
            </a:r>
            <a:r>
              <a:rPr lang="en-US" sz="1600" dirty="0" err="1"/>
              <a:t>kurtuluş</a:t>
            </a:r>
            <a:r>
              <a:rPr lang="en-US" sz="1600" dirty="0"/>
              <a:t> </a:t>
            </a:r>
            <a:r>
              <a:rPr lang="en-US" sz="1600" dirty="0" err="1"/>
              <a:t>öğütleri</a:t>
            </a:r>
            <a:r>
              <a:rPr lang="en-US" sz="1600" dirty="0"/>
              <a:t> </a:t>
            </a:r>
            <a:r>
              <a:rPr lang="en-US" sz="1600" dirty="0" err="1"/>
              <a:t>veriyorlar</a:t>
            </a:r>
            <a:r>
              <a:rPr lang="en-US" sz="1600" dirty="0"/>
              <a:t>. </a:t>
            </a:r>
            <a:r>
              <a:rPr lang="en-US" sz="1600" dirty="0" err="1"/>
              <a:t>Sonra</a:t>
            </a:r>
            <a:r>
              <a:rPr lang="en-US" sz="1600" dirty="0"/>
              <a:t> da Bear en </a:t>
            </a:r>
            <a:r>
              <a:rPr lang="en-US" sz="1600" dirty="0" err="1"/>
              <a:t>beğendiği</a:t>
            </a:r>
            <a:r>
              <a:rPr lang="en-US" sz="1600" dirty="0"/>
              <a:t> </a:t>
            </a:r>
            <a:r>
              <a:rPr lang="en-US" sz="1600" dirty="0" err="1"/>
              <a:t>kurtuluş</a:t>
            </a:r>
            <a:r>
              <a:rPr lang="en-US" sz="1600" dirty="0"/>
              <a:t> </a:t>
            </a:r>
            <a:r>
              <a:rPr lang="en-US" sz="1600" dirty="0" err="1"/>
              <a:t>hikayesini</a:t>
            </a:r>
            <a:r>
              <a:rPr lang="en-US" sz="1600" dirty="0"/>
              <a:t> </a:t>
            </a:r>
            <a:r>
              <a:rPr lang="en-US" sz="1600" dirty="0" err="1"/>
              <a:t>ekrana</a:t>
            </a:r>
            <a:r>
              <a:rPr lang="en-US" sz="1600" dirty="0"/>
              <a:t> </a:t>
            </a:r>
            <a:r>
              <a:rPr lang="en-US" sz="1600" dirty="0" err="1"/>
              <a:t>getiriyor</a:t>
            </a:r>
            <a:r>
              <a:rPr lang="en-US" sz="1600" dirty="0"/>
              <a:t>.</a:t>
            </a:r>
            <a:endParaRPr lang="tr-TR" sz="1600" dirty="0"/>
          </a:p>
          <a:p>
            <a:endParaRPr lang="tr-TR" sz="1600" b="1"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167898"/>
            <a:ext cx="2448272" cy="525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descr="C:\Users\eaytas\Desktop\DH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885012"/>
            <a:ext cx="3055012" cy="2288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0245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593665" y="1051870"/>
            <a:ext cx="8442831" cy="1080120"/>
          </a:xfrm>
        </p:spPr>
        <p:txBody>
          <a:bodyPr>
            <a:noAutofit/>
          </a:bodyPr>
          <a:lstStyle/>
          <a:p>
            <a:r>
              <a:rPr lang="tr-TR" sz="2400" b="1" dirty="0" smtClean="0">
                <a:solidFill>
                  <a:schemeClr val="tx1">
                    <a:lumMod val="75000"/>
                    <a:lumOff val="25000"/>
                  </a:schemeClr>
                </a:solidFill>
              </a:rPr>
              <a:t>				  </a:t>
            </a:r>
            <a:r>
              <a:rPr lang="en-US" sz="1800" b="1" dirty="0" err="1">
                <a:solidFill>
                  <a:schemeClr val="tx1"/>
                </a:solidFill>
              </a:rPr>
              <a:t>Kurtul</a:t>
            </a:r>
            <a:r>
              <a:rPr lang="en-US" sz="1800" b="1" dirty="0">
                <a:solidFill>
                  <a:schemeClr val="tx1"/>
                </a:solidFill>
              </a:rPr>
              <a:t> da </a:t>
            </a:r>
            <a:r>
              <a:rPr lang="en-US" sz="1800" b="1" dirty="0" err="1">
                <a:solidFill>
                  <a:schemeClr val="tx1"/>
                </a:solidFill>
              </a:rPr>
              <a:t>Görelim</a:t>
            </a:r>
            <a:r>
              <a:rPr lang="en-US" sz="1800" b="1" dirty="0">
                <a:solidFill>
                  <a:schemeClr val="tx1"/>
                </a:solidFill>
              </a:rPr>
              <a:t>! </a:t>
            </a:r>
            <a:endParaRPr lang="tr-TR" sz="1800" b="1" dirty="0">
              <a:solidFill>
                <a:schemeClr val="tx1"/>
              </a:solidFill>
            </a:endParaRPr>
          </a:p>
          <a:p>
            <a:endParaRPr lang="tr-TR" sz="2400" b="1" dirty="0" smtClean="0">
              <a:solidFill>
                <a:schemeClr val="tx1">
                  <a:lumMod val="75000"/>
                  <a:lumOff val="25000"/>
                </a:schemeClr>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6" name="Rectangle 5"/>
          <p:cNvSpPr/>
          <p:nvPr/>
        </p:nvSpPr>
        <p:spPr>
          <a:xfrm>
            <a:off x="593665" y="5396352"/>
            <a:ext cx="3114239" cy="646331"/>
          </a:xfrm>
          <a:prstGeom prst="rect">
            <a:avLst/>
          </a:prstGeom>
        </p:spPr>
        <p:txBody>
          <a:bodyPr wrap="square">
            <a:spAutoFit/>
          </a:bodyPr>
          <a:lstStyle/>
          <a:p>
            <a:r>
              <a:rPr lang="en-US" b="1" dirty="0"/>
              <a:t>11 </a:t>
            </a:r>
            <a:r>
              <a:rPr lang="en-US" b="1" dirty="0" err="1"/>
              <a:t>Şubat</a:t>
            </a:r>
            <a:r>
              <a:rPr lang="en-US" b="1" dirty="0"/>
              <a:t> </a:t>
            </a:r>
            <a:r>
              <a:rPr lang="en-US" b="1" dirty="0" err="1"/>
              <a:t>Salı</a:t>
            </a:r>
            <a:r>
              <a:rPr lang="en-US" b="1" dirty="0"/>
              <a:t> </a:t>
            </a:r>
            <a:r>
              <a:rPr lang="en-US" b="1" dirty="0" err="1"/>
              <a:t>saat</a:t>
            </a:r>
            <a:r>
              <a:rPr lang="en-US" b="1" dirty="0"/>
              <a:t> </a:t>
            </a:r>
            <a:r>
              <a:rPr lang="en-US" b="1" dirty="0" smtClean="0"/>
              <a:t>23:30’d</a:t>
            </a:r>
            <a:r>
              <a:rPr lang="tr-TR" b="1" dirty="0" smtClean="0"/>
              <a:t>a</a:t>
            </a:r>
            <a:r>
              <a:rPr lang="en-US" b="1" dirty="0" smtClean="0"/>
              <a:t>n </a:t>
            </a:r>
            <a:r>
              <a:rPr lang="en-US" b="1" dirty="0" err="1"/>
              <a:t>itibaren</a:t>
            </a:r>
            <a:endParaRPr lang="tr-TR" dirty="0"/>
          </a:p>
        </p:txBody>
      </p:sp>
      <p:sp>
        <p:nvSpPr>
          <p:cNvPr id="5" name="Rectangle 4"/>
          <p:cNvSpPr/>
          <p:nvPr/>
        </p:nvSpPr>
        <p:spPr>
          <a:xfrm>
            <a:off x="4549769" y="1749200"/>
            <a:ext cx="3528392" cy="3970318"/>
          </a:xfrm>
          <a:prstGeom prst="rect">
            <a:avLst/>
          </a:prstGeom>
        </p:spPr>
        <p:txBody>
          <a:bodyPr wrap="square">
            <a:spAutoFit/>
          </a:bodyPr>
          <a:lstStyle/>
          <a:p>
            <a:r>
              <a:rPr lang="tr-TR" sz="1400" b="1" dirty="0"/>
              <a:t> </a:t>
            </a:r>
            <a:r>
              <a:rPr lang="tr-TR" sz="1400" b="1" dirty="0" smtClean="0"/>
              <a:t>Konu: </a:t>
            </a:r>
            <a:r>
              <a:rPr lang="en-US" sz="1400" dirty="0"/>
              <a:t>Bu </a:t>
            </a:r>
            <a:r>
              <a:rPr lang="en-US" sz="1400" dirty="0" err="1"/>
              <a:t>dizi</a:t>
            </a:r>
            <a:r>
              <a:rPr lang="en-US" sz="1400" dirty="0"/>
              <a:t> </a:t>
            </a:r>
            <a:r>
              <a:rPr lang="en-US" sz="1400" dirty="0" err="1"/>
              <a:t>aynı</a:t>
            </a:r>
            <a:r>
              <a:rPr lang="en-US" sz="1400" dirty="0"/>
              <a:t> </a:t>
            </a:r>
            <a:r>
              <a:rPr lang="en-US" sz="1400" dirty="0" err="1"/>
              <a:t>zamanda</a:t>
            </a:r>
            <a:r>
              <a:rPr lang="en-US" sz="1400" dirty="0"/>
              <a:t> </a:t>
            </a:r>
            <a:r>
              <a:rPr lang="en-US" sz="1400" dirty="0" err="1"/>
              <a:t>seçme</a:t>
            </a:r>
            <a:r>
              <a:rPr lang="en-US" sz="1400" dirty="0"/>
              <a:t> </a:t>
            </a:r>
            <a:r>
              <a:rPr lang="en-US" sz="1400" dirty="0" err="1"/>
              <a:t>kurtuluş</a:t>
            </a:r>
            <a:r>
              <a:rPr lang="en-US" sz="1400" dirty="0"/>
              <a:t> </a:t>
            </a:r>
            <a:r>
              <a:rPr lang="en-US" sz="1400" dirty="0" err="1"/>
              <a:t>ustası</a:t>
            </a:r>
            <a:r>
              <a:rPr lang="en-US" sz="1400" dirty="0"/>
              <a:t> </a:t>
            </a:r>
            <a:r>
              <a:rPr lang="en-US" sz="1400" dirty="0" err="1"/>
              <a:t>olan</a:t>
            </a:r>
            <a:r>
              <a:rPr lang="en-US" sz="1400" dirty="0"/>
              <a:t> </a:t>
            </a:r>
            <a:r>
              <a:rPr lang="en-US" sz="1400" dirty="0" err="1"/>
              <a:t>bir</a:t>
            </a:r>
            <a:r>
              <a:rPr lang="en-US" sz="1400" dirty="0"/>
              <a:t> </a:t>
            </a:r>
            <a:r>
              <a:rPr lang="en-US" sz="1400" dirty="0" err="1"/>
              <a:t>grup</a:t>
            </a:r>
            <a:r>
              <a:rPr lang="en-US" sz="1400" dirty="0"/>
              <a:t> </a:t>
            </a:r>
            <a:r>
              <a:rPr lang="en-US" sz="1400" dirty="0" err="1"/>
              <a:t>arkadaşın</a:t>
            </a:r>
            <a:r>
              <a:rPr lang="en-US" sz="1400" dirty="0"/>
              <a:t> </a:t>
            </a:r>
            <a:r>
              <a:rPr lang="en-US" sz="1400" dirty="0" err="1"/>
              <a:t>birbirlerine</a:t>
            </a:r>
            <a:r>
              <a:rPr lang="en-US" sz="1400" dirty="0"/>
              <a:t> </a:t>
            </a:r>
            <a:r>
              <a:rPr lang="en-US" sz="1400" dirty="0" err="1"/>
              <a:t>yaptıkları</a:t>
            </a:r>
            <a:r>
              <a:rPr lang="en-US" sz="1400" dirty="0"/>
              <a:t> </a:t>
            </a:r>
            <a:r>
              <a:rPr lang="en-US" sz="1400" dirty="0" err="1"/>
              <a:t>bir</a:t>
            </a:r>
            <a:r>
              <a:rPr lang="en-US" sz="1400" dirty="0"/>
              <a:t> </a:t>
            </a:r>
            <a:r>
              <a:rPr lang="en-US" sz="1400" dirty="0" err="1"/>
              <a:t>oyunu</a:t>
            </a:r>
            <a:r>
              <a:rPr lang="en-US" sz="1400" dirty="0"/>
              <a:t> </a:t>
            </a:r>
            <a:r>
              <a:rPr lang="en-US" sz="1400" dirty="0" err="1"/>
              <a:t>ekrana</a:t>
            </a:r>
            <a:r>
              <a:rPr lang="en-US" sz="1400" dirty="0"/>
              <a:t> </a:t>
            </a:r>
            <a:r>
              <a:rPr lang="en-US" sz="1400" dirty="0" err="1"/>
              <a:t>getiriyor</a:t>
            </a:r>
            <a:r>
              <a:rPr lang="en-US" sz="1400" dirty="0"/>
              <a:t>. İlk </a:t>
            </a:r>
            <a:r>
              <a:rPr lang="en-US" sz="1400" dirty="0" err="1"/>
              <a:t>bölümde</a:t>
            </a:r>
            <a:r>
              <a:rPr lang="en-US" sz="1400" dirty="0"/>
              <a:t> </a:t>
            </a:r>
            <a:r>
              <a:rPr lang="en-US" sz="1400" dirty="0" err="1"/>
              <a:t>Kraliyet</a:t>
            </a:r>
            <a:r>
              <a:rPr lang="en-US" sz="1400" dirty="0"/>
              <a:t> </a:t>
            </a:r>
            <a:r>
              <a:rPr lang="en-US" sz="1400" dirty="0" err="1"/>
              <a:t>Hava</a:t>
            </a:r>
            <a:r>
              <a:rPr lang="en-US" sz="1400" dirty="0"/>
              <a:t> </a:t>
            </a:r>
            <a:r>
              <a:rPr lang="en-US" sz="1400" dirty="0" err="1"/>
              <a:t>Kuvvetlerinden</a:t>
            </a:r>
            <a:r>
              <a:rPr lang="en-US" sz="1400" dirty="0"/>
              <a:t> John Hudson </a:t>
            </a:r>
            <a:r>
              <a:rPr lang="en-US" sz="1400" dirty="0" err="1"/>
              <a:t>kurtuluşçu</a:t>
            </a:r>
            <a:r>
              <a:rPr lang="en-US" sz="1400" dirty="0"/>
              <a:t> </a:t>
            </a:r>
            <a:r>
              <a:rPr lang="en-US" sz="1400" dirty="0" err="1"/>
              <a:t>arkadaşları</a:t>
            </a:r>
            <a:r>
              <a:rPr lang="en-US" sz="1400" dirty="0"/>
              <a:t> </a:t>
            </a:r>
            <a:r>
              <a:rPr lang="en-US" sz="1400" dirty="0" err="1"/>
              <a:t>tarafından</a:t>
            </a:r>
            <a:r>
              <a:rPr lang="en-US" sz="1400" dirty="0"/>
              <a:t> </a:t>
            </a:r>
            <a:r>
              <a:rPr lang="en-US" sz="1400" dirty="0" err="1"/>
              <a:t>kaçırılıyor</a:t>
            </a:r>
            <a:r>
              <a:rPr lang="en-US" sz="1400" dirty="0"/>
              <a:t>, </a:t>
            </a:r>
            <a:r>
              <a:rPr lang="en-US" sz="1400" dirty="0" err="1"/>
              <a:t>gözleri</a:t>
            </a:r>
            <a:r>
              <a:rPr lang="en-US" sz="1400" dirty="0"/>
              <a:t> </a:t>
            </a:r>
            <a:r>
              <a:rPr lang="en-US" sz="1400" dirty="0" err="1"/>
              <a:t>bağlanıyor</a:t>
            </a:r>
            <a:r>
              <a:rPr lang="en-US" sz="1400" dirty="0"/>
              <a:t> </a:t>
            </a:r>
            <a:r>
              <a:rPr lang="en-US" sz="1400" dirty="0" err="1"/>
              <a:t>ve</a:t>
            </a:r>
            <a:r>
              <a:rPr lang="en-US" sz="1400" dirty="0"/>
              <a:t> </a:t>
            </a:r>
            <a:r>
              <a:rPr lang="en-US" sz="1400" dirty="0" err="1"/>
              <a:t>Alaska'nın</a:t>
            </a:r>
            <a:r>
              <a:rPr lang="en-US" sz="1400" dirty="0"/>
              <a:t> </a:t>
            </a:r>
            <a:r>
              <a:rPr lang="en-US" sz="1400" dirty="0" err="1"/>
              <a:t>göbeğinde</a:t>
            </a:r>
            <a:r>
              <a:rPr lang="en-US" sz="1400" dirty="0"/>
              <a:t> </a:t>
            </a:r>
            <a:r>
              <a:rPr lang="en-US" sz="1400" dirty="0" err="1"/>
              <a:t>bir</a:t>
            </a:r>
            <a:r>
              <a:rPr lang="en-US" sz="1400" dirty="0"/>
              <a:t> </a:t>
            </a:r>
            <a:r>
              <a:rPr lang="en-US" sz="1400" dirty="0" err="1"/>
              <a:t>yere</a:t>
            </a:r>
            <a:r>
              <a:rPr lang="en-US" sz="1400" dirty="0"/>
              <a:t> </a:t>
            </a:r>
            <a:r>
              <a:rPr lang="en-US" sz="1400" dirty="0" err="1"/>
              <a:t>bırakılıyor</a:t>
            </a:r>
            <a:r>
              <a:rPr lang="en-US" sz="1400" dirty="0"/>
              <a:t>. </a:t>
            </a:r>
            <a:r>
              <a:rPr lang="en-US" sz="1400" dirty="0" err="1"/>
              <a:t>Yanında</a:t>
            </a:r>
            <a:r>
              <a:rPr lang="en-US" sz="1400" dirty="0"/>
              <a:t> </a:t>
            </a:r>
            <a:r>
              <a:rPr lang="en-US" sz="1400" dirty="0" err="1"/>
              <a:t>hiç</a:t>
            </a:r>
            <a:r>
              <a:rPr lang="en-US" sz="1400" dirty="0"/>
              <a:t> </a:t>
            </a:r>
            <a:r>
              <a:rPr lang="en-US" sz="1400" dirty="0" err="1"/>
              <a:t>bir</a:t>
            </a:r>
            <a:r>
              <a:rPr lang="en-US" sz="1400" dirty="0"/>
              <a:t> </a:t>
            </a:r>
            <a:r>
              <a:rPr lang="en-US" sz="1400" dirty="0" err="1"/>
              <a:t>yiyecek</a:t>
            </a:r>
            <a:r>
              <a:rPr lang="en-US" sz="1400" dirty="0"/>
              <a:t>, </a:t>
            </a:r>
            <a:r>
              <a:rPr lang="en-US" sz="1400" dirty="0" err="1"/>
              <a:t>araç-gereç</a:t>
            </a:r>
            <a:r>
              <a:rPr lang="en-US" sz="1400" dirty="0"/>
              <a:t> </a:t>
            </a:r>
            <a:r>
              <a:rPr lang="en-US" sz="1400" dirty="0" err="1"/>
              <a:t>veya</a:t>
            </a:r>
            <a:r>
              <a:rPr lang="en-US" sz="1400" dirty="0"/>
              <a:t> </a:t>
            </a:r>
            <a:r>
              <a:rPr lang="en-US" sz="1400" dirty="0" err="1"/>
              <a:t>kameramandan</a:t>
            </a:r>
            <a:r>
              <a:rPr lang="en-US" sz="1400" dirty="0"/>
              <a:t> </a:t>
            </a:r>
            <a:r>
              <a:rPr lang="en-US" sz="1400" dirty="0" err="1"/>
              <a:t>bir</a:t>
            </a:r>
            <a:r>
              <a:rPr lang="en-US" sz="1400" dirty="0"/>
              <a:t> </a:t>
            </a:r>
            <a:r>
              <a:rPr lang="en-US" sz="1400" dirty="0" err="1"/>
              <a:t>yardım</a:t>
            </a:r>
            <a:r>
              <a:rPr lang="en-US" sz="1400" dirty="0"/>
              <a:t> </a:t>
            </a:r>
            <a:r>
              <a:rPr lang="en-US" sz="1400" dirty="0" err="1"/>
              <a:t>yok</a:t>
            </a:r>
            <a:r>
              <a:rPr lang="en-US" sz="1400" dirty="0"/>
              <a:t>. </a:t>
            </a:r>
            <a:r>
              <a:rPr lang="en-US" sz="1400" dirty="0" err="1"/>
              <a:t>Arkadaşları</a:t>
            </a:r>
            <a:r>
              <a:rPr lang="en-US" sz="1400" dirty="0"/>
              <a:t> Matt, Jake, Graham, Tom </a:t>
            </a:r>
            <a:r>
              <a:rPr lang="en-US" sz="1400" dirty="0" err="1"/>
              <a:t>ve</a:t>
            </a:r>
            <a:r>
              <a:rPr lang="en-US" sz="1400" dirty="0"/>
              <a:t> Terry </a:t>
            </a:r>
            <a:r>
              <a:rPr lang="en-US" sz="1400" dirty="0" err="1"/>
              <a:t>Donanma</a:t>
            </a:r>
            <a:r>
              <a:rPr lang="en-US" sz="1400" dirty="0"/>
              <a:t> </a:t>
            </a:r>
            <a:r>
              <a:rPr lang="en-US" sz="1400" dirty="0" err="1"/>
              <a:t>Özel</a:t>
            </a:r>
            <a:r>
              <a:rPr lang="en-US" sz="1400" dirty="0"/>
              <a:t> </a:t>
            </a:r>
            <a:r>
              <a:rPr lang="en-US" sz="1400" dirty="0" err="1"/>
              <a:t>Kuvvetleri</a:t>
            </a:r>
            <a:r>
              <a:rPr lang="en-US" sz="1400" dirty="0"/>
              <a:t> (SEAL), </a:t>
            </a:r>
            <a:r>
              <a:rPr lang="en-US" sz="1400" dirty="0" err="1"/>
              <a:t>Yeşil</a:t>
            </a:r>
            <a:r>
              <a:rPr lang="en-US" sz="1400" dirty="0"/>
              <a:t> </a:t>
            </a:r>
            <a:r>
              <a:rPr lang="en-US" sz="1400" dirty="0" err="1"/>
              <a:t>Beliler</a:t>
            </a:r>
            <a:r>
              <a:rPr lang="en-US" sz="1400" dirty="0"/>
              <a:t> </a:t>
            </a:r>
            <a:r>
              <a:rPr lang="en-US" sz="1400" dirty="0" err="1"/>
              <a:t>ve</a:t>
            </a:r>
            <a:r>
              <a:rPr lang="en-US" sz="1400" dirty="0"/>
              <a:t> </a:t>
            </a:r>
            <a:r>
              <a:rPr lang="en-US" sz="1400" dirty="0" err="1"/>
              <a:t>diğer</a:t>
            </a:r>
            <a:r>
              <a:rPr lang="en-US" sz="1400" dirty="0"/>
              <a:t> </a:t>
            </a:r>
            <a:r>
              <a:rPr lang="en-US" sz="1400" dirty="0" err="1"/>
              <a:t>kurtulma</a:t>
            </a:r>
            <a:r>
              <a:rPr lang="en-US" sz="1400" dirty="0"/>
              <a:t> </a:t>
            </a:r>
            <a:r>
              <a:rPr lang="en-US" sz="1400" dirty="0" err="1"/>
              <a:t>deneyimlerine</a:t>
            </a:r>
            <a:r>
              <a:rPr lang="en-US" sz="1400" dirty="0"/>
              <a:t> </a:t>
            </a:r>
            <a:r>
              <a:rPr lang="en-US" sz="1400" dirty="0" err="1"/>
              <a:t>sahip</a:t>
            </a:r>
            <a:r>
              <a:rPr lang="en-US" sz="1400" dirty="0"/>
              <a:t>, </a:t>
            </a:r>
            <a:r>
              <a:rPr lang="en-US" sz="1400" dirty="0" err="1"/>
              <a:t>insanlar</a:t>
            </a:r>
            <a:r>
              <a:rPr lang="en-US" sz="1400" dirty="0"/>
              <a:t>, </a:t>
            </a:r>
            <a:r>
              <a:rPr lang="en-US" sz="1400" dirty="0" err="1"/>
              <a:t>gerektiğinde</a:t>
            </a:r>
            <a:r>
              <a:rPr lang="en-US" sz="1400" dirty="0"/>
              <a:t> </a:t>
            </a:r>
            <a:r>
              <a:rPr lang="en-US" sz="1400" dirty="0" err="1"/>
              <a:t>üslerinden</a:t>
            </a:r>
            <a:r>
              <a:rPr lang="en-US" sz="1400" dirty="0"/>
              <a:t> </a:t>
            </a:r>
            <a:r>
              <a:rPr lang="en-US" sz="1400" dirty="0" err="1"/>
              <a:t>kalkıp</a:t>
            </a:r>
            <a:r>
              <a:rPr lang="en-US" sz="1400" dirty="0"/>
              <a:t> </a:t>
            </a:r>
            <a:r>
              <a:rPr lang="en-US" sz="1400" dirty="0" err="1"/>
              <a:t>arkadaşlarına</a:t>
            </a:r>
            <a:r>
              <a:rPr lang="en-US" sz="1400" dirty="0"/>
              <a:t> </a:t>
            </a:r>
            <a:r>
              <a:rPr lang="en-US" sz="1400" dirty="0" err="1"/>
              <a:t>destek</a:t>
            </a:r>
            <a:r>
              <a:rPr lang="en-US" sz="1400" dirty="0"/>
              <a:t> </a:t>
            </a:r>
            <a:r>
              <a:rPr lang="en-US" sz="1400" dirty="0" err="1"/>
              <a:t>olabilecek</a:t>
            </a:r>
            <a:r>
              <a:rPr lang="en-US" sz="1400" dirty="0"/>
              <a:t> </a:t>
            </a:r>
            <a:r>
              <a:rPr lang="en-US" sz="1400" dirty="0" err="1"/>
              <a:t>durumdalar</a:t>
            </a:r>
            <a:r>
              <a:rPr lang="en-US" sz="1400" dirty="0"/>
              <a:t>. </a:t>
            </a:r>
            <a:r>
              <a:rPr lang="en-US" sz="1400" dirty="0" err="1"/>
              <a:t>Daha</a:t>
            </a:r>
            <a:r>
              <a:rPr lang="en-US" sz="1400" dirty="0"/>
              <a:t> </a:t>
            </a:r>
            <a:r>
              <a:rPr lang="en-US" sz="1400" dirty="0" err="1"/>
              <a:t>sonraki</a:t>
            </a:r>
            <a:r>
              <a:rPr lang="en-US" sz="1400" dirty="0"/>
              <a:t> </a:t>
            </a:r>
            <a:r>
              <a:rPr lang="en-US" sz="1400" dirty="0" err="1"/>
              <a:t>bölümlerde</a:t>
            </a:r>
            <a:r>
              <a:rPr lang="en-US" sz="1400" dirty="0"/>
              <a:t> </a:t>
            </a:r>
            <a:r>
              <a:rPr lang="en-US" sz="1400" dirty="0" err="1"/>
              <a:t>onlar</a:t>
            </a:r>
            <a:r>
              <a:rPr lang="en-US" sz="1400" dirty="0"/>
              <a:t> da </a:t>
            </a:r>
            <a:r>
              <a:rPr lang="en-US" sz="1400" dirty="0" err="1"/>
              <a:t>aynı</a:t>
            </a:r>
            <a:r>
              <a:rPr lang="en-US" sz="1400" dirty="0"/>
              <a:t> </a:t>
            </a:r>
            <a:r>
              <a:rPr lang="en-US" sz="1400" dirty="0" err="1"/>
              <a:t>teste</a:t>
            </a:r>
            <a:r>
              <a:rPr lang="en-US" sz="1400" dirty="0"/>
              <a:t> </a:t>
            </a:r>
            <a:r>
              <a:rPr lang="en-US" sz="1400" dirty="0" err="1"/>
              <a:t>tabi</a:t>
            </a:r>
            <a:r>
              <a:rPr lang="en-US" sz="1400" dirty="0"/>
              <a:t> </a:t>
            </a:r>
            <a:r>
              <a:rPr lang="en-US" sz="1400" dirty="0" err="1"/>
              <a:t>tutulacaklar</a:t>
            </a:r>
            <a:r>
              <a:rPr lang="en-US" sz="1400" dirty="0"/>
              <a:t>. </a:t>
            </a:r>
            <a:r>
              <a:rPr lang="en-US" sz="1400" dirty="0" err="1"/>
              <a:t>Ama</a:t>
            </a:r>
            <a:r>
              <a:rPr lang="en-US" sz="1400" dirty="0"/>
              <a:t> </a:t>
            </a:r>
            <a:r>
              <a:rPr lang="en-US" sz="1400" dirty="0" err="1"/>
              <a:t>önce</a:t>
            </a:r>
            <a:r>
              <a:rPr lang="en-US" sz="1400" dirty="0"/>
              <a:t> John 100 </a:t>
            </a:r>
            <a:r>
              <a:rPr lang="en-US" sz="1400" dirty="0" err="1"/>
              <a:t>saat</a:t>
            </a:r>
            <a:r>
              <a:rPr lang="en-US" sz="1400" dirty="0"/>
              <a:t> </a:t>
            </a:r>
            <a:r>
              <a:rPr lang="en-US" sz="1400" dirty="0" err="1"/>
              <a:t>içinde</a:t>
            </a:r>
            <a:r>
              <a:rPr lang="en-US" sz="1400" dirty="0"/>
              <a:t> </a:t>
            </a:r>
            <a:r>
              <a:rPr lang="en-US" sz="1400" dirty="0" err="1"/>
              <a:t>kendini</a:t>
            </a:r>
            <a:r>
              <a:rPr lang="en-US" sz="1400" dirty="0"/>
              <a:t> </a:t>
            </a:r>
            <a:r>
              <a:rPr lang="en-US" sz="1400" dirty="0" err="1"/>
              <a:t>kurtarmak</a:t>
            </a:r>
            <a:r>
              <a:rPr lang="en-US" sz="1400" dirty="0"/>
              <a:t> </a:t>
            </a:r>
            <a:r>
              <a:rPr lang="en-US" sz="1400" dirty="0" err="1"/>
              <a:t>zorunda</a:t>
            </a:r>
            <a:r>
              <a:rPr lang="en-US" sz="1400" dirty="0"/>
              <a:t>. </a:t>
            </a:r>
            <a:r>
              <a:rPr lang="en-US" sz="1400" dirty="0" err="1"/>
              <a:t>Başaracak</a:t>
            </a:r>
            <a:r>
              <a:rPr lang="en-US" sz="1400" dirty="0"/>
              <a:t> </a:t>
            </a:r>
            <a:r>
              <a:rPr lang="en-US" sz="1400" dirty="0" err="1"/>
              <a:t>mı</a:t>
            </a:r>
            <a:r>
              <a:rPr lang="en-US" sz="1400" dirty="0"/>
              <a:t> </a:t>
            </a:r>
            <a:r>
              <a:rPr lang="en-US" sz="1400" dirty="0" err="1"/>
              <a:t>acaba</a:t>
            </a:r>
            <a:r>
              <a:rPr lang="en-US" sz="1400" dirty="0"/>
              <a:t>?</a:t>
            </a:r>
            <a:endParaRPr lang="tr-TR" sz="1400" dirty="0"/>
          </a:p>
          <a:p>
            <a:endParaRPr lang="tr-TR" sz="14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95262"/>
            <a:ext cx="2532270" cy="54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2" descr="C:\Users\eaytas\Desktop\DHP\downl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0317" y="1749200"/>
            <a:ext cx="2164438" cy="309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94734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1331640" y="1051870"/>
            <a:ext cx="7531981" cy="1080120"/>
          </a:xfrm>
        </p:spPr>
        <p:txBody>
          <a:bodyPr>
            <a:noAutofit/>
          </a:bodyPr>
          <a:lstStyle/>
          <a:p>
            <a:r>
              <a:rPr lang="tr-TR" sz="2400" b="1" dirty="0" smtClean="0">
                <a:solidFill>
                  <a:schemeClr val="tx1">
                    <a:lumMod val="75000"/>
                    <a:lumOff val="25000"/>
                  </a:schemeClr>
                </a:solidFill>
              </a:rPr>
              <a:t>				</a:t>
            </a:r>
            <a:r>
              <a:rPr lang="en-US" sz="1800" b="1" dirty="0" err="1">
                <a:solidFill>
                  <a:schemeClr val="tx1"/>
                </a:solidFill>
              </a:rPr>
              <a:t>Altın</a:t>
            </a:r>
            <a:r>
              <a:rPr lang="en-US" sz="1800" b="1" dirty="0">
                <a:solidFill>
                  <a:schemeClr val="tx1"/>
                </a:solidFill>
              </a:rPr>
              <a:t> </a:t>
            </a:r>
            <a:r>
              <a:rPr lang="en-US" sz="1800" b="1" dirty="0" err="1">
                <a:solidFill>
                  <a:schemeClr val="tx1"/>
                </a:solidFill>
              </a:rPr>
              <a:t>Peşinde</a:t>
            </a:r>
            <a:r>
              <a:rPr lang="en-US" sz="1800" b="1" dirty="0">
                <a:solidFill>
                  <a:schemeClr val="tx1"/>
                </a:solidFill>
              </a:rPr>
              <a:t>: </a:t>
            </a:r>
            <a:r>
              <a:rPr lang="en-US" sz="1800" b="1" dirty="0" err="1">
                <a:solidFill>
                  <a:schemeClr val="tx1"/>
                </a:solidFill>
              </a:rPr>
              <a:t>Karo</a:t>
            </a:r>
            <a:r>
              <a:rPr lang="en-US" sz="1800" b="1" dirty="0">
                <a:solidFill>
                  <a:schemeClr val="tx1"/>
                </a:solidFill>
              </a:rPr>
              <a:t> </a:t>
            </a:r>
            <a:r>
              <a:rPr lang="en-US" sz="1800" b="1" dirty="0" err="1">
                <a:solidFill>
                  <a:schemeClr val="tx1"/>
                </a:solidFill>
              </a:rPr>
              <a:t>Kızı</a:t>
            </a:r>
            <a:r>
              <a:rPr lang="en-US" sz="1800" b="1" dirty="0">
                <a:solidFill>
                  <a:schemeClr val="tx1"/>
                </a:solidFill>
              </a:rPr>
              <a:t> </a:t>
            </a:r>
            <a:endParaRPr lang="tr-TR" sz="1800" b="1" dirty="0">
              <a:solidFill>
                <a:schemeClr val="tx1"/>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6" name="Rectangle 5"/>
          <p:cNvSpPr/>
          <p:nvPr/>
        </p:nvSpPr>
        <p:spPr>
          <a:xfrm>
            <a:off x="593665" y="5396353"/>
            <a:ext cx="4171142" cy="369332"/>
          </a:xfrm>
          <a:prstGeom prst="rect">
            <a:avLst/>
          </a:prstGeom>
        </p:spPr>
        <p:txBody>
          <a:bodyPr wrap="none">
            <a:spAutoFit/>
          </a:bodyPr>
          <a:lstStyle/>
          <a:p>
            <a:r>
              <a:rPr lang="en-US" b="1" dirty="0"/>
              <a:t>10 </a:t>
            </a:r>
            <a:r>
              <a:rPr lang="en-US" b="1" dirty="0" err="1"/>
              <a:t>Şubat</a:t>
            </a:r>
            <a:r>
              <a:rPr lang="en-US" b="1" dirty="0"/>
              <a:t> </a:t>
            </a:r>
            <a:r>
              <a:rPr lang="en-US" b="1" dirty="0" err="1"/>
              <a:t>Pazartesi</a:t>
            </a:r>
            <a:r>
              <a:rPr lang="en-US" b="1" dirty="0"/>
              <a:t> </a:t>
            </a:r>
            <a:r>
              <a:rPr lang="en-US" b="1" dirty="0" err="1"/>
              <a:t>saat</a:t>
            </a:r>
            <a:r>
              <a:rPr lang="en-US" b="1" dirty="0"/>
              <a:t> 21:30’den </a:t>
            </a:r>
            <a:r>
              <a:rPr lang="en-US" b="1" dirty="0" err="1"/>
              <a:t>itibaren</a:t>
            </a:r>
            <a:endParaRPr lang="tr-TR" dirty="0"/>
          </a:p>
        </p:txBody>
      </p:sp>
      <p:sp>
        <p:nvSpPr>
          <p:cNvPr id="16" name="TextBox 15"/>
          <p:cNvSpPr txBox="1"/>
          <p:nvPr/>
        </p:nvSpPr>
        <p:spPr>
          <a:xfrm>
            <a:off x="4997602" y="1712356"/>
            <a:ext cx="3672408" cy="4616648"/>
          </a:xfrm>
          <a:prstGeom prst="rect">
            <a:avLst/>
          </a:prstGeom>
          <a:noFill/>
        </p:spPr>
        <p:txBody>
          <a:bodyPr wrap="square" rtlCol="0">
            <a:spAutoFit/>
          </a:bodyPr>
          <a:lstStyle/>
          <a:p>
            <a:r>
              <a:rPr lang="tr-TR" sz="1400" b="1" dirty="0" smtClean="0"/>
              <a:t>Konu:</a:t>
            </a:r>
            <a:r>
              <a:rPr lang="tr-TR" sz="1400" dirty="0" smtClean="0"/>
              <a:t> </a:t>
            </a:r>
            <a:r>
              <a:rPr lang="en-US" sz="1400" dirty="0"/>
              <a:t>Bu </a:t>
            </a:r>
            <a:r>
              <a:rPr lang="en-US" sz="1400" dirty="0" err="1"/>
              <a:t>sezon</a:t>
            </a:r>
            <a:r>
              <a:rPr lang="en-US" sz="1400" dirty="0"/>
              <a:t>, Todd Hoffman, </a:t>
            </a:r>
            <a:r>
              <a:rPr lang="en-US" sz="1400" dirty="0" err="1"/>
              <a:t>Güney</a:t>
            </a:r>
            <a:r>
              <a:rPr lang="en-US" sz="1400" dirty="0"/>
              <a:t> </a:t>
            </a:r>
            <a:r>
              <a:rPr lang="en-US" sz="1400" dirty="0" err="1"/>
              <a:t>Amerika</a:t>
            </a:r>
            <a:r>
              <a:rPr lang="en-US" sz="1400" dirty="0"/>
              <a:t> </a:t>
            </a:r>
            <a:r>
              <a:rPr lang="en-US" sz="1400" dirty="0" err="1"/>
              <a:t>ülkesi</a:t>
            </a:r>
            <a:r>
              <a:rPr lang="en-US" sz="1400" dirty="0"/>
              <a:t> </a:t>
            </a:r>
            <a:r>
              <a:rPr lang="en-US" sz="1400" dirty="0" err="1"/>
              <a:t>Güyana'daki</a:t>
            </a:r>
            <a:r>
              <a:rPr lang="en-US" sz="1400" dirty="0"/>
              <a:t> </a:t>
            </a:r>
            <a:r>
              <a:rPr lang="en-US" sz="1400" dirty="0" err="1"/>
              <a:t>bir</a:t>
            </a:r>
            <a:r>
              <a:rPr lang="en-US" sz="1400" dirty="0"/>
              <a:t> </a:t>
            </a:r>
            <a:r>
              <a:rPr lang="en-US" sz="1400" dirty="0" err="1"/>
              <a:t>yaban</a:t>
            </a:r>
            <a:r>
              <a:rPr lang="en-US" sz="1400" dirty="0"/>
              <a:t> </a:t>
            </a:r>
            <a:r>
              <a:rPr lang="en-US" sz="1400" dirty="0" err="1"/>
              <a:t>ormanında</a:t>
            </a:r>
            <a:r>
              <a:rPr lang="en-US" sz="1400" dirty="0"/>
              <a:t> </a:t>
            </a:r>
            <a:r>
              <a:rPr lang="en-US" sz="1400" dirty="0" err="1"/>
              <a:t>bir</a:t>
            </a:r>
            <a:r>
              <a:rPr lang="en-US" sz="1400" dirty="0"/>
              <a:t> </a:t>
            </a:r>
            <a:r>
              <a:rPr lang="en-US" sz="1400" dirty="0" err="1"/>
              <a:t>maden</a:t>
            </a:r>
            <a:r>
              <a:rPr lang="en-US" sz="1400" dirty="0"/>
              <a:t> </a:t>
            </a:r>
            <a:r>
              <a:rPr lang="en-US" sz="1400" dirty="0" err="1"/>
              <a:t>işletmesi</a:t>
            </a:r>
            <a:r>
              <a:rPr lang="en-US" sz="1400" dirty="0"/>
              <a:t> </a:t>
            </a:r>
            <a:r>
              <a:rPr lang="en-US" sz="1400" dirty="0" err="1"/>
              <a:t>kurarken</a:t>
            </a:r>
            <a:r>
              <a:rPr lang="en-US" sz="1400" dirty="0"/>
              <a:t>, </a:t>
            </a:r>
            <a:r>
              <a:rPr lang="en-US" sz="1400" dirty="0" err="1"/>
              <a:t>sıtmaya</a:t>
            </a:r>
            <a:r>
              <a:rPr lang="en-US" sz="1400" dirty="0"/>
              <a:t>, </a:t>
            </a:r>
            <a:r>
              <a:rPr lang="en-US" sz="1400" dirty="0" err="1"/>
              <a:t>zehirli</a:t>
            </a:r>
            <a:r>
              <a:rPr lang="en-US" sz="1400" dirty="0"/>
              <a:t> </a:t>
            </a:r>
            <a:r>
              <a:rPr lang="en-US" sz="1400" dirty="0" err="1"/>
              <a:t>yılanlara</a:t>
            </a:r>
            <a:r>
              <a:rPr lang="en-US" sz="1400" dirty="0"/>
              <a:t>, </a:t>
            </a:r>
            <a:r>
              <a:rPr lang="en-US" sz="1400" dirty="0" err="1"/>
              <a:t>bataklıklara</a:t>
            </a:r>
            <a:r>
              <a:rPr lang="en-US" sz="1400" dirty="0"/>
              <a:t> </a:t>
            </a:r>
            <a:r>
              <a:rPr lang="en-US" sz="1400" dirty="0" err="1"/>
              <a:t>karşı</a:t>
            </a:r>
            <a:r>
              <a:rPr lang="en-US" sz="1400" dirty="0"/>
              <a:t> </a:t>
            </a:r>
            <a:r>
              <a:rPr lang="en-US" sz="1400" dirty="0" err="1"/>
              <a:t>hayatını</a:t>
            </a:r>
            <a:r>
              <a:rPr lang="en-US" sz="1400" dirty="0"/>
              <a:t> </a:t>
            </a:r>
            <a:r>
              <a:rPr lang="en-US" sz="1400" dirty="0" err="1"/>
              <a:t>riske</a:t>
            </a:r>
            <a:r>
              <a:rPr lang="en-US" sz="1400" dirty="0"/>
              <a:t> </a:t>
            </a:r>
            <a:r>
              <a:rPr lang="en-US" sz="1400" dirty="0" err="1"/>
              <a:t>atıyor</a:t>
            </a:r>
            <a:r>
              <a:rPr lang="en-US" sz="1400" dirty="0"/>
              <a:t> </a:t>
            </a:r>
            <a:r>
              <a:rPr lang="en-US" sz="1400" dirty="0" err="1"/>
              <a:t>ve</a:t>
            </a:r>
            <a:r>
              <a:rPr lang="en-US" sz="1400" dirty="0"/>
              <a:t> </a:t>
            </a:r>
            <a:r>
              <a:rPr lang="en-US" sz="1400" dirty="0" err="1"/>
              <a:t>ekibindekilerden</a:t>
            </a:r>
            <a:r>
              <a:rPr lang="en-US" sz="1400" dirty="0"/>
              <a:t> de </a:t>
            </a:r>
            <a:r>
              <a:rPr lang="en-US" sz="1400" dirty="0" err="1"/>
              <a:t>aynı</a:t>
            </a:r>
            <a:r>
              <a:rPr lang="en-US" sz="1400" dirty="0"/>
              <a:t> </a:t>
            </a:r>
            <a:r>
              <a:rPr lang="en-US" sz="1400" dirty="0" err="1"/>
              <a:t>şekilde</a:t>
            </a:r>
            <a:r>
              <a:rPr lang="en-US" sz="1400" dirty="0"/>
              <a:t> </a:t>
            </a:r>
            <a:r>
              <a:rPr lang="en-US" sz="1400" dirty="0" err="1"/>
              <a:t>davranmalarını</a:t>
            </a:r>
            <a:r>
              <a:rPr lang="en-US" sz="1400" dirty="0"/>
              <a:t> </a:t>
            </a:r>
            <a:r>
              <a:rPr lang="en-US" sz="1400" dirty="0" err="1"/>
              <a:t>istiyor</a:t>
            </a:r>
            <a:r>
              <a:rPr lang="en-US" sz="1400" dirty="0"/>
              <a:t>. Jack Hoffman, Dave Turin, Jim Thurber </a:t>
            </a:r>
            <a:r>
              <a:rPr lang="en-US" sz="1400" dirty="0" err="1"/>
              <a:t>ve</a:t>
            </a:r>
            <a:r>
              <a:rPr lang="en-US" sz="1400" dirty="0"/>
              <a:t> </a:t>
            </a:r>
            <a:r>
              <a:rPr lang="en-US" sz="1400" dirty="0" err="1"/>
              <a:t>bir</a:t>
            </a:r>
            <a:r>
              <a:rPr lang="en-US" sz="1400" dirty="0"/>
              <a:t> </a:t>
            </a:r>
            <a:r>
              <a:rPr lang="en-US" sz="1400" dirty="0" err="1"/>
              <a:t>avuç</a:t>
            </a:r>
            <a:r>
              <a:rPr lang="en-US" sz="1400" dirty="0"/>
              <a:t> </a:t>
            </a:r>
            <a:r>
              <a:rPr lang="en-US" sz="1400" dirty="0" err="1"/>
              <a:t>deneyimsiz</a:t>
            </a:r>
            <a:r>
              <a:rPr lang="en-US" sz="1400" dirty="0"/>
              <a:t> </a:t>
            </a:r>
            <a:r>
              <a:rPr lang="en-US" sz="1400" dirty="0" err="1"/>
              <a:t>madenci</a:t>
            </a:r>
            <a:r>
              <a:rPr lang="en-US" sz="1400" dirty="0"/>
              <a:t> </a:t>
            </a:r>
            <a:r>
              <a:rPr lang="en-US" sz="1400" dirty="0" err="1"/>
              <a:t>servete</a:t>
            </a:r>
            <a:r>
              <a:rPr lang="en-US" sz="1400" dirty="0"/>
              <a:t> </a:t>
            </a:r>
            <a:r>
              <a:rPr lang="en-US" sz="1400" dirty="0" err="1"/>
              <a:t>kavuşmak</a:t>
            </a:r>
            <a:r>
              <a:rPr lang="en-US" sz="1400" dirty="0"/>
              <a:t> </a:t>
            </a:r>
            <a:r>
              <a:rPr lang="en-US" sz="1400" dirty="0" err="1"/>
              <a:t>için</a:t>
            </a:r>
            <a:r>
              <a:rPr lang="en-US" sz="1400" dirty="0"/>
              <a:t> </a:t>
            </a:r>
            <a:r>
              <a:rPr lang="en-US" sz="1400" dirty="0" err="1"/>
              <a:t>bütün</a:t>
            </a:r>
            <a:r>
              <a:rPr lang="en-US" sz="1400" dirty="0"/>
              <a:t> </a:t>
            </a:r>
            <a:r>
              <a:rPr lang="en-US" sz="1400" dirty="0" err="1"/>
              <a:t>güçlerini</a:t>
            </a:r>
            <a:r>
              <a:rPr lang="en-US" sz="1400" dirty="0"/>
              <a:t> </a:t>
            </a:r>
            <a:r>
              <a:rPr lang="en-US" sz="1400" dirty="0" err="1"/>
              <a:t>ortaya</a:t>
            </a:r>
            <a:r>
              <a:rPr lang="en-US" sz="1400" dirty="0"/>
              <a:t> </a:t>
            </a:r>
            <a:r>
              <a:rPr lang="en-US" sz="1400" dirty="0" err="1"/>
              <a:t>koyuyorlar</a:t>
            </a:r>
            <a:r>
              <a:rPr lang="en-US" sz="1400" dirty="0"/>
              <a:t> </a:t>
            </a:r>
            <a:r>
              <a:rPr lang="en-US" sz="1400" dirty="0" err="1"/>
              <a:t>ama</a:t>
            </a:r>
            <a:r>
              <a:rPr lang="en-US" sz="1400" dirty="0"/>
              <a:t> her </a:t>
            </a:r>
            <a:r>
              <a:rPr lang="en-US" sz="1400" dirty="0" err="1"/>
              <a:t>adımda</a:t>
            </a:r>
            <a:r>
              <a:rPr lang="en-US" sz="1400" dirty="0"/>
              <a:t> </a:t>
            </a:r>
            <a:r>
              <a:rPr lang="en-US" sz="1400" dirty="0" err="1"/>
              <a:t>vahşi</a:t>
            </a:r>
            <a:r>
              <a:rPr lang="en-US" sz="1400" dirty="0"/>
              <a:t> </a:t>
            </a:r>
            <a:r>
              <a:rPr lang="en-US" sz="1400" dirty="0" err="1"/>
              <a:t>doğa</a:t>
            </a:r>
            <a:r>
              <a:rPr lang="en-US" sz="1400" dirty="0"/>
              <a:t> </a:t>
            </a:r>
            <a:r>
              <a:rPr lang="en-US" sz="1400" dirty="0" err="1"/>
              <a:t>ile</a:t>
            </a:r>
            <a:r>
              <a:rPr lang="en-US" sz="1400" dirty="0"/>
              <a:t> </a:t>
            </a:r>
            <a:r>
              <a:rPr lang="en-US" sz="1400" dirty="0" err="1"/>
              <a:t>mücadele</a:t>
            </a:r>
            <a:r>
              <a:rPr lang="en-US" sz="1400" dirty="0"/>
              <a:t> </a:t>
            </a:r>
            <a:r>
              <a:rPr lang="en-US" sz="1400" dirty="0" err="1"/>
              <a:t>etmek</a:t>
            </a:r>
            <a:r>
              <a:rPr lang="en-US" sz="1400" dirty="0"/>
              <a:t> </a:t>
            </a:r>
            <a:r>
              <a:rPr lang="en-US" sz="1400" dirty="0" err="1"/>
              <a:t>zorunda</a:t>
            </a:r>
            <a:r>
              <a:rPr lang="en-US" sz="1400" dirty="0"/>
              <a:t> </a:t>
            </a:r>
            <a:r>
              <a:rPr lang="en-US" sz="1400" dirty="0" err="1"/>
              <a:t>kalıyorlar</a:t>
            </a:r>
            <a:r>
              <a:rPr lang="en-US" sz="1400" dirty="0"/>
              <a:t>. </a:t>
            </a:r>
            <a:r>
              <a:rPr lang="en-US" sz="1400" dirty="0" err="1"/>
              <a:t>Geçen</a:t>
            </a:r>
            <a:r>
              <a:rPr lang="en-US" sz="1400" dirty="0"/>
              <a:t> </a:t>
            </a:r>
            <a:r>
              <a:rPr lang="en-US" sz="1400" dirty="0" err="1"/>
              <a:t>yıl</a:t>
            </a:r>
            <a:r>
              <a:rPr lang="en-US" sz="1400" dirty="0"/>
              <a:t> </a:t>
            </a:r>
            <a:r>
              <a:rPr lang="en-US" sz="1400" dirty="0" err="1"/>
              <a:t>çok</a:t>
            </a:r>
            <a:r>
              <a:rPr lang="en-US" sz="1400" dirty="0"/>
              <a:t> </a:t>
            </a:r>
            <a:r>
              <a:rPr lang="en-US" sz="1400" dirty="0" err="1"/>
              <a:t>az</a:t>
            </a:r>
            <a:r>
              <a:rPr lang="en-US" sz="1400" dirty="0"/>
              <a:t> </a:t>
            </a:r>
            <a:r>
              <a:rPr lang="en-US" sz="1400" dirty="0" err="1"/>
              <a:t>bir</a:t>
            </a:r>
            <a:r>
              <a:rPr lang="en-US" sz="1400" dirty="0"/>
              <a:t> </a:t>
            </a:r>
            <a:r>
              <a:rPr lang="en-US" sz="1400" dirty="0" err="1"/>
              <a:t>miktar</a:t>
            </a:r>
            <a:r>
              <a:rPr lang="en-US" sz="1400" dirty="0"/>
              <a:t> </a:t>
            </a:r>
            <a:r>
              <a:rPr lang="en-US" sz="1400" dirty="0" err="1"/>
              <a:t>kazanmış</a:t>
            </a:r>
            <a:r>
              <a:rPr lang="en-US" sz="1400" dirty="0"/>
              <a:t> </a:t>
            </a:r>
            <a:r>
              <a:rPr lang="en-US" sz="1400" dirty="0" err="1"/>
              <a:t>olan</a:t>
            </a:r>
            <a:r>
              <a:rPr lang="en-US" sz="1400" dirty="0"/>
              <a:t> </a:t>
            </a:r>
            <a:r>
              <a:rPr lang="en-US" sz="1400" dirty="0" err="1"/>
              <a:t>henüz</a:t>
            </a:r>
            <a:r>
              <a:rPr lang="en-US" sz="1400" dirty="0"/>
              <a:t> 18 </a:t>
            </a:r>
            <a:r>
              <a:rPr lang="en-US" sz="1400" dirty="0" err="1"/>
              <a:t>yaşındaki</a:t>
            </a:r>
            <a:r>
              <a:rPr lang="en-US" sz="1400" dirty="0"/>
              <a:t> Parker Schnabel, </a:t>
            </a:r>
            <a:r>
              <a:rPr lang="en-US" sz="1400" dirty="0" err="1"/>
              <a:t>bu</a:t>
            </a:r>
            <a:r>
              <a:rPr lang="en-US" sz="1400" dirty="0"/>
              <a:t> </a:t>
            </a:r>
            <a:r>
              <a:rPr lang="en-US" sz="1400" dirty="0" err="1"/>
              <a:t>defa</a:t>
            </a:r>
            <a:r>
              <a:rPr lang="en-US" sz="1400" dirty="0"/>
              <a:t> </a:t>
            </a:r>
            <a:r>
              <a:rPr lang="en-US" sz="1400" dirty="0" err="1"/>
              <a:t>büyük</a:t>
            </a:r>
            <a:r>
              <a:rPr lang="en-US" sz="1400" dirty="0"/>
              <a:t> </a:t>
            </a:r>
            <a:r>
              <a:rPr lang="en-US" sz="1400" dirty="0" err="1"/>
              <a:t>oyunuyor</a:t>
            </a:r>
            <a:r>
              <a:rPr lang="en-US" sz="1400" dirty="0"/>
              <a:t>; Todd </a:t>
            </a:r>
            <a:r>
              <a:rPr lang="en-US" sz="1400" dirty="0" err="1"/>
              <a:t>Hoffman'ın</a:t>
            </a:r>
            <a:r>
              <a:rPr lang="en-US" sz="1400" dirty="0"/>
              <a:t> 1 </a:t>
            </a:r>
            <a:r>
              <a:rPr lang="en-US" sz="1400" dirty="0" err="1"/>
              <a:t>milyon</a:t>
            </a:r>
            <a:r>
              <a:rPr lang="en-US" sz="1400" dirty="0"/>
              <a:t> </a:t>
            </a:r>
            <a:r>
              <a:rPr lang="en-US" sz="1400" dirty="0" err="1"/>
              <a:t>Dolar</a:t>
            </a:r>
            <a:r>
              <a:rPr lang="en-US" sz="1400" dirty="0"/>
              <a:t> </a:t>
            </a:r>
            <a:r>
              <a:rPr lang="en-US" sz="1400" dirty="0" err="1"/>
              <a:t>değerindeki</a:t>
            </a:r>
            <a:r>
              <a:rPr lang="en-US" sz="1400" dirty="0"/>
              <a:t> 800 </a:t>
            </a:r>
            <a:r>
              <a:rPr lang="en-US" sz="1400" dirty="0" err="1"/>
              <a:t>ons</a:t>
            </a:r>
            <a:r>
              <a:rPr lang="en-US" sz="1400" dirty="0"/>
              <a:t> </a:t>
            </a:r>
            <a:r>
              <a:rPr lang="en-US" sz="1400" dirty="0" err="1"/>
              <a:t>altınlık</a:t>
            </a:r>
            <a:r>
              <a:rPr lang="en-US" sz="1400" dirty="0"/>
              <a:t> </a:t>
            </a:r>
            <a:r>
              <a:rPr lang="en-US" sz="1400" dirty="0" err="1"/>
              <a:t>üçüncü</a:t>
            </a:r>
            <a:r>
              <a:rPr lang="en-US" sz="1400" dirty="0"/>
              <a:t> </a:t>
            </a:r>
            <a:r>
              <a:rPr lang="en-US" sz="1400" dirty="0" err="1"/>
              <a:t>sezon</a:t>
            </a:r>
            <a:r>
              <a:rPr lang="en-US" sz="1400" dirty="0"/>
              <a:t> </a:t>
            </a:r>
            <a:r>
              <a:rPr lang="en-US" sz="1400" dirty="0" err="1"/>
              <a:t>hasılatını</a:t>
            </a:r>
            <a:r>
              <a:rPr lang="en-US" sz="1400" dirty="0"/>
              <a:t> </a:t>
            </a:r>
            <a:r>
              <a:rPr lang="en-US" sz="1400" dirty="0" err="1"/>
              <a:t>geçebilmek</a:t>
            </a:r>
            <a:r>
              <a:rPr lang="en-US" sz="1400" dirty="0"/>
              <a:t> </a:t>
            </a:r>
            <a:r>
              <a:rPr lang="en-US" sz="1400" dirty="0" err="1"/>
              <a:t>için</a:t>
            </a:r>
            <a:r>
              <a:rPr lang="en-US" sz="1400" dirty="0"/>
              <a:t>, </a:t>
            </a:r>
            <a:r>
              <a:rPr lang="en-US" sz="1400" dirty="0" err="1"/>
              <a:t>Kolondike'taki</a:t>
            </a:r>
            <a:r>
              <a:rPr lang="en-US" sz="1400" dirty="0"/>
              <a:t> </a:t>
            </a:r>
            <a:r>
              <a:rPr lang="en-US" sz="1400" dirty="0" err="1"/>
              <a:t>büyüklerle</a:t>
            </a:r>
            <a:r>
              <a:rPr lang="en-US" sz="1400" dirty="0"/>
              <a:t> </a:t>
            </a:r>
            <a:r>
              <a:rPr lang="en-US" sz="1400" dirty="0" err="1"/>
              <a:t>birlikte</a:t>
            </a:r>
            <a:r>
              <a:rPr lang="en-US" sz="1400" dirty="0"/>
              <a:t> 160 bin </a:t>
            </a:r>
            <a:r>
              <a:rPr lang="en-US" sz="1400" dirty="0" err="1"/>
              <a:t>Dolarlık</a:t>
            </a:r>
            <a:r>
              <a:rPr lang="en-US" sz="1400" dirty="0"/>
              <a:t> </a:t>
            </a:r>
            <a:r>
              <a:rPr lang="en-US" sz="1400" dirty="0" err="1"/>
              <a:t>üniversite</a:t>
            </a:r>
            <a:r>
              <a:rPr lang="en-US" sz="1400" dirty="0"/>
              <a:t> </a:t>
            </a:r>
            <a:r>
              <a:rPr lang="en-US" sz="1400" dirty="0" err="1"/>
              <a:t>fonunun</a:t>
            </a:r>
            <a:r>
              <a:rPr lang="en-US" sz="1400" dirty="0"/>
              <a:t> </a:t>
            </a:r>
            <a:r>
              <a:rPr lang="en-US" sz="1400" dirty="0" err="1"/>
              <a:t>tamamını</a:t>
            </a:r>
            <a:r>
              <a:rPr lang="en-US" sz="1400" dirty="0"/>
              <a:t> </a:t>
            </a:r>
            <a:r>
              <a:rPr lang="en-US" sz="1400" dirty="0" err="1"/>
              <a:t>ortaya</a:t>
            </a:r>
            <a:r>
              <a:rPr lang="en-US" sz="1400" dirty="0"/>
              <a:t> </a:t>
            </a:r>
            <a:r>
              <a:rPr lang="en-US" sz="1400" dirty="0" err="1"/>
              <a:t>koyuyor</a:t>
            </a:r>
            <a:r>
              <a:rPr lang="en-US" sz="1400" dirty="0"/>
              <a:t>. Dakota Boys </a:t>
            </a:r>
            <a:r>
              <a:rPr lang="en-US" sz="1400" dirty="0" err="1"/>
              <a:t>ile</a:t>
            </a:r>
            <a:r>
              <a:rPr lang="en-US" sz="1400" dirty="0"/>
              <a:t> Melody </a:t>
            </a:r>
            <a:r>
              <a:rPr lang="en-US" sz="1400" dirty="0" err="1"/>
              <a:t>ise</a:t>
            </a:r>
            <a:r>
              <a:rPr lang="en-US" sz="1400" dirty="0"/>
              <a:t> </a:t>
            </a:r>
            <a:r>
              <a:rPr lang="en-US" sz="1400" dirty="0" err="1"/>
              <a:t>servete</a:t>
            </a:r>
            <a:r>
              <a:rPr lang="en-US" sz="1400" dirty="0"/>
              <a:t> </a:t>
            </a:r>
            <a:r>
              <a:rPr lang="en-US" sz="1400" dirty="0" err="1"/>
              <a:t>kavuşma</a:t>
            </a:r>
            <a:r>
              <a:rPr lang="en-US" sz="1400" dirty="0"/>
              <a:t> </a:t>
            </a:r>
            <a:r>
              <a:rPr lang="en-US" sz="1400" dirty="0" err="1"/>
              <a:t>hayaliyle</a:t>
            </a:r>
            <a:r>
              <a:rPr lang="en-US" sz="1400" dirty="0"/>
              <a:t> </a:t>
            </a:r>
            <a:r>
              <a:rPr lang="en-US" sz="1400" dirty="0" err="1"/>
              <a:t>Alaska'da</a:t>
            </a:r>
            <a:r>
              <a:rPr lang="en-US" sz="1400" dirty="0"/>
              <a:t>. </a:t>
            </a:r>
            <a:r>
              <a:rPr lang="en-US" sz="1400" dirty="0" err="1"/>
              <a:t>Yüzbinlerce</a:t>
            </a:r>
            <a:r>
              <a:rPr lang="en-US" sz="1400" dirty="0"/>
              <a:t> </a:t>
            </a:r>
            <a:r>
              <a:rPr lang="en-US" sz="1400" dirty="0" err="1"/>
              <a:t>Dolara</a:t>
            </a:r>
            <a:r>
              <a:rPr lang="en-US" sz="1400" dirty="0"/>
              <a:t> </a:t>
            </a:r>
            <a:r>
              <a:rPr lang="en-US" sz="1400" dirty="0" err="1"/>
              <a:t>malolan</a:t>
            </a:r>
            <a:r>
              <a:rPr lang="en-US" sz="1400" dirty="0"/>
              <a:t> </a:t>
            </a:r>
            <a:r>
              <a:rPr lang="en-US" sz="1400" dirty="0" err="1"/>
              <a:t>üç</a:t>
            </a:r>
            <a:r>
              <a:rPr lang="en-US" sz="1400" dirty="0"/>
              <a:t> </a:t>
            </a:r>
            <a:r>
              <a:rPr lang="en-US" sz="1400" dirty="0" err="1"/>
              <a:t>yıllık</a:t>
            </a:r>
            <a:r>
              <a:rPr lang="en-US" sz="1400" dirty="0"/>
              <a:t> </a:t>
            </a:r>
            <a:r>
              <a:rPr lang="en-US" sz="1400" dirty="0" err="1"/>
              <a:t>arayışın</a:t>
            </a:r>
            <a:r>
              <a:rPr lang="en-US" sz="1400" dirty="0"/>
              <a:t> </a:t>
            </a:r>
            <a:r>
              <a:rPr lang="en-US" sz="1400" dirty="0" err="1"/>
              <a:t>sonunda</a:t>
            </a:r>
            <a:r>
              <a:rPr lang="en-US" sz="1400" dirty="0"/>
              <a:t> </a:t>
            </a:r>
            <a:r>
              <a:rPr lang="en-US" sz="1400" dirty="0" err="1"/>
              <a:t>kendi</a:t>
            </a:r>
            <a:r>
              <a:rPr lang="en-US" sz="1400" dirty="0"/>
              <a:t> </a:t>
            </a:r>
            <a:r>
              <a:rPr lang="en-US" sz="1400" dirty="0" err="1"/>
              <a:t>alanlarındaki</a:t>
            </a:r>
            <a:r>
              <a:rPr lang="en-US" sz="1400" dirty="0"/>
              <a:t> </a:t>
            </a:r>
            <a:r>
              <a:rPr lang="en-US" sz="1400" dirty="0" err="1"/>
              <a:t>esrarengiz</a:t>
            </a:r>
            <a:r>
              <a:rPr lang="en-US" sz="1400" dirty="0"/>
              <a:t> </a:t>
            </a:r>
            <a:r>
              <a:rPr lang="en-US" sz="1400" dirty="0" err="1"/>
              <a:t>bir</a:t>
            </a:r>
            <a:r>
              <a:rPr lang="en-US" sz="1400" dirty="0"/>
              <a:t> </a:t>
            </a:r>
            <a:r>
              <a:rPr lang="en-US" sz="1400" dirty="0" err="1"/>
              <a:t>altın</a:t>
            </a:r>
            <a:r>
              <a:rPr lang="en-US" sz="1400" dirty="0"/>
              <a:t> </a:t>
            </a:r>
            <a:r>
              <a:rPr lang="en-US" sz="1400" dirty="0" err="1"/>
              <a:t>külçesi</a:t>
            </a:r>
            <a:r>
              <a:rPr lang="en-US" sz="1400" dirty="0"/>
              <a:t> </a:t>
            </a:r>
            <a:r>
              <a:rPr lang="en-US" sz="1400" dirty="0" err="1"/>
              <a:t>yığınını</a:t>
            </a:r>
            <a:r>
              <a:rPr lang="en-US" sz="1400" dirty="0"/>
              <a:t> </a:t>
            </a:r>
            <a:r>
              <a:rPr lang="en-US" sz="1400" dirty="0" err="1"/>
              <a:t>keşfediyorlar</a:t>
            </a:r>
            <a:r>
              <a:rPr lang="en-US" sz="1400" dirty="0"/>
              <a:t>.</a:t>
            </a:r>
            <a:endParaRPr lang="tr-TR" sz="1400" dirty="0"/>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95262"/>
            <a:ext cx="2532270" cy="54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2" descr="C:\Users\eaytas\Desktop\DHP\Todd-Hoffm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060848"/>
            <a:ext cx="3819206" cy="2416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3401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4" y="583418"/>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792495"/>
            <a:ext cx="1883701" cy="1059582"/>
          </a:xfrm>
          <a:prstGeom prst="rect">
            <a:avLst/>
          </a:prstGeom>
        </p:spPr>
      </p:pic>
      <p:sp>
        <p:nvSpPr>
          <p:cNvPr id="7" name="Title 1"/>
          <p:cNvSpPr txBox="1">
            <a:spLocks/>
          </p:cNvSpPr>
          <p:nvPr/>
        </p:nvSpPr>
        <p:spPr>
          <a:xfrm>
            <a:off x="1784719" y="3789040"/>
            <a:ext cx="5577909" cy="5760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smtClean="0">
                <a:solidFill>
                  <a:schemeClr val="tx1">
                    <a:lumMod val="65000"/>
                    <a:lumOff val="35000"/>
                  </a:schemeClr>
                </a:solidFill>
                <a:latin typeface="Futura Md BT" panose="020B0602020204020303" pitchFamily="34" charset="0"/>
              </a:rPr>
              <a:t>ŞUBAT 2014 </a:t>
            </a:r>
          </a:p>
          <a:p>
            <a:r>
              <a:rPr lang="tr-TR" sz="2800" b="1" dirty="0" smtClean="0">
                <a:solidFill>
                  <a:schemeClr val="tx1">
                    <a:lumMod val="65000"/>
                    <a:lumOff val="35000"/>
                  </a:schemeClr>
                </a:solidFill>
                <a:latin typeface="Futura Md BT" panose="020B0602020204020303" pitchFamily="34" charset="0"/>
              </a:rPr>
              <a:t>ÖNE ÇIKAN PROGRAMLAR</a:t>
            </a:r>
          </a:p>
          <a:p>
            <a:endParaRPr lang="tr-TR" sz="2800" b="1" dirty="0">
              <a:solidFill>
                <a:schemeClr val="tx1">
                  <a:lumMod val="65000"/>
                  <a:lumOff val="35000"/>
                </a:schemeClr>
              </a:solidFill>
              <a:latin typeface="Futura Md BT" panose="020B0602020204020303" pitchFamily="34" charset="0"/>
            </a:endParaRPr>
          </a:p>
        </p:txBody>
      </p:sp>
      <p:sp>
        <p:nvSpPr>
          <p:cNvPr id="10" name="Rectangle 9"/>
          <p:cNvSpPr/>
          <p:nvPr/>
        </p:nvSpPr>
        <p:spPr>
          <a:xfrm>
            <a:off x="1674" y="5587273"/>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1628800"/>
            <a:ext cx="2052638"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430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860032" y="1123878"/>
            <a:ext cx="3909576" cy="648938"/>
          </a:xfrm>
        </p:spPr>
        <p:txBody>
          <a:bodyPr>
            <a:noAutofit/>
          </a:bodyPr>
          <a:lstStyle/>
          <a:p>
            <a:r>
              <a:rPr lang="en-US" sz="1800" b="1" dirty="0" err="1">
                <a:solidFill>
                  <a:schemeClr val="tx1"/>
                </a:solidFill>
              </a:rPr>
              <a:t>Ağaç</a:t>
            </a:r>
            <a:r>
              <a:rPr lang="en-US" sz="1800" b="1" dirty="0">
                <a:solidFill>
                  <a:schemeClr val="tx1"/>
                </a:solidFill>
              </a:rPr>
              <a:t> </a:t>
            </a:r>
            <a:r>
              <a:rPr lang="en-US" sz="1800" b="1" dirty="0" err="1">
                <a:solidFill>
                  <a:schemeClr val="tx1"/>
                </a:solidFill>
              </a:rPr>
              <a:t>Evi</a:t>
            </a:r>
            <a:r>
              <a:rPr lang="en-US" sz="1800" b="1" dirty="0">
                <a:solidFill>
                  <a:schemeClr val="tx1"/>
                </a:solidFill>
              </a:rPr>
              <a:t> </a:t>
            </a:r>
            <a:r>
              <a:rPr lang="en-US" sz="1800" b="1" dirty="0" err="1">
                <a:solidFill>
                  <a:schemeClr val="tx1"/>
                </a:solidFill>
              </a:rPr>
              <a:t>Ustaları</a:t>
            </a:r>
            <a:r>
              <a:rPr lang="en-US" sz="1800" b="1" dirty="0">
                <a:solidFill>
                  <a:schemeClr val="tx1"/>
                </a:solidFill>
              </a:rPr>
              <a:t> </a:t>
            </a:r>
            <a:endParaRPr lang="tr-TR" sz="1800" b="1" dirty="0">
              <a:solidFill>
                <a:schemeClr val="tx1"/>
              </a:solidFill>
            </a:endParaRPr>
          </a:p>
          <a:p>
            <a:r>
              <a:rPr lang="en-US" sz="1200" b="1" cap="all" dirty="0" smtClean="0">
                <a:solidFill>
                  <a:srgbClr val="92D050"/>
                </a:solidFill>
              </a:rPr>
              <a:t>İLK </a:t>
            </a:r>
            <a:r>
              <a:rPr lang="en-US" sz="1200" b="1" cap="all" dirty="0">
                <a:solidFill>
                  <a:srgbClr val="92D050"/>
                </a:solidFill>
              </a:rPr>
              <a:t>GÖSTERİM</a:t>
            </a:r>
            <a:endParaRPr lang="tr-TR" sz="1200" b="1" cap="all" dirty="0">
              <a:solidFill>
                <a:srgbClr val="92D050"/>
              </a:solidFill>
            </a:endParaRPr>
          </a:p>
          <a:p>
            <a:endParaRPr lang="tr-TR" sz="2400" b="1" dirty="0" smtClean="0">
              <a:solidFill>
                <a:schemeClr val="tx1">
                  <a:lumMod val="75000"/>
                  <a:lumOff val="25000"/>
                </a:schemeClr>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6" name="TextBox 15"/>
          <p:cNvSpPr txBox="1"/>
          <p:nvPr/>
        </p:nvSpPr>
        <p:spPr>
          <a:xfrm>
            <a:off x="4567096" y="2420888"/>
            <a:ext cx="4253376" cy="4216539"/>
          </a:xfrm>
          <a:prstGeom prst="rect">
            <a:avLst/>
          </a:prstGeom>
          <a:noFill/>
        </p:spPr>
        <p:txBody>
          <a:bodyPr wrap="square" rtlCol="0">
            <a:spAutoFit/>
          </a:bodyPr>
          <a:lstStyle/>
          <a:p>
            <a:r>
              <a:rPr lang="tr-TR" sz="1600" b="1" i="1" cap="all" dirty="0">
                <a:solidFill>
                  <a:srgbClr val="92D050"/>
                </a:solidFill>
              </a:rPr>
              <a:t>KONU:</a:t>
            </a:r>
            <a:r>
              <a:rPr lang="tr-TR" sz="1400" b="1" cap="all" dirty="0" smtClean="0"/>
              <a:t> </a:t>
            </a:r>
            <a:r>
              <a:rPr lang="en-US" sz="1400" dirty="0"/>
              <a:t>Bu </a:t>
            </a:r>
            <a:r>
              <a:rPr lang="en-US" sz="1400" dirty="0" err="1"/>
              <a:t>yeni</a:t>
            </a:r>
            <a:r>
              <a:rPr lang="en-US" sz="1400" dirty="0"/>
              <a:t> </a:t>
            </a:r>
            <a:r>
              <a:rPr lang="en-US" sz="1400" dirty="0" err="1"/>
              <a:t>dizide</a:t>
            </a:r>
            <a:r>
              <a:rPr lang="en-US" sz="1400" dirty="0"/>
              <a:t>, </a:t>
            </a:r>
            <a:r>
              <a:rPr lang="en-US" sz="1400" dirty="0" err="1"/>
              <a:t>önsezilerinin</a:t>
            </a:r>
            <a:r>
              <a:rPr lang="en-US" sz="1400" dirty="0"/>
              <a:t> </a:t>
            </a:r>
            <a:r>
              <a:rPr lang="en-US" sz="1400" dirty="0" err="1"/>
              <a:t>yanısıra</a:t>
            </a:r>
            <a:r>
              <a:rPr lang="en-US" sz="1400" dirty="0"/>
              <a:t> </a:t>
            </a:r>
            <a:r>
              <a:rPr lang="en-US" sz="1400" dirty="0" err="1"/>
              <a:t>ağaçlarla</a:t>
            </a:r>
            <a:r>
              <a:rPr lang="en-US" sz="1400" dirty="0"/>
              <a:t> </a:t>
            </a:r>
            <a:r>
              <a:rPr lang="en-US" sz="1400" dirty="0" err="1"/>
              <a:t>konuşma</a:t>
            </a:r>
            <a:r>
              <a:rPr lang="en-US" sz="1400" dirty="0"/>
              <a:t> </a:t>
            </a:r>
            <a:r>
              <a:rPr lang="en-US" sz="1400" dirty="0" err="1"/>
              <a:t>yeteneği</a:t>
            </a:r>
            <a:r>
              <a:rPr lang="en-US" sz="1400" dirty="0"/>
              <a:t> de </a:t>
            </a:r>
            <a:r>
              <a:rPr lang="en-US" sz="1400" dirty="0" err="1"/>
              <a:t>olan</a:t>
            </a:r>
            <a:r>
              <a:rPr lang="en-US" sz="1400" dirty="0"/>
              <a:t> Pete Nelson </a:t>
            </a:r>
            <a:r>
              <a:rPr lang="en-US" sz="1400" dirty="0" err="1"/>
              <a:t>ile</a:t>
            </a:r>
            <a:r>
              <a:rPr lang="en-US" sz="1400" dirty="0"/>
              <a:t> </a:t>
            </a:r>
            <a:r>
              <a:rPr lang="en-US" sz="1400" dirty="0" err="1"/>
              <a:t>ağaç</a:t>
            </a:r>
            <a:r>
              <a:rPr lang="en-US" sz="1400" dirty="0"/>
              <a:t> </a:t>
            </a:r>
            <a:r>
              <a:rPr lang="en-US" sz="1400" dirty="0" err="1"/>
              <a:t>tepelerindeki</a:t>
            </a:r>
            <a:r>
              <a:rPr lang="en-US" sz="1400" dirty="0"/>
              <a:t> </a:t>
            </a:r>
            <a:r>
              <a:rPr lang="en-US" sz="1400" dirty="0" err="1"/>
              <a:t>muhteşem</a:t>
            </a:r>
            <a:r>
              <a:rPr lang="en-US" sz="1400" dirty="0"/>
              <a:t> </a:t>
            </a:r>
            <a:r>
              <a:rPr lang="en-US" sz="1400" dirty="0" err="1"/>
              <a:t>bir</a:t>
            </a:r>
            <a:r>
              <a:rPr lang="en-US" sz="1400" dirty="0"/>
              <a:t> </a:t>
            </a:r>
            <a:r>
              <a:rPr lang="en-US" sz="1400" dirty="0" err="1"/>
              <a:t>dünyaya</a:t>
            </a:r>
            <a:r>
              <a:rPr lang="en-US" sz="1400" dirty="0"/>
              <a:t> </a:t>
            </a:r>
            <a:r>
              <a:rPr lang="en-US" sz="1400" dirty="0" err="1"/>
              <a:t>gidiyoruz</a:t>
            </a:r>
            <a:r>
              <a:rPr lang="en-US" sz="1400" dirty="0"/>
              <a:t>. Pete, </a:t>
            </a:r>
            <a:r>
              <a:rPr lang="en-US" sz="1400" dirty="0" err="1"/>
              <a:t>doğayı</a:t>
            </a:r>
            <a:r>
              <a:rPr lang="en-US" sz="1400" dirty="0"/>
              <a:t> </a:t>
            </a:r>
            <a:r>
              <a:rPr lang="en-US" sz="1400" dirty="0" err="1"/>
              <a:t>yeniden</a:t>
            </a:r>
            <a:r>
              <a:rPr lang="en-US" sz="1400" dirty="0"/>
              <a:t> </a:t>
            </a:r>
            <a:r>
              <a:rPr lang="en-US" sz="1400" dirty="0" err="1"/>
              <a:t>keşfetmeyi</a:t>
            </a:r>
            <a:r>
              <a:rPr lang="en-US" sz="1400" dirty="0"/>
              <a:t> </a:t>
            </a:r>
            <a:r>
              <a:rPr lang="en-US" sz="1400" dirty="0" err="1"/>
              <a:t>ve</a:t>
            </a:r>
            <a:r>
              <a:rPr lang="en-US" sz="1400" dirty="0"/>
              <a:t> </a:t>
            </a:r>
            <a:r>
              <a:rPr lang="en-US" sz="1400" dirty="0" err="1"/>
              <a:t>içindeki</a:t>
            </a:r>
            <a:r>
              <a:rPr lang="en-US" sz="1400" dirty="0"/>
              <a:t> </a:t>
            </a:r>
            <a:r>
              <a:rPr lang="en-US" sz="1400" dirty="0" err="1"/>
              <a:t>çocuğu</a:t>
            </a:r>
            <a:r>
              <a:rPr lang="en-US" sz="1400" dirty="0"/>
              <a:t> </a:t>
            </a:r>
            <a:r>
              <a:rPr lang="en-US" sz="1400" dirty="0" err="1"/>
              <a:t>canlandırmayı</a:t>
            </a:r>
            <a:r>
              <a:rPr lang="en-US" sz="1400" dirty="0"/>
              <a:t> </a:t>
            </a:r>
            <a:r>
              <a:rPr lang="en-US" sz="1400" dirty="0" err="1"/>
              <a:t>arzu</a:t>
            </a:r>
            <a:r>
              <a:rPr lang="en-US" sz="1400" dirty="0"/>
              <a:t> </a:t>
            </a:r>
            <a:r>
              <a:rPr lang="en-US" sz="1400" dirty="0" err="1"/>
              <a:t>edenlere</a:t>
            </a:r>
            <a:r>
              <a:rPr lang="en-US" sz="1400" dirty="0"/>
              <a:t> </a:t>
            </a:r>
            <a:r>
              <a:rPr lang="en-US" sz="1400" dirty="0" err="1"/>
              <a:t>için</a:t>
            </a:r>
            <a:r>
              <a:rPr lang="en-US" sz="1400" dirty="0"/>
              <a:t> </a:t>
            </a:r>
            <a:r>
              <a:rPr lang="en-US" sz="1400" dirty="0" err="1"/>
              <a:t>özel</a:t>
            </a:r>
            <a:r>
              <a:rPr lang="en-US" sz="1400" dirty="0"/>
              <a:t> '</a:t>
            </a:r>
            <a:r>
              <a:rPr lang="en-US" sz="1400" dirty="0" err="1"/>
              <a:t>doğaya</a:t>
            </a:r>
            <a:r>
              <a:rPr lang="en-US" sz="1400" dirty="0"/>
              <a:t> </a:t>
            </a:r>
            <a:r>
              <a:rPr lang="en-US" sz="1400" dirty="0" err="1"/>
              <a:t>kaçış'lar</a:t>
            </a:r>
            <a:r>
              <a:rPr lang="en-US" sz="1400" dirty="0"/>
              <a:t> </a:t>
            </a:r>
            <a:r>
              <a:rPr lang="en-US" sz="1400" dirty="0" err="1"/>
              <a:t>düzenliyor</a:t>
            </a:r>
            <a:r>
              <a:rPr lang="en-US" sz="1400" dirty="0"/>
              <a:t> </a:t>
            </a:r>
            <a:r>
              <a:rPr lang="en-US" sz="1400" dirty="0" err="1"/>
              <a:t>ve</a:t>
            </a:r>
            <a:r>
              <a:rPr lang="en-US" sz="1400" dirty="0"/>
              <a:t> </a:t>
            </a:r>
            <a:r>
              <a:rPr lang="en-US" sz="1400" dirty="0" err="1"/>
              <a:t>farklı</a:t>
            </a:r>
            <a:r>
              <a:rPr lang="en-US" sz="1400" dirty="0"/>
              <a:t> </a:t>
            </a:r>
            <a:r>
              <a:rPr lang="en-US" sz="1400" dirty="0" err="1"/>
              <a:t>istekleri</a:t>
            </a:r>
            <a:r>
              <a:rPr lang="en-US" sz="1400" dirty="0"/>
              <a:t> </a:t>
            </a:r>
            <a:r>
              <a:rPr lang="en-US" sz="1400" dirty="0" err="1"/>
              <a:t>olan</a:t>
            </a:r>
            <a:r>
              <a:rPr lang="en-US" sz="1400" dirty="0"/>
              <a:t> </a:t>
            </a:r>
            <a:r>
              <a:rPr lang="en-US" sz="1400" dirty="0" err="1"/>
              <a:t>müşterilerine</a:t>
            </a:r>
            <a:r>
              <a:rPr lang="en-US" sz="1400" dirty="0"/>
              <a:t> </a:t>
            </a:r>
            <a:r>
              <a:rPr lang="en-US" sz="1400" dirty="0" err="1"/>
              <a:t>ağaç</a:t>
            </a:r>
            <a:r>
              <a:rPr lang="en-US" sz="1400" dirty="0"/>
              <a:t> </a:t>
            </a:r>
            <a:r>
              <a:rPr lang="en-US" sz="1400" dirty="0" err="1"/>
              <a:t>tepelerinde</a:t>
            </a:r>
            <a:r>
              <a:rPr lang="en-US" sz="1400" dirty="0"/>
              <a:t> </a:t>
            </a:r>
            <a:r>
              <a:rPr lang="en-US" sz="1400" dirty="0" err="1"/>
              <a:t>bir</a:t>
            </a:r>
            <a:r>
              <a:rPr lang="en-US" sz="1400" dirty="0"/>
              <a:t> </a:t>
            </a:r>
            <a:r>
              <a:rPr lang="en-US" sz="1400" dirty="0" err="1"/>
              <a:t>kaç</a:t>
            </a:r>
            <a:r>
              <a:rPr lang="en-US" sz="1400" dirty="0"/>
              <a:t> </a:t>
            </a:r>
            <a:r>
              <a:rPr lang="en-US" sz="1400" dirty="0" err="1"/>
              <a:t>yatak</a:t>
            </a:r>
            <a:r>
              <a:rPr lang="en-US" sz="1400" dirty="0"/>
              <a:t> </a:t>
            </a:r>
            <a:r>
              <a:rPr lang="en-US" sz="1400" dirty="0" err="1"/>
              <a:t>odası</a:t>
            </a:r>
            <a:r>
              <a:rPr lang="en-US" sz="1400" dirty="0"/>
              <a:t>, </a:t>
            </a:r>
            <a:r>
              <a:rPr lang="en-US" sz="1400" dirty="0" err="1"/>
              <a:t>suyu</a:t>
            </a:r>
            <a:r>
              <a:rPr lang="en-US" sz="1400" dirty="0"/>
              <a:t> </a:t>
            </a:r>
            <a:r>
              <a:rPr lang="en-US" sz="1400" dirty="0" err="1"/>
              <a:t>ve</a:t>
            </a:r>
            <a:r>
              <a:rPr lang="en-US" sz="1400" dirty="0"/>
              <a:t> </a:t>
            </a:r>
            <a:r>
              <a:rPr lang="en-US" sz="1400" dirty="0" err="1"/>
              <a:t>elektriği</a:t>
            </a:r>
            <a:r>
              <a:rPr lang="en-US" sz="1400" dirty="0"/>
              <a:t> </a:t>
            </a:r>
            <a:r>
              <a:rPr lang="en-US" sz="1400" dirty="0" err="1"/>
              <a:t>olan</a:t>
            </a:r>
            <a:r>
              <a:rPr lang="en-US" sz="1400" dirty="0"/>
              <a:t> </a:t>
            </a:r>
            <a:r>
              <a:rPr lang="en-US" sz="1400" dirty="0" err="1"/>
              <a:t>rüya</a:t>
            </a:r>
            <a:r>
              <a:rPr lang="en-US" sz="1400" dirty="0"/>
              <a:t> </a:t>
            </a:r>
            <a:r>
              <a:rPr lang="en-US" sz="1400" dirty="0" err="1"/>
              <a:t>gibi</a:t>
            </a:r>
            <a:r>
              <a:rPr lang="en-US" sz="1400" dirty="0"/>
              <a:t> </a:t>
            </a:r>
            <a:r>
              <a:rPr lang="en-US" sz="1400" dirty="0" err="1"/>
              <a:t>evlerden</a:t>
            </a:r>
            <a:r>
              <a:rPr lang="en-US" sz="1400" dirty="0"/>
              <a:t> </a:t>
            </a:r>
            <a:r>
              <a:rPr lang="en-US" sz="1400" dirty="0" err="1"/>
              <a:t>basit</a:t>
            </a:r>
            <a:r>
              <a:rPr lang="en-US" sz="1400" dirty="0"/>
              <a:t>, </a:t>
            </a:r>
            <a:r>
              <a:rPr lang="en-US" sz="1400" dirty="0" err="1"/>
              <a:t>tek</a:t>
            </a:r>
            <a:r>
              <a:rPr lang="en-US" sz="1400" dirty="0"/>
              <a:t> </a:t>
            </a:r>
            <a:r>
              <a:rPr lang="en-US" sz="1400" dirty="0" err="1"/>
              <a:t>odalı</a:t>
            </a:r>
            <a:r>
              <a:rPr lang="en-US" sz="1400" dirty="0"/>
              <a:t> </a:t>
            </a:r>
            <a:r>
              <a:rPr lang="en-US" sz="1400" dirty="0" err="1"/>
              <a:t>evlere</a:t>
            </a:r>
            <a:r>
              <a:rPr lang="en-US" sz="1400" dirty="0"/>
              <a:t> </a:t>
            </a:r>
            <a:r>
              <a:rPr lang="en-US" sz="1400" dirty="0" err="1"/>
              <a:t>kadar</a:t>
            </a:r>
            <a:r>
              <a:rPr lang="en-US" sz="1400" dirty="0"/>
              <a:t> </a:t>
            </a:r>
            <a:r>
              <a:rPr lang="en-US" sz="1400" dirty="0" err="1"/>
              <a:t>nefes</a:t>
            </a:r>
            <a:r>
              <a:rPr lang="en-US" sz="1400" dirty="0"/>
              <a:t> </a:t>
            </a:r>
            <a:r>
              <a:rPr lang="en-US" sz="1400" dirty="0" err="1"/>
              <a:t>kesen</a:t>
            </a:r>
            <a:r>
              <a:rPr lang="en-US" sz="1400" dirty="0"/>
              <a:t> </a:t>
            </a:r>
            <a:r>
              <a:rPr lang="en-US" sz="1400" dirty="0" err="1"/>
              <a:t>güzellikler</a:t>
            </a:r>
            <a:r>
              <a:rPr lang="en-US" sz="1400" dirty="0"/>
              <a:t> </a:t>
            </a:r>
            <a:r>
              <a:rPr lang="en-US" sz="1400" dirty="0" err="1"/>
              <a:t>yaratmak</a:t>
            </a:r>
            <a:r>
              <a:rPr lang="en-US" sz="1400" dirty="0"/>
              <a:t> </a:t>
            </a:r>
            <a:r>
              <a:rPr lang="en-US" sz="1400" dirty="0" err="1"/>
              <a:t>için</a:t>
            </a:r>
            <a:r>
              <a:rPr lang="en-US" sz="1400" dirty="0"/>
              <a:t> </a:t>
            </a:r>
            <a:r>
              <a:rPr lang="en-US" sz="1400" dirty="0" err="1"/>
              <a:t>elinden</a:t>
            </a:r>
            <a:r>
              <a:rPr lang="en-US" sz="1400" dirty="0"/>
              <a:t> </a:t>
            </a:r>
            <a:r>
              <a:rPr lang="en-US" sz="1400" dirty="0" err="1"/>
              <a:t>geleni</a:t>
            </a:r>
            <a:r>
              <a:rPr lang="en-US" sz="1400" dirty="0"/>
              <a:t> </a:t>
            </a:r>
            <a:r>
              <a:rPr lang="en-US" sz="1400" dirty="0" err="1"/>
              <a:t>yapıyor</a:t>
            </a:r>
            <a:r>
              <a:rPr lang="en-US" sz="1400" dirty="0"/>
              <a:t>. </a:t>
            </a:r>
            <a:r>
              <a:rPr lang="en-US" sz="1400" dirty="0" err="1"/>
              <a:t>Ama</a:t>
            </a:r>
            <a:r>
              <a:rPr lang="en-US" sz="1400" dirty="0"/>
              <a:t> </a:t>
            </a:r>
            <a:r>
              <a:rPr lang="en-US" sz="1400" dirty="0" err="1"/>
              <a:t>ağaçların</a:t>
            </a:r>
            <a:r>
              <a:rPr lang="en-US" sz="1400" dirty="0"/>
              <a:t> </a:t>
            </a:r>
            <a:r>
              <a:rPr lang="en-US" sz="1400" dirty="0" err="1"/>
              <a:t>üstlerinde</a:t>
            </a:r>
            <a:r>
              <a:rPr lang="en-US" sz="1400" dirty="0"/>
              <a:t> </a:t>
            </a:r>
            <a:r>
              <a:rPr lang="en-US" sz="1400" dirty="0" err="1"/>
              <a:t>bu</a:t>
            </a:r>
            <a:r>
              <a:rPr lang="en-US" sz="1400" dirty="0"/>
              <a:t> </a:t>
            </a:r>
            <a:r>
              <a:rPr lang="en-US" sz="1400" dirty="0" err="1"/>
              <a:t>fantezi</a:t>
            </a:r>
            <a:r>
              <a:rPr lang="en-US" sz="1400" dirty="0"/>
              <a:t> </a:t>
            </a:r>
            <a:r>
              <a:rPr lang="en-US" sz="1400" dirty="0" err="1"/>
              <a:t>evleri</a:t>
            </a:r>
            <a:r>
              <a:rPr lang="en-US" sz="1400" dirty="0"/>
              <a:t> </a:t>
            </a:r>
            <a:r>
              <a:rPr lang="en-US" sz="1400" dirty="0" err="1"/>
              <a:t>yaratmak</a:t>
            </a:r>
            <a:r>
              <a:rPr lang="en-US" sz="1400" dirty="0"/>
              <a:t> </a:t>
            </a:r>
            <a:r>
              <a:rPr lang="en-US" sz="1400" dirty="0" err="1"/>
              <a:t>kolay</a:t>
            </a:r>
            <a:r>
              <a:rPr lang="en-US" sz="1400" dirty="0"/>
              <a:t> </a:t>
            </a:r>
            <a:r>
              <a:rPr lang="en-US" sz="1400" dirty="0" err="1"/>
              <a:t>değil</a:t>
            </a:r>
            <a:r>
              <a:rPr lang="en-US" sz="1400" dirty="0"/>
              <a:t>. Pete </a:t>
            </a:r>
            <a:r>
              <a:rPr lang="en-US" sz="1400" dirty="0" err="1"/>
              <a:t>ile</a:t>
            </a:r>
            <a:r>
              <a:rPr lang="en-US" sz="1400" dirty="0"/>
              <a:t> </a:t>
            </a:r>
            <a:r>
              <a:rPr lang="en-US" sz="1400" dirty="0" err="1"/>
              <a:t>tasarımcılar</a:t>
            </a:r>
            <a:r>
              <a:rPr lang="en-US" sz="1400" dirty="0"/>
              <a:t> </a:t>
            </a:r>
            <a:r>
              <a:rPr lang="en-US" sz="1400" dirty="0" err="1"/>
              <a:t>ve</a:t>
            </a:r>
            <a:r>
              <a:rPr lang="en-US" sz="1400" dirty="0"/>
              <a:t> </a:t>
            </a:r>
            <a:r>
              <a:rPr lang="en-US" sz="1400" dirty="0" err="1"/>
              <a:t>kendi</a:t>
            </a:r>
            <a:r>
              <a:rPr lang="en-US" sz="1400" dirty="0"/>
              <a:t> </a:t>
            </a:r>
            <a:r>
              <a:rPr lang="en-US" sz="1400" dirty="0" err="1"/>
              <a:t>oğlu</a:t>
            </a:r>
            <a:r>
              <a:rPr lang="en-US" sz="1400" dirty="0"/>
              <a:t> </a:t>
            </a:r>
            <a:r>
              <a:rPr lang="en-US" sz="1400" dirty="0" err="1"/>
              <a:t>Charlie'nin</a:t>
            </a:r>
            <a:r>
              <a:rPr lang="en-US" sz="1400" dirty="0"/>
              <a:t> de </a:t>
            </a:r>
            <a:r>
              <a:rPr lang="en-US" sz="1400" dirty="0" err="1"/>
              <a:t>aralarında</a:t>
            </a:r>
            <a:r>
              <a:rPr lang="en-US" sz="1400" dirty="0"/>
              <a:t> </a:t>
            </a:r>
            <a:r>
              <a:rPr lang="en-US" sz="1400" dirty="0" err="1"/>
              <a:t>bulunduğu</a:t>
            </a:r>
            <a:r>
              <a:rPr lang="en-US" sz="1400" dirty="0"/>
              <a:t> </a:t>
            </a:r>
            <a:r>
              <a:rPr lang="en-US" sz="1400" dirty="0" err="1"/>
              <a:t>marangozlardan</a:t>
            </a:r>
            <a:r>
              <a:rPr lang="en-US" sz="1400" dirty="0"/>
              <a:t> </a:t>
            </a:r>
            <a:r>
              <a:rPr lang="en-US" sz="1400" dirty="0" err="1"/>
              <a:t>oluşan</a:t>
            </a:r>
            <a:r>
              <a:rPr lang="en-US" sz="1400" dirty="0"/>
              <a:t> </a:t>
            </a:r>
            <a:r>
              <a:rPr lang="en-US" sz="1400" dirty="0" err="1"/>
              <a:t>ekibi</a:t>
            </a:r>
            <a:r>
              <a:rPr lang="en-US" sz="1400" dirty="0"/>
              <a:t>, </a:t>
            </a:r>
            <a:r>
              <a:rPr lang="en-US" sz="1400" dirty="0" err="1"/>
              <a:t>bu</a:t>
            </a:r>
            <a:r>
              <a:rPr lang="en-US" sz="1400" dirty="0"/>
              <a:t> </a:t>
            </a:r>
            <a:r>
              <a:rPr lang="en-US" sz="1400" dirty="0" err="1"/>
              <a:t>kaçış</a:t>
            </a:r>
            <a:r>
              <a:rPr lang="en-US" sz="1400" dirty="0"/>
              <a:t> </a:t>
            </a:r>
            <a:r>
              <a:rPr lang="en-US" sz="1400" dirty="0" err="1"/>
              <a:t>mekanlarını</a:t>
            </a:r>
            <a:r>
              <a:rPr lang="en-US" sz="1400" dirty="0"/>
              <a:t> </a:t>
            </a:r>
            <a:r>
              <a:rPr lang="en-US" sz="1400" dirty="0" err="1"/>
              <a:t>yaratmak</a:t>
            </a:r>
            <a:r>
              <a:rPr lang="en-US" sz="1400" dirty="0"/>
              <a:t> </a:t>
            </a:r>
            <a:r>
              <a:rPr lang="en-US" sz="1400" dirty="0" err="1"/>
              <a:t>için</a:t>
            </a:r>
            <a:r>
              <a:rPr lang="en-US" sz="1400" dirty="0"/>
              <a:t> </a:t>
            </a:r>
            <a:r>
              <a:rPr lang="en-US" sz="1400" dirty="0" err="1"/>
              <a:t>Tabiat</a:t>
            </a:r>
            <a:r>
              <a:rPr lang="en-US" sz="1400" dirty="0"/>
              <a:t> </a:t>
            </a:r>
            <a:r>
              <a:rPr lang="en-US" sz="1400" dirty="0" err="1"/>
              <a:t>Ana'nın</a:t>
            </a:r>
            <a:r>
              <a:rPr lang="en-US" sz="1400" dirty="0"/>
              <a:t> </a:t>
            </a:r>
            <a:r>
              <a:rPr lang="en-US" sz="1400" dirty="0" err="1"/>
              <a:t>kaprislerine</a:t>
            </a:r>
            <a:r>
              <a:rPr lang="en-US" sz="1400" dirty="0"/>
              <a:t>, </a:t>
            </a:r>
            <a:r>
              <a:rPr lang="en-US" sz="1400" dirty="0" err="1"/>
              <a:t>tehlikeli</a:t>
            </a:r>
            <a:r>
              <a:rPr lang="en-US" sz="1400" dirty="0"/>
              <a:t> </a:t>
            </a:r>
            <a:r>
              <a:rPr lang="en-US" sz="1400" dirty="0" err="1"/>
              <a:t>yapı</a:t>
            </a:r>
            <a:r>
              <a:rPr lang="en-US" sz="1400" dirty="0"/>
              <a:t> </a:t>
            </a:r>
            <a:r>
              <a:rPr lang="en-US" sz="1400" dirty="0" err="1"/>
              <a:t>teçhizatına</a:t>
            </a:r>
            <a:r>
              <a:rPr lang="en-US" sz="1400" dirty="0"/>
              <a:t> </a:t>
            </a:r>
            <a:r>
              <a:rPr lang="en-US" sz="1400" dirty="0" err="1"/>
              <a:t>ve</a:t>
            </a:r>
            <a:r>
              <a:rPr lang="en-US" sz="1400" dirty="0"/>
              <a:t> </a:t>
            </a:r>
            <a:r>
              <a:rPr lang="en-US" sz="1400" dirty="0" err="1"/>
              <a:t>baş</a:t>
            </a:r>
            <a:r>
              <a:rPr lang="en-US" sz="1400" dirty="0"/>
              <a:t> </a:t>
            </a:r>
            <a:r>
              <a:rPr lang="en-US" sz="1400" dirty="0" err="1"/>
              <a:t>döndüren</a:t>
            </a:r>
            <a:r>
              <a:rPr lang="en-US" sz="1400" dirty="0"/>
              <a:t> </a:t>
            </a:r>
            <a:r>
              <a:rPr lang="en-US" sz="1400" dirty="0" err="1"/>
              <a:t>yüksekliklere</a:t>
            </a:r>
            <a:r>
              <a:rPr lang="en-US" sz="1400" dirty="0"/>
              <a:t> </a:t>
            </a:r>
            <a:r>
              <a:rPr lang="en-US" sz="1400" dirty="0" err="1"/>
              <a:t>katlanmak</a:t>
            </a:r>
            <a:r>
              <a:rPr lang="en-US" sz="1400" dirty="0"/>
              <a:t> </a:t>
            </a:r>
            <a:r>
              <a:rPr lang="en-US" sz="1400" dirty="0" err="1"/>
              <a:t>zorunda</a:t>
            </a:r>
            <a:r>
              <a:rPr lang="en-US" sz="1400" dirty="0"/>
              <a:t>. </a:t>
            </a:r>
            <a:r>
              <a:rPr lang="en-US" sz="1400" dirty="0" err="1"/>
              <a:t>Ağaç</a:t>
            </a:r>
            <a:r>
              <a:rPr lang="en-US" sz="1400" dirty="0"/>
              <a:t> </a:t>
            </a:r>
            <a:r>
              <a:rPr lang="en-US" sz="1400" dirty="0" err="1"/>
              <a:t>evleri</a:t>
            </a:r>
            <a:r>
              <a:rPr lang="en-US" sz="1400" dirty="0"/>
              <a:t> </a:t>
            </a:r>
            <a:r>
              <a:rPr lang="en-US" sz="1400" dirty="0" err="1"/>
              <a:t>yapmanın</a:t>
            </a:r>
            <a:r>
              <a:rPr lang="en-US" sz="1400" dirty="0"/>
              <a:t> </a:t>
            </a:r>
            <a:r>
              <a:rPr lang="en-US" sz="1400" dirty="0" err="1"/>
              <a:t>yanısıra</a:t>
            </a:r>
            <a:r>
              <a:rPr lang="en-US" sz="1400" dirty="0"/>
              <a:t> Pete, </a:t>
            </a:r>
            <a:r>
              <a:rPr lang="en-US" sz="1400" dirty="0" err="1"/>
              <a:t>eşi</a:t>
            </a:r>
            <a:r>
              <a:rPr lang="en-US" sz="1400" dirty="0"/>
              <a:t> Judy </a:t>
            </a:r>
            <a:r>
              <a:rPr lang="en-US" sz="1400" dirty="0" err="1"/>
              <a:t>ve</a:t>
            </a:r>
            <a:r>
              <a:rPr lang="en-US" sz="1400" dirty="0"/>
              <a:t> </a:t>
            </a:r>
            <a:r>
              <a:rPr lang="en-US" sz="1400" dirty="0" err="1"/>
              <a:t>kızları</a:t>
            </a:r>
            <a:r>
              <a:rPr lang="en-US" sz="1400" dirty="0"/>
              <a:t> Emily, </a:t>
            </a:r>
            <a:r>
              <a:rPr lang="en-US" sz="1400" dirty="0" err="1"/>
              <a:t>Washington'da</a:t>
            </a:r>
            <a:r>
              <a:rPr lang="en-US" sz="1400" dirty="0"/>
              <a:t>, </a:t>
            </a:r>
            <a:r>
              <a:rPr lang="en-US" sz="1400" dirty="0" err="1"/>
              <a:t>insanların</a:t>
            </a:r>
            <a:r>
              <a:rPr lang="en-US" sz="1400" dirty="0"/>
              <a:t> modern </a:t>
            </a:r>
            <a:r>
              <a:rPr lang="en-US" sz="1400" dirty="0" err="1"/>
              <a:t>hayatın</a:t>
            </a:r>
            <a:r>
              <a:rPr lang="en-US" sz="1400" dirty="0"/>
              <a:t> </a:t>
            </a:r>
            <a:r>
              <a:rPr lang="en-US" sz="1400" dirty="0" err="1"/>
              <a:t>gerilimlerinden</a:t>
            </a:r>
            <a:r>
              <a:rPr lang="en-US" sz="1400" dirty="0"/>
              <a:t> </a:t>
            </a:r>
            <a:r>
              <a:rPr lang="en-US" sz="1400" dirty="0" err="1"/>
              <a:t>kaçmak</a:t>
            </a:r>
            <a:r>
              <a:rPr lang="en-US" sz="1400" dirty="0"/>
              <a:t> </a:t>
            </a:r>
            <a:r>
              <a:rPr lang="en-US" sz="1400" dirty="0" err="1"/>
              <a:t>için</a:t>
            </a:r>
            <a:r>
              <a:rPr lang="en-US" sz="1400" dirty="0"/>
              <a:t> </a:t>
            </a:r>
            <a:r>
              <a:rPr lang="en-US" sz="1400" dirty="0" err="1"/>
              <a:t>gittikleri</a:t>
            </a:r>
            <a:r>
              <a:rPr lang="en-US" sz="1400" dirty="0"/>
              <a:t> Tree House Point </a:t>
            </a:r>
            <a:r>
              <a:rPr lang="en-US" sz="1400" dirty="0" err="1"/>
              <a:t>adlı</a:t>
            </a:r>
            <a:r>
              <a:rPr lang="en-US" sz="1400" dirty="0"/>
              <a:t> </a:t>
            </a:r>
            <a:r>
              <a:rPr lang="en-US" sz="1400" dirty="0" err="1"/>
              <a:t>pansiyonlarını</a:t>
            </a:r>
            <a:r>
              <a:rPr lang="en-US" sz="1400" dirty="0"/>
              <a:t> da </a:t>
            </a:r>
            <a:r>
              <a:rPr lang="en-US" sz="1400" dirty="0" err="1"/>
              <a:t>işletiyorlar</a:t>
            </a:r>
            <a:r>
              <a:rPr lang="en-US" sz="1400" dirty="0"/>
              <a:t>.</a:t>
            </a:r>
            <a:endParaRPr lang="tr-TR" sz="1400" dirty="0"/>
          </a:p>
        </p:txBody>
      </p:sp>
      <p:sp>
        <p:nvSpPr>
          <p:cNvPr id="6" name="TextBox 5"/>
          <p:cNvSpPr txBox="1"/>
          <p:nvPr/>
        </p:nvSpPr>
        <p:spPr>
          <a:xfrm>
            <a:off x="360825" y="5127303"/>
            <a:ext cx="3743782" cy="646331"/>
          </a:xfrm>
          <a:prstGeom prst="rect">
            <a:avLst/>
          </a:prstGeom>
          <a:noFill/>
        </p:spPr>
        <p:txBody>
          <a:bodyPr wrap="none" rtlCol="0">
            <a:spAutoFit/>
          </a:bodyPr>
          <a:lstStyle/>
          <a:p>
            <a:r>
              <a:rPr lang="en-US" b="1" dirty="0"/>
              <a:t>7 </a:t>
            </a:r>
            <a:r>
              <a:rPr lang="en-US" b="1" dirty="0" err="1"/>
              <a:t>Şubat</a:t>
            </a:r>
            <a:r>
              <a:rPr lang="en-US" b="1" dirty="0"/>
              <a:t> </a:t>
            </a:r>
            <a:r>
              <a:rPr lang="en-US" b="1" dirty="0" err="1"/>
              <a:t>Cuma</a:t>
            </a:r>
            <a:r>
              <a:rPr lang="en-US" b="1" dirty="0"/>
              <a:t> </a:t>
            </a:r>
            <a:r>
              <a:rPr lang="en-US" b="1" dirty="0" err="1"/>
              <a:t>saat</a:t>
            </a:r>
            <a:r>
              <a:rPr lang="en-US" b="1" dirty="0"/>
              <a:t> </a:t>
            </a:r>
            <a:r>
              <a:rPr lang="en-US" b="1" dirty="0" smtClean="0"/>
              <a:t>22:55’</a:t>
            </a:r>
            <a:r>
              <a:rPr lang="tr-TR" b="1" dirty="0" smtClean="0"/>
              <a:t>t</a:t>
            </a:r>
            <a:r>
              <a:rPr lang="en-US" b="1" dirty="0" smtClean="0"/>
              <a:t>en </a:t>
            </a:r>
            <a:r>
              <a:rPr lang="en-US" b="1" dirty="0" err="1"/>
              <a:t>itibaren</a:t>
            </a:r>
            <a:endParaRPr lang="tr-TR" dirty="0"/>
          </a:p>
          <a:p>
            <a:endParaRPr lang="tr-TR" dirty="0"/>
          </a:p>
        </p:txBody>
      </p:sp>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5470" y="72061"/>
            <a:ext cx="1019018" cy="71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descr="C:\Users\eaytas\Desktop\DHP\Treehous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825" y="2564904"/>
            <a:ext cx="36576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12835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6" name="TextBox 15"/>
          <p:cNvSpPr txBox="1"/>
          <p:nvPr/>
        </p:nvSpPr>
        <p:spPr>
          <a:xfrm>
            <a:off x="4567095" y="2262904"/>
            <a:ext cx="4253376" cy="3970318"/>
          </a:xfrm>
          <a:prstGeom prst="rect">
            <a:avLst/>
          </a:prstGeom>
          <a:noFill/>
        </p:spPr>
        <p:txBody>
          <a:bodyPr wrap="square" rtlCol="0">
            <a:spAutoFit/>
          </a:bodyPr>
          <a:lstStyle/>
          <a:p>
            <a:r>
              <a:rPr lang="tr-TR" sz="1400" b="1" cap="all" dirty="0" smtClean="0">
                <a:solidFill>
                  <a:srgbClr val="92D050"/>
                </a:solidFill>
              </a:rPr>
              <a:t>KONU:</a:t>
            </a:r>
            <a:r>
              <a:rPr lang="tr-TR" sz="1400" b="1" cap="all" dirty="0">
                <a:solidFill>
                  <a:srgbClr val="92D050"/>
                </a:solidFill>
              </a:rPr>
              <a:t> </a:t>
            </a:r>
            <a:r>
              <a:rPr lang="en-US" sz="1400" dirty="0" smtClean="0"/>
              <a:t>"</a:t>
            </a:r>
            <a:r>
              <a:rPr lang="en-US" sz="1400" dirty="0" err="1"/>
              <a:t>Özel</a:t>
            </a:r>
            <a:r>
              <a:rPr lang="en-US" sz="1400" dirty="0"/>
              <a:t> </a:t>
            </a:r>
            <a:r>
              <a:rPr lang="en-US" sz="1400" dirty="0" err="1"/>
              <a:t>Akvaryumlar</a:t>
            </a:r>
            <a:r>
              <a:rPr lang="en-US" sz="1400" dirty="0"/>
              <a:t>" </a:t>
            </a:r>
            <a:r>
              <a:rPr lang="en-US" sz="1400" dirty="0" err="1"/>
              <a:t>adlı</a:t>
            </a:r>
            <a:r>
              <a:rPr lang="en-US" sz="1400" dirty="0"/>
              <a:t> </a:t>
            </a:r>
            <a:r>
              <a:rPr lang="en-US" sz="1400" dirty="0" err="1"/>
              <a:t>bu</a:t>
            </a:r>
            <a:r>
              <a:rPr lang="en-US" sz="1400" dirty="0"/>
              <a:t> </a:t>
            </a:r>
            <a:r>
              <a:rPr lang="en-US" sz="1400" dirty="0" err="1"/>
              <a:t>yepyeni</a:t>
            </a:r>
            <a:r>
              <a:rPr lang="en-US" sz="1400" dirty="0"/>
              <a:t> </a:t>
            </a:r>
            <a:r>
              <a:rPr lang="en-US" sz="1400" dirty="0" err="1"/>
              <a:t>dizide</a:t>
            </a:r>
            <a:r>
              <a:rPr lang="en-US" sz="1400" dirty="0"/>
              <a:t>, </a:t>
            </a:r>
            <a:r>
              <a:rPr lang="en-US" sz="1400" dirty="0" err="1"/>
              <a:t>Amerika’nın</a:t>
            </a:r>
            <a:r>
              <a:rPr lang="en-US" sz="1400" dirty="0"/>
              <a:t> en </a:t>
            </a:r>
            <a:r>
              <a:rPr lang="en-US" sz="1400" dirty="0" err="1"/>
              <a:t>büyük</a:t>
            </a:r>
            <a:r>
              <a:rPr lang="en-US" sz="1400" dirty="0"/>
              <a:t> </a:t>
            </a:r>
            <a:r>
              <a:rPr lang="en-US" sz="1400" dirty="0" err="1"/>
              <a:t>akvaryum</a:t>
            </a:r>
            <a:r>
              <a:rPr lang="en-US" sz="1400" dirty="0"/>
              <a:t> </a:t>
            </a:r>
            <a:r>
              <a:rPr lang="en-US" sz="1400" dirty="0" err="1"/>
              <a:t>üretim</a:t>
            </a:r>
            <a:r>
              <a:rPr lang="en-US" sz="1400" dirty="0"/>
              <a:t> </a:t>
            </a:r>
            <a:r>
              <a:rPr lang="en-US" sz="1400" dirty="0" err="1"/>
              <a:t>şirketi</a:t>
            </a:r>
            <a:r>
              <a:rPr lang="en-US" sz="1400" dirty="0"/>
              <a:t> Acrylic Tank </a:t>
            </a:r>
            <a:r>
              <a:rPr lang="en-US" sz="1400" dirty="0" err="1"/>
              <a:t>Manufacturing’i</a:t>
            </a:r>
            <a:r>
              <a:rPr lang="en-US" sz="1400" dirty="0"/>
              <a:t> (ATM) </a:t>
            </a:r>
            <a:r>
              <a:rPr lang="en-US" sz="1400" dirty="0" err="1"/>
              <a:t>işleten</a:t>
            </a:r>
            <a:r>
              <a:rPr lang="en-US" sz="1400" dirty="0"/>
              <a:t> </a:t>
            </a:r>
            <a:r>
              <a:rPr lang="en-US" sz="1400" dirty="0" err="1"/>
              <a:t>iş</a:t>
            </a:r>
            <a:r>
              <a:rPr lang="en-US" sz="1400" dirty="0"/>
              <a:t> </a:t>
            </a:r>
            <a:r>
              <a:rPr lang="en-US" sz="1400" dirty="0" err="1"/>
              <a:t>ortağı</a:t>
            </a:r>
            <a:r>
              <a:rPr lang="en-US" sz="1400" dirty="0"/>
              <a:t>, </a:t>
            </a:r>
            <a:r>
              <a:rPr lang="en-US" sz="1400" dirty="0" err="1"/>
              <a:t>yakın</a:t>
            </a:r>
            <a:r>
              <a:rPr lang="en-US" sz="1400" dirty="0"/>
              <a:t> </a:t>
            </a:r>
            <a:r>
              <a:rPr lang="en-US" sz="1400" dirty="0" err="1"/>
              <a:t>arkadaş</a:t>
            </a:r>
            <a:r>
              <a:rPr lang="en-US" sz="1400" dirty="0"/>
              <a:t> </a:t>
            </a:r>
            <a:r>
              <a:rPr lang="en-US" sz="1400" dirty="0" err="1"/>
              <a:t>ve</a:t>
            </a:r>
            <a:r>
              <a:rPr lang="en-US" sz="1400" dirty="0"/>
              <a:t> </a:t>
            </a:r>
            <a:r>
              <a:rPr lang="en-US" sz="1400" dirty="0" err="1"/>
              <a:t>ezeli</a:t>
            </a:r>
            <a:r>
              <a:rPr lang="en-US" sz="1400" dirty="0"/>
              <a:t> </a:t>
            </a:r>
            <a:r>
              <a:rPr lang="en-US" sz="1400" dirty="0" err="1"/>
              <a:t>rakip</a:t>
            </a:r>
            <a:r>
              <a:rPr lang="en-US" sz="1400" dirty="0"/>
              <a:t> </a:t>
            </a:r>
            <a:r>
              <a:rPr lang="en-US" sz="1400" dirty="0" err="1"/>
              <a:t>Wayde</a:t>
            </a:r>
            <a:r>
              <a:rPr lang="en-US" sz="1400" dirty="0"/>
              <a:t> King </a:t>
            </a:r>
            <a:r>
              <a:rPr lang="en-US" sz="1400" dirty="0" err="1"/>
              <a:t>ve</a:t>
            </a:r>
            <a:r>
              <a:rPr lang="en-US" sz="1400" dirty="0"/>
              <a:t> Brett </a:t>
            </a:r>
            <a:r>
              <a:rPr lang="en-US" sz="1400" dirty="0" err="1"/>
              <a:t>Raymer’ın</a:t>
            </a:r>
            <a:r>
              <a:rPr lang="en-US" sz="1400" dirty="0"/>
              <a:t> </a:t>
            </a:r>
            <a:r>
              <a:rPr lang="en-US" sz="1400" dirty="0" err="1"/>
              <a:t>eğlenceli</a:t>
            </a:r>
            <a:r>
              <a:rPr lang="en-US" sz="1400" dirty="0"/>
              <a:t> </a:t>
            </a:r>
            <a:r>
              <a:rPr lang="en-US" sz="1400" dirty="0" err="1"/>
              <a:t>hallerini</a:t>
            </a:r>
            <a:r>
              <a:rPr lang="en-US" sz="1400" dirty="0"/>
              <a:t> </a:t>
            </a:r>
            <a:r>
              <a:rPr lang="en-US" sz="1400" dirty="0" err="1"/>
              <a:t>izleyeceğiz</a:t>
            </a:r>
            <a:r>
              <a:rPr lang="en-US" sz="1400" dirty="0"/>
              <a:t>. </a:t>
            </a:r>
            <a:r>
              <a:rPr lang="en-US" sz="1400" dirty="0" err="1"/>
              <a:t>Dünya</a:t>
            </a:r>
            <a:r>
              <a:rPr lang="en-US" sz="1400" dirty="0"/>
              <a:t> </a:t>
            </a:r>
            <a:r>
              <a:rPr lang="en-US" sz="1400" dirty="0" err="1"/>
              <a:t>genelinde</a:t>
            </a:r>
            <a:r>
              <a:rPr lang="en-US" sz="1400" dirty="0"/>
              <a:t> en </a:t>
            </a:r>
            <a:r>
              <a:rPr lang="en-US" sz="1400" dirty="0" err="1"/>
              <a:t>dikkat</a:t>
            </a:r>
            <a:r>
              <a:rPr lang="en-US" sz="1400" dirty="0"/>
              <a:t> </a:t>
            </a:r>
            <a:r>
              <a:rPr lang="en-US" sz="1400" dirty="0" err="1"/>
              <a:t>çekici</a:t>
            </a:r>
            <a:r>
              <a:rPr lang="en-US" sz="1400" dirty="0"/>
              <a:t> </a:t>
            </a:r>
            <a:r>
              <a:rPr lang="en-US" sz="1400" dirty="0" err="1"/>
              <a:t>balıklara</a:t>
            </a:r>
            <a:r>
              <a:rPr lang="en-US" sz="1400" dirty="0"/>
              <a:t> </a:t>
            </a:r>
            <a:r>
              <a:rPr lang="en-US" sz="1400" dirty="0" err="1"/>
              <a:t>ve</a:t>
            </a:r>
            <a:r>
              <a:rPr lang="en-US" sz="1400" dirty="0"/>
              <a:t> </a:t>
            </a:r>
            <a:r>
              <a:rPr lang="en-US" sz="1400" dirty="0" err="1"/>
              <a:t>müşterilere</a:t>
            </a:r>
            <a:r>
              <a:rPr lang="en-US" sz="1400" dirty="0"/>
              <a:t> en </a:t>
            </a:r>
            <a:r>
              <a:rPr lang="en-US" sz="1400" dirty="0" err="1"/>
              <a:t>tuhaf</a:t>
            </a:r>
            <a:r>
              <a:rPr lang="en-US" sz="1400" dirty="0"/>
              <a:t>, </a:t>
            </a:r>
            <a:r>
              <a:rPr lang="en-US" sz="1400" dirty="0" err="1"/>
              <a:t>normalden</a:t>
            </a:r>
            <a:r>
              <a:rPr lang="en-US" sz="1400" dirty="0"/>
              <a:t> </a:t>
            </a:r>
            <a:r>
              <a:rPr lang="en-US" sz="1400" dirty="0" err="1"/>
              <a:t>abartılı</a:t>
            </a:r>
            <a:r>
              <a:rPr lang="en-US" sz="1400" dirty="0"/>
              <a:t> </a:t>
            </a:r>
            <a:r>
              <a:rPr lang="en-US" sz="1400" dirty="0" err="1"/>
              <a:t>ve</a:t>
            </a:r>
            <a:r>
              <a:rPr lang="en-US" sz="1400" dirty="0"/>
              <a:t> </a:t>
            </a:r>
            <a:r>
              <a:rPr lang="en-US" sz="1400" dirty="0" err="1"/>
              <a:t>türünün</a:t>
            </a:r>
            <a:r>
              <a:rPr lang="en-US" sz="1400" dirty="0"/>
              <a:t> </a:t>
            </a:r>
            <a:r>
              <a:rPr lang="en-US" sz="1400" dirty="0" err="1"/>
              <a:t>tek</a:t>
            </a:r>
            <a:r>
              <a:rPr lang="en-US" sz="1400" dirty="0"/>
              <a:t> </a:t>
            </a:r>
            <a:r>
              <a:rPr lang="en-US" sz="1400" dirty="0" err="1"/>
              <a:t>örneği</a:t>
            </a:r>
            <a:r>
              <a:rPr lang="en-US" sz="1400" dirty="0"/>
              <a:t> </a:t>
            </a:r>
            <a:r>
              <a:rPr lang="en-US" sz="1400" dirty="0" err="1"/>
              <a:t>akvaryumlar</a:t>
            </a:r>
            <a:r>
              <a:rPr lang="en-US" sz="1400" dirty="0"/>
              <a:t> </a:t>
            </a:r>
            <a:r>
              <a:rPr lang="en-US" sz="1400" dirty="0" err="1"/>
              <a:t>üreten</a:t>
            </a:r>
            <a:r>
              <a:rPr lang="en-US" sz="1400" dirty="0"/>
              <a:t> </a:t>
            </a:r>
            <a:r>
              <a:rPr lang="en-US" sz="1400" dirty="0" err="1"/>
              <a:t>bu</a:t>
            </a:r>
            <a:r>
              <a:rPr lang="en-US" sz="1400" dirty="0"/>
              <a:t> </a:t>
            </a:r>
            <a:r>
              <a:rPr lang="en-US" sz="1400" dirty="0" err="1"/>
              <a:t>azimli</a:t>
            </a:r>
            <a:r>
              <a:rPr lang="en-US" sz="1400" dirty="0"/>
              <a:t> </a:t>
            </a:r>
            <a:r>
              <a:rPr lang="en-US" sz="1400" dirty="0" err="1"/>
              <a:t>ikili</a:t>
            </a:r>
            <a:r>
              <a:rPr lang="en-US" sz="1400" dirty="0"/>
              <a:t> </a:t>
            </a:r>
            <a:r>
              <a:rPr lang="en-US" sz="1400" dirty="0" err="1"/>
              <a:t>için</a:t>
            </a:r>
            <a:r>
              <a:rPr lang="en-US" sz="1400" dirty="0"/>
              <a:t> </a:t>
            </a:r>
            <a:r>
              <a:rPr lang="en-US" sz="1400" dirty="0" err="1"/>
              <a:t>zor</a:t>
            </a:r>
            <a:r>
              <a:rPr lang="en-US" sz="1400" dirty="0"/>
              <a:t> </a:t>
            </a:r>
            <a:r>
              <a:rPr lang="en-US" sz="1400" dirty="0" err="1"/>
              <a:t>veya</a:t>
            </a:r>
            <a:r>
              <a:rPr lang="en-US" sz="1400" dirty="0"/>
              <a:t> </a:t>
            </a:r>
            <a:r>
              <a:rPr lang="en-US" sz="1400" dirty="0" err="1"/>
              <a:t>tuhaf</a:t>
            </a:r>
            <a:r>
              <a:rPr lang="en-US" sz="1400" dirty="0"/>
              <a:t> </a:t>
            </a:r>
            <a:r>
              <a:rPr lang="en-US" sz="1400" dirty="0" err="1"/>
              <a:t>diye</a:t>
            </a:r>
            <a:r>
              <a:rPr lang="en-US" sz="1400" dirty="0"/>
              <a:t> </a:t>
            </a:r>
            <a:r>
              <a:rPr lang="en-US" sz="1400" dirty="0" err="1"/>
              <a:t>bir</a:t>
            </a:r>
            <a:r>
              <a:rPr lang="en-US" sz="1400" dirty="0"/>
              <a:t> </a:t>
            </a:r>
            <a:r>
              <a:rPr lang="en-US" sz="1400" dirty="0" err="1"/>
              <a:t>şey</a:t>
            </a:r>
            <a:r>
              <a:rPr lang="en-US" sz="1400" dirty="0"/>
              <a:t> </a:t>
            </a:r>
            <a:r>
              <a:rPr lang="en-US" sz="1400" dirty="0" err="1"/>
              <a:t>yok</a:t>
            </a:r>
            <a:r>
              <a:rPr lang="en-US" sz="1400" dirty="0"/>
              <a:t>… 50’li </a:t>
            </a:r>
            <a:r>
              <a:rPr lang="en-US" sz="1400" dirty="0" err="1"/>
              <a:t>yılların</a:t>
            </a:r>
            <a:r>
              <a:rPr lang="en-US" sz="1400" dirty="0"/>
              <a:t> </a:t>
            </a:r>
            <a:r>
              <a:rPr lang="en-US" sz="1400" dirty="0" err="1"/>
              <a:t>dekoruna</a:t>
            </a:r>
            <a:r>
              <a:rPr lang="en-US" sz="1400" dirty="0"/>
              <a:t> </a:t>
            </a:r>
            <a:r>
              <a:rPr lang="en-US" sz="1400" dirty="0" err="1"/>
              <a:t>sahip</a:t>
            </a:r>
            <a:r>
              <a:rPr lang="en-US" sz="1400" dirty="0"/>
              <a:t> </a:t>
            </a:r>
            <a:r>
              <a:rPr lang="en-US" sz="1400" dirty="0" err="1"/>
              <a:t>bir</a:t>
            </a:r>
            <a:r>
              <a:rPr lang="en-US" sz="1400" dirty="0"/>
              <a:t> Vegas </a:t>
            </a:r>
            <a:r>
              <a:rPr lang="en-US" sz="1400" dirty="0" err="1"/>
              <a:t>vagon</a:t>
            </a:r>
            <a:r>
              <a:rPr lang="en-US" sz="1400" dirty="0"/>
              <a:t> </a:t>
            </a:r>
            <a:r>
              <a:rPr lang="en-US" sz="1400" dirty="0" err="1"/>
              <a:t>restoranın</a:t>
            </a:r>
            <a:r>
              <a:rPr lang="en-US" sz="1400" dirty="0"/>
              <a:t> </a:t>
            </a:r>
            <a:r>
              <a:rPr lang="en-US" sz="1400" dirty="0" err="1"/>
              <a:t>dekoruyla</a:t>
            </a:r>
            <a:r>
              <a:rPr lang="en-US" sz="1400" dirty="0"/>
              <a:t> </a:t>
            </a:r>
            <a:r>
              <a:rPr lang="en-US" sz="1400" dirty="0" err="1"/>
              <a:t>uyumlu</a:t>
            </a:r>
            <a:r>
              <a:rPr lang="en-US" sz="1400" dirty="0"/>
              <a:t> </a:t>
            </a:r>
            <a:r>
              <a:rPr lang="en-US" sz="1400" dirty="0" err="1"/>
              <a:t>olması</a:t>
            </a:r>
            <a:r>
              <a:rPr lang="en-US" sz="1400" dirty="0"/>
              <a:t> </a:t>
            </a:r>
            <a:r>
              <a:rPr lang="en-US" sz="1400" dirty="0" err="1"/>
              <a:t>için</a:t>
            </a:r>
            <a:r>
              <a:rPr lang="en-US" sz="1400" dirty="0"/>
              <a:t> </a:t>
            </a:r>
            <a:r>
              <a:rPr lang="en-US" sz="1400" dirty="0" err="1"/>
              <a:t>müzik</a:t>
            </a:r>
            <a:r>
              <a:rPr lang="en-US" sz="1400" dirty="0"/>
              <a:t> </a:t>
            </a:r>
            <a:r>
              <a:rPr lang="en-US" sz="1400" dirty="0" err="1"/>
              <a:t>kutusu</a:t>
            </a:r>
            <a:r>
              <a:rPr lang="en-US" sz="1400" dirty="0"/>
              <a:t> </a:t>
            </a:r>
            <a:r>
              <a:rPr lang="en-US" sz="1400" dirty="0" err="1"/>
              <a:t>şeklinde</a:t>
            </a:r>
            <a:r>
              <a:rPr lang="en-US" sz="1400" dirty="0"/>
              <a:t> </a:t>
            </a:r>
            <a:r>
              <a:rPr lang="en-US" sz="1400" dirty="0" err="1"/>
              <a:t>bir</a:t>
            </a:r>
            <a:r>
              <a:rPr lang="en-US" sz="1400" dirty="0"/>
              <a:t> </a:t>
            </a:r>
            <a:r>
              <a:rPr lang="en-US" sz="1400" dirty="0" err="1"/>
              <a:t>akvaryum</a:t>
            </a:r>
            <a:r>
              <a:rPr lang="en-US" sz="1400" dirty="0"/>
              <a:t> </a:t>
            </a:r>
            <a:r>
              <a:rPr lang="en-US" sz="1400" dirty="0" err="1"/>
              <a:t>inşa</a:t>
            </a:r>
            <a:r>
              <a:rPr lang="en-US" sz="1400" dirty="0"/>
              <a:t> </a:t>
            </a:r>
            <a:r>
              <a:rPr lang="en-US" sz="1400" dirty="0" err="1"/>
              <a:t>etmekten</a:t>
            </a:r>
            <a:r>
              <a:rPr lang="en-US" sz="1400" dirty="0"/>
              <a:t> </a:t>
            </a:r>
            <a:r>
              <a:rPr lang="en-US" sz="1400" dirty="0" err="1"/>
              <a:t>piramide</a:t>
            </a:r>
            <a:r>
              <a:rPr lang="en-US" sz="1400" dirty="0"/>
              <a:t>, </a:t>
            </a:r>
            <a:r>
              <a:rPr lang="en-US" sz="1400" dirty="0" err="1"/>
              <a:t>arabaya</a:t>
            </a:r>
            <a:r>
              <a:rPr lang="en-US" sz="1400" dirty="0"/>
              <a:t> </a:t>
            </a:r>
            <a:r>
              <a:rPr lang="en-US" sz="1400" dirty="0" err="1"/>
              <a:t>ve</a:t>
            </a:r>
            <a:r>
              <a:rPr lang="en-US" sz="1400" dirty="0"/>
              <a:t> </a:t>
            </a:r>
            <a:r>
              <a:rPr lang="en-US" sz="1400" dirty="0" err="1"/>
              <a:t>bira</a:t>
            </a:r>
            <a:r>
              <a:rPr lang="en-US" sz="1400" dirty="0"/>
              <a:t> </a:t>
            </a:r>
            <a:r>
              <a:rPr lang="en-US" sz="1400" dirty="0" err="1"/>
              <a:t>fıçısına</a:t>
            </a:r>
            <a:r>
              <a:rPr lang="en-US" sz="1400" dirty="0"/>
              <a:t> </a:t>
            </a:r>
            <a:r>
              <a:rPr lang="en-US" sz="1400" dirty="0" err="1"/>
              <a:t>benzeyen</a:t>
            </a:r>
            <a:r>
              <a:rPr lang="en-US" sz="1400" dirty="0"/>
              <a:t> </a:t>
            </a:r>
            <a:r>
              <a:rPr lang="en-US" sz="1400" dirty="0" err="1"/>
              <a:t>akvaryumlar</a:t>
            </a:r>
            <a:r>
              <a:rPr lang="en-US" sz="1400" dirty="0"/>
              <a:t> </a:t>
            </a:r>
            <a:r>
              <a:rPr lang="en-US" sz="1400" dirty="0" err="1"/>
              <a:t>tasarlamaya</a:t>
            </a:r>
            <a:r>
              <a:rPr lang="en-US" sz="1400" dirty="0"/>
              <a:t> </a:t>
            </a:r>
            <a:r>
              <a:rPr lang="en-US" sz="1400" dirty="0" err="1"/>
              <a:t>kadar</a:t>
            </a:r>
            <a:r>
              <a:rPr lang="en-US" sz="1400" dirty="0"/>
              <a:t>, </a:t>
            </a:r>
            <a:r>
              <a:rPr lang="en-US" sz="1400" dirty="0" err="1"/>
              <a:t>Wayde</a:t>
            </a:r>
            <a:r>
              <a:rPr lang="en-US" sz="1400" dirty="0"/>
              <a:t> </a:t>
            </a:r>
            <a:r>
              <a:rPr lang="en-US" sz="1400" dirty="0" err="1"/>
              <a:t>ve</a:t>
            </a:r>
            <a:r>
              <a:rPr lang="en-US" sz="1400" dirty="0"/>
              <a:t> Brett </a:t>
            </a:r>
            <a:r>
              <a:rPr lang="en-US" sz="1400" dirty="0" err="1"/>
              <a:t>okyanusa</a:t>
            </a:r>
            <a:r>
              <a:rPr lang="en-US" sz="1400" dirty="0"/>
              <a:t> </a:t>
            </a:r>
            <a:r>
              <a:rPr lang="en-US" sz="1400" dirty="0" err="1"/>
              <a:t>ait</a:t>
            </a:r>
            <a:r>
              <a:rPr lang="en-US" sz="1400" dirty="0"/>
              <a:t> </a:t>
            </a:r>
            <a:r>
              <a:rPr lang="en-US" sz="1400" dirty="0" err="1"/>
              <a:t>özel</a:t>
            </a:r>
            <a:r>
              <a:rPr lang="en-US" sz="1400" dirty="0"/>
              <a:t> </a:t>
            </a:r>
            <a:r>
              <a:rPr lang="en-US" sz="1400" dirty="0" err="1"/>
              <a:t>bir</a:t>
            </a:r>
            <a:r>
              <a:rPr lang="en-US" sz="1400" dirty="0"/>
              <a:t> </a:t>
            </a:r>
            <a:r>
              <a:rPr lang="en-US" sz="1400" dirty="0" err="1"/>
              <a:t>parça</a:t>
            </a:r>
            <a:r>
              <a:rPr lang="en-US" sz="1400" dirty="0"/>
              <a:t> </a:t>
            </a:r>
            <a:r>
              <a:rPr lang="en-US" sz="1400" dirty="0" err="1"/>
              <a:t>sunmak</a:t>
            </a:r>
            <a:r>
              <a:rPr lang="en-US" sz="1400" dirty="0"/>
              <a:t> </a:t>
            </a:r>
            <a:r>
              <a:rPr lang="en-US" sz="1400" dirty="0" err="1"/>
              <a:t>için</a:t>
            </a:r>
            <a:r>
              <a:rPr lang="en-US" sz="1400" dirty="0"/>
              <a:t> </a:t>
            </a:r>
            <a:r>
              <a:rPr lang="en-US" sz="1400" dirty="0" err="1"/>
              <a:t>elinden</a:t>
            </a:r>
            <a:r>
              <a:rPr lang="en-US" sz="1400" dirty="0"/>
              <a:t> </a:t>
            </a:r>
            <a:r>
              <a:rPr lang="en-US" sz="1400" dirty="0" err="1"/>
              <a:t>geleni</a:t>
            </a:r>
            <a:r>
              <a:rPr lang="en-US" sz="1400" dirty="0"/>
              <a:t> </a:t>
            </a:r>
            <a:r>
              <a:rPr lang="en-US" sz="1400" dirty="0" err="1"/>
              <a:t>yapıyor</a:t>
            </a:r>
            <a:r>
              <a:rPr lang="en-US" sz="1400" dirty="0"/>
              <a:t>. Bu </a:t>
            </a:r>
            <a:r>
              <a:rPr lang="en-US" sz="1400" dirty="0" err="1"/>
              <a:t>eğlence</a:t>
            </a:r>
            <a:r>
              <a:rPr lang="en-US" sz="1400" dirty="0"/>
              <a:t> </a:t>
            </a:r>
            <a:r>
              <a:rPr lang="en-US" sz="1400" dirty="0" err="1"/>
              <a:t>dolu</a:t>
            </a:r>
            <a:r>
              <a:rPr lang="en-US" sz="1400" dirty="0"/>
              <a:t> program, </a:t>
            </a:r>
            <a:r>
              <a:rPr lang="en-US" sz="1400" dirty="0" err="1"/>
              <a:t>Wayde</a:t>
            </a:r>
            <a:r>
              <a:rPr lang="en-US" sz="1400" dirty="0"/>
              <a:t> </a:t>
            </a:r>
            <a:r>
              <a:rPr lang="en-US" sz="1400" dirty="0" err="1"/>
              <a:t>ve</a:t>
            </a:r>
            <a:r>
              <a:rPr lang="en-US" sz="1400" dirty="0"/>
              <a:t> </a:t>
            </a:r>
            <a:r>
              <a:rPr lang="en-US" sz="1400" dirty="0" err="1"/>
              <a:t>Brett’in</a:t>
            </a:r>
            <a:r>
              <a:rPr lang="en-US" sz="1400" dirty="0"/>
              <a:t> </a:t>
            </a:r>
            <a:r>
              <a:rPr lang="en-US" sz="1400" dirty="0" err="1"/>
              <a:t>inatçı</a:t>
            </a:r>
            <a:r>
              <a:rPr lang="en-US" sz="1400" dirty="0"/>
              <a:t> </a:t>
            </a:r>
            <a:r>
              <a:rPr lang="en-US" sz="1400" dirty="0" err="1"/>
              <a:t>ve</a:t>
            </a:r>
            <a:r>
              <a:rPr lang="en-US" sz="1400" dirty="0"/>
              <a:t> </a:t>
            </a:r>
            <a:r>
              <a:rPr lang="en-US" sz="1400" dirty="0" err="1"/>
              <a:t>sıra</a:t>
            </a:r>
            <a:r>
              <a:rPr lang="en-US" sz="1400" dirty="0"/>
              <a:t> </a:t>
            </a:r>
            <a:r>
              <a:rPr lang="en-US" sz="1400" dirty="0" err="1"/>
              <a:t>dışı</a:t>
            </a:r>
            <a:r>
              <a:rPr lang="en-US" sz="1400" dirty="0"/>
              <a:t> </a:t>
            </a:r>
            <a:r>
              <a:rPr lang="en-US" sz="1400" dirty="0" err="1"/>
              <a:t>ailesi</a:t>
            </a:r>
            <a:r>
              <a:rPr lang="en-US" sz="1400" dirty="0"/>
              <a:t> </a:t>
            </a:r>
            <a:r>
              <a:rPr lang="en-US" sz="1400" dirty="0" err="1"/>
              <a:t>ve</a:t>
            </a:r>
            <a:r>
              <a:rPr lang="en-US" sz="1400" dirty="0"/>
              <a:t> </a:t>
            </a:r>
            <a:r>
              <a:rPr lang="en-US" sz="1400" dirty="0" err="1"/>
              <a:t>personeliyle</a:t>
            </a:r>
            <a:r>
              <a:rPr lang="en-US" sz="1400" dirty="0"/>
              <a:t> </a:t>
            </a:r>
            <a:r>
              <a:rPr lang="en-US" sz="1400" dirty="0" err="1"/>
              <a:t>yan</a:t>
            </a:r>
            <a:r>
              <a:rPr lang="en-US" sz="1400" dirty="0"/>
              <a:t> </a:t>
            </a:r>
            <a:r>
              <a:rPr lang="en-US" sz="1400" dirty="0" err="1"/>
              <a:t>yana</a:t>
            </a:r>
            <a:r>
              <a:rPr lang="en-US" sz="1400" dirty="0"/>
              <a:t> </a:t>
            </a:r>
            <a:r>
              <a:rPr lang="en-US" sz="1400" dirty="0" err="1"/>
              <a:t>çalışırken</a:t>
            </a:r>
            <a:r>
              <a:rPr lang="en-US" sz="1400" dirty="0"/>
              <a:t> 14 </a:t>
            </a:r>
            <a:r>
              <a:rPr lang="en-US" sz="1400" dirty="0" err="1"/>
              <a:t>yıldır</a:t>
            </a:r>
            <a:r>
              <a:rPr lang="en-US" sz="1400" dirty="0"/>
              <a:t> </a:t>
            </a:r>
            <a:r>
              <a:rPr lang="en-US" sz="1400" dirty="0" err="1"/>
              <a:t>sapasağlam</a:t>
            </a:r>
            <a:r>
              <a:rPr lang="en-US" sz="1400" dirty="0"/>
              <a:t> </a:t>
            </a:r>
            <a:r>
              <a:rPr lang="en-US" sz="1400" dirty="0" err="1"/>
              <a:t>ayakta</a:t>
            </a:r>
            <a:r>
              <a:rPr lang="en-US" sz="1400" dirty="0"/>
              <a:t> </a:t>
            </a:r>
            <a:r>
              <a:rPr lang="en-US" sz="1400" dirty="0" err="1"/>
              <a:t>duran</a:t>
            </a:r>
            <a:r>
              <a:rPr lang="en-US" sz="1400" dirty="0"/>
              <a:t> </a:t>
            </a:r>
            <a:r>
              <a:rPr lang="en-US" sz="1400" dirty="0" err="1"/>
              <a:t>bir</a:t>
            </a:r>
            <a:r>
              <a:rPr lang="en-US" sz="1400" dirty="0"/>
              <a:t> </a:t>
            </a:r>
            <a:r>
              <a:rPr lang="en-US" sz="1400" dirty="0" err="1"/>
              <a:t>işletmenin</a:t>
            </a:r>
            <a:r>
              <a:rPr lang="en-US" sz="1400" dirty="0"/>
              <a:t> </a:t>
            </a:r>
            <a:r>
              <a:rPr lang="en-US" sz="1400" dirty="0" err="1"/>
              <a:t>zorluklarını</a:t>
            </a:r>
            <a:r>
              <a:rPr lang="en-US" sz="1400" dirty="0"/>
              <a:t> </a:t>
            </a:r>
            <a:r>
              <a:rPr lang="en-US" sz="1400" dirty="0" err="1"/>
              <a:t>ve</a:t>
            </a:r>
            <a:r>
              <a:rPr lang="en-US" sz="1400" dirty="0"/>
              <a:t> </a:t>
            </a:r>
            <a:r>
              <a:rPr lang="en-US" sz="1400" dirty="0" err="1"/>
              <a:t>başarılarını</a:t>
            </a:r>
            <a:r>
              <a:rPr lang="en-US" sz="1400" dirty="0"/>
              <a:t> </a:t>
            </a:r>
            <a:r>
              <a:rPr lang="en-US" sz="1400" dirty="0" err="1"/>
              <a:t>ortaya</a:t>
            </a:r>
            <a:r>
              <a:rPr lang="en-US" sz="1400" dirty="0"/>
              <a:t> </a:t>
            </a:r>
            <a:r>
              <a:rPr lang="en-US" sz="1400" dirty="0" err="1"/>
              <a:t>koyuyor</a:t>
            </a:r>
            <a:r>
              <a:rPr lang="en-US" sz="1400" dirty="0"/>
              <a:t>.</a:t>
            </a:r>
            <a:endParaRPr lang="tr-TR" sz="1400" dirty="0"/>
          </a:p>
        </p:txBody>
      </p:sp>
      <p:sp>
        <p:nvSpPr>
          <p:cNvPr id="7" name="TextBox 6"/>
          <p:cNvSpPr txBox="1"/>
          <p:nvPr/>
        </p:nvSpPr>
        <p:spPr>
          <a:xfrm>
            <a:off x="5643688" y="1167489"/>
            <a:ext cx="1927322" cy="369332"/>
          </a:xfrm>
          <a:prstGeom prst="rect">
            <a:avLst/>
          </a:prstGeom>
          <a:noFill/>
        </p:spPr>
        <p:txBody>
          <a:bodyPr wrap="none" rtlCol="0">
            <a:spAutoFit/>
          </a:bodyPr>
          <a:lstStyle/>
          <a:p>
            <a:r>
              <a:rPr lang="en-US" b="1" dirty="0" err="1"/>
              <a:t>Özel</a:t>
            </a:r>
            <a:r>
              <a:rPr lang="en-US" b="1" dirty="0"/>
              <a:t> </a:t>
            </a:r>
            <a:r>
              <a:rPr lang="en-US" b="1" dirty="0" err="1"/>
              <a:t>Akvaryumlar</a:t>
            </a:r>
            <a:r>
              <a:rPr lang="en-US" b="1" dirty="0"/>
              <a:t> </a:t>
            </a:r>
            <a:endParaRPr lang="tr-TR" b="1" dirty="0"/>
          </a:p>
        </p:txBody>
      </p:sp>
      <p:sp>
        <p:nvSpPr>
          <p:cNvPr id="8" name="TextBox 7"/>
          <p:cNvSpPr txBox="1"/>
          <p:nvPr/>
        </p:nvSpPr>
        <p:spPr>
          <a:xfrm>
            <a:off x="6045712" y="1540272"/>
            <a:ext cx="1296143" cy="553998"/>
          </a:xfrm>
          <a:prstGeom prst="rect">
            <a:avLst/>
          </a:prstGeom>
          <a:noFill/>
        </p:spPr>
        <p:txBody>
          <a:bodyPr wrap="square" rtlCol="0">
            <a:spAutoFit/>
          </a:bodyPr>
          <a:lstStyle/>
          <a:p>
            <a:r>
              <a:rPr lang="en-US" sz="1200" b="1" cap="all" dirty="0" smtClean="0">
                <a:solidFill>
                  <a:srgbClr val="92D050"/>
                </a:solidFill>
              </a:rPr>
              <a:t>İLK </a:t>
            </a:r>
            <a:r>
              <a:rPr lang="en-US" sz="1200" b="1" cap="all" dirty="0">
                <a:solidFill>
                  <a:srgbClr val="92D050"/>
                </a:solidFill>
              </a:rPr>
              <a:t>GÖSTERİM</a:t>
            </a:r>
            <a:endParaRPr lang="tr-TR" sz="1200" b="1" cap="all" dirty="0">
              <a:solidFill>
                <a:srgbClr val="92D050"/>
              </a:solidFill>
            </a:endParaRPr>
          </a:p>
          <a:p>
            <a:endParaRPr lang="tr-TR" dirty="0"/>
          </a:p>
        </p:txBody>
      </p:sp>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5470" y="72061"/>
            <a:ext cx="1019018" cy="71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87007" y="4870901"/>
            <a:ext cx="3743782" cy="646331"/>
          </a:xfrm>
          <a:prstGeom prst="rect">
            <a:avLst/>
          </a:prstGeom>
          <a:noFill/>
        </p:spPr>
        <p:txBody>
          <a:bodyPr wrap="none" rtlCol="0">
            <a:spAutoFit/>
          </a:bodyPr>
          <a:lstStyle/>
          <a:p>
            <a:r>
              <a:rPr lang="en-US" b="1" dirty="0"/>
              <a:t>7 </a:t>
            </a:r>
            <a:r>
              <a:rPr lang="en-US" b="1" dirty="0" err="1"/>
              <a:t>Şubat</a:t>
            </a:r>
            <a:r>
              <a:rPr lang="en-US" b="1" dirty="0"/>
              <a:t> </a:t>
            </a:r>
            <a:r>
              <a:rPr lang="en-US" b="1" dirty="0" err="1"/>
              <a:t>Cuma</a:t>
            </a:r>
            <a:r>
              <a:rPr lang="en-US" b="1" dirty="0"/>
              <a:t> </a:t>
            </a:r>
            <a:r>
              <a:rPr lang="en-US" b="1" dirty="0" err="1"/>
              <a:t>saat</a:t>
            </a:r>
            <a:r>
              <a:rPr lang="en-US" b="1" dirty="0"/>
              <a:t> 22:00’den </a:t>
            </a:r>
            <a:r>
              <a:rPr lang="en-US" b="1" dirty="0" err="1"/>
              <a:t>itibaren</a:t>
            </a:r>
            <a:endParaRPr lang="tr-TR" dirty="0"/>
          </a:p>
          <a:p>
            <a:endParaRPr lang="tr-TR" dirty="0">
              <a:solidFill>
                <a:srgbClr val="92D050"/>
              </a:solidFill>
            </a:endParaRPr>
          </a:p>
        </p:txBody>
      </p:sp>
      <p:pic>
        <p:nvPicPr>
          <p:cNvPr id="24578" name="Picture 2" descr="C:\Users\eaytas\Desktop\DHP\Wayde-King-Brett-Raymer-Tank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310" y="1777293"/>
            <a:ext cx="3463175" cy="247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2327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6" name="TextBox 15"/>
          <p:cNvSpPr txBox="1"/>
          <p:nvPr/>
        </p:nvSpPr>
        <p:spPr>
          <a:xfrm>
            <a:off x="4567095" y="2276872"/>
            <a:ext cx="4253376" cy="2893100"/>
          </a:xfrm>
          <a:prstGeom prst="rect">
            <a:avLst/>
          </a:prstGeom>
          <a:noFill/>
        </p:spPr>
        <p:txBody>
          <a:bodyPr wrap="square" rtlCol="0">
            <a:spAutoFit/>
          </a:bodyPr>
          <a:lstStyle/>
          <a:p>
            <a:r>
              <a:rPr lang="tr-TR" sz="1400" b="1" cap="all" dirty="0" smtClean="0"/>
              <a:t>Konu:</a:t>
            </a:r>
            <a:r>
              <a:rPr lang="tr-TR" sz="1400" b="1" cap="all" dirty="0"/>
              <a:t> </a:t>
            </a:r>
            <a:r>
              <a:rPr lang="en-US" sz="1400" dirty="0" err="1"/>
              <a:t>Kaliforniya</a:t>
            </a:r>
            <a:r>
              <a:rPr lang="en-US" sz="1400" dirty="0"/>
              <a:t> </a:t>
            </a:r>
            <a:r>
              <a:rPr lang="en-US" sz="1400" dirty="0" err="1"/>
              <a:t>Sörf</a:t>
            </a:r>
            <a:r>
              <a:rPr lang="en-US" sz="1400" dirty="0"/>
              <a:t> </a:t>
            </a:r>
            <a:r>
              <a:rPr lang="en-US" sz="1400" dirty="0" err="1"/>
              <a:t>Plajı</a:t>
            </a:r>
            <a:r>
              <a:rPr lang="en-US" sz="1400" dirty="0"/>
              <a:t>, </a:t>
            </a:r>
            <a:r>
              <a:rPr lang="en-US" sz="1400" dirty="0" err="1"/>
              <a:t>iki</a:t>
            </a:r>
            <a:r>
              <a:rPr lang="en-US" sz="1400" dirty="0"/>
              <a:t> </a:t>
            </a:r>
            <a:r>
              <a:rPr lang="en-US" sz="1400" dirty="0" err="1"/>
              <a:t>yılda</a:t>
            </a:r>
            <a:r>
              <a:rPr lang="en-US" sz="1400" dirty="0"/>
              <a:t> </a:t>
            </a:r>
            <a:r>
              <a:rPr lang="en-US" sz="1400" dirty="0" err="1"/>
              <a:t>bir</a:t>
            </a:r>
            <a:r>
              <a:rPr lang="en-US" sz="1400" dirty="0"/>
              <a:t> </a:t>
            </a:r>
            <a:r>
              <a:rPr lang="en-US" sz="1400" dirty="0" err="1"/>
              <a:t>hemen</a:t>
            </a:r>
            <a:r>
              <a:rPr lang="en-US" sz="1400" dirty="0"/>
              <a:t> </a:t>
            </a:r>
            <a:r>
              <a:rPr lang="en-US" sz="1400" dirty="0" err="1"/>
              <a:t>hemen</a:t>
            </a:r>
            <a:r>
              <a:rPr lang="en-US" sz="1400" dirty="0"/>
              <a:t> </a:t>
            </a:r>
            <a:r>
              <a:rPr lang="en-US" sz="1400" dirty="0" err="1"/>
              <a:t>aynı</a:t>
            </a:r>
            <a:r>
              <a:rPr lang="en-US" sz="1400" dirty="0"/>
              <a:t> </a:t>
            </a:r>
            <a:r>
              <a:rPr lang="en-US" sz="1400" dirty="0" err="1"/>
              <a:t>gün</a:t>
            </a:r>
            <a:r>
              <a:rPr lang="en-US" sz="1400" dirty="0"/>
              <a:t> </a:t>
            </a:r>
            <a:r>
              <a:rPr lang="en-US" sz="1400" dirty="0" err="1"/>
              <a:t>öldürmek</a:t>
            </a:r>
            <a:r>
              <a:rPr lang="en-US" sz="1400" dirty="0"/>
              <a:t> </a:t>
            </a:r>
            <a:r>
              <a:rPr lang="en-US" sz="1400" dirty="0" err="1"/>
              <a:t>için</a:t>
            </a:r>
            <a:r>
              <a:rPr lang="en-US" sz="1400" dirty="0"/>
              <a:t> </a:t>
            </a:r>
            <a:r>
              <a:rPr lang="en-US" sz="1400" dirty="0" err="1"/>
              <a:t>geri</a:t>
            </a:r>
            <a:r>
              <a:rPr lang="en-US" sz="1400" dirty="0"/>
              <a:t> </a:t>
            </a:r>
            <a:r>
              <a:rPr lang="en-US" sz="1400" dirty="0" err="1"/>
              <a:t>dönen</a:t>
            </a:r>
            <a:r>
              <a:rPr lang="en-US" sz="1400" dirty="0"/>
              <a:t> </a:t>
            </a:r>
            <a:r>
              <a:rPr lang="en-US" sz="1400" dirty="0" err="1"/>
              <a:t>seri</a:t>
            </a:r>
            <a:r>
              <a:rPr lang="en-US" sz="1400" dirty="0"/>
              <a:t> </a:t>
            </a:r>
            <a:r>
              <a:rPr lang="en-US" sz="1400" dirty="0" err="1"/>
              <a:t>katil</a:t>
            </a:r>
            <a:r>
              <a:rPr lang="en-US" sz="1400" dirty="0"/>
              <a:t> </a:t>
            </a:r>
            <a:r>
              <a:rPr lang="en-US" sz="1400" dirty="0" err="1"/>
              <a:t>büyük</a:t>
            </a:r>
            <a:r>
              <a:rPr lang="en-US" sz="1400" dirty="0"/>
              <a:t> </a:t>
            </a:r>
            <a:r>
              <a:rPr lang="en-US" sz="1400" dirty="0" err="1"/>
              <a:t>beyaz</a:t>
            </a:r>
            <a:r>
              <a:rPr lang="en-US" sz="1400" dirty="0"/>
              <a:t> </a:t>
            </a:r>
            <a:r>
              <a:rPr lang="en-US" sz="1400" dirty="0" err="1"/>
              <a:t>köpek</a:t>
            </a:r>
            <a:r>
              <a:rPr lang="en-US" sz="1400" dirty="0"/>
              <a:t> </a:t>
            </a:r>
            <a:r>
              <a:rPr lang="en-US" sz="1400" dirty="0" err="1"/>
              <a:t>balığının</a:t>
            </a:r>
            <a:r>
              <a:rPr lang="en-US" sz="1400" dirty="0"/>
              <a:t> </a:t>
            </a:r>
            <a:r>
              <a:rPr lang="en-US" sz="1400" dirty="0" err="1"/>
              <a:t>uğrak</a:t>
            </a:r>
            <a:r>
              <a:rPr lang="en-US" sz="1400" dirty="0"/>
              <a:t> </a:t>
            </a:r>
            <a:r>
              <a:rPr lang="en-US" sz="1400" dirty="0" err="1"/>
              <a:t>yeri</a:t>
            </a:r>
            <a:r>
              <a:rPr lang="en-US" sz="1400" dirty="0"/>
              <a:t> </a:t>
            </a:r>
            <a:r>
              <a:rPr lang="en-US" sz="1400" dirty="0" err="1"/>
              <a:t>olabilir</a:t>
            </a:r>
            <a:r>
              <a:rPr lang="en-US" sz="1400" dirty="0"/>
              <a:t>. </a:t>
            </a:r>
            <a:r>
              <a:rPr lang="en-US" sz="1400" dirty="0" err="1"/>
              <a:t>Yaşadıkları</a:t>
            </a:r>
            <a:r>
              <a:rPr lang="en-US" sz="1400" dirty="0"/>
              <a:t> </a:t>
            </a:r>
            <a:r>
              <a:rPr lang="en-US" sz="1400" dirty="0" err="1"/>
              <a:t>travmadan</a:t>
            </a:r>
            <a:r>
              <a:rPr lang="en-US" sz="1400" dirty="0"/>
              <a:t> </a:t>
            </a:r>
            <a:r>
              <a:rPr lang="en-US" sz="1400" dirty="0" err="1"/>
              <a:t>olumsuz</a:t>
            </a:r>
            <a:r>
              <a:rPr lang="en-US" sz="1400" dirty="0"/>
              <a:t> </a:t>
            </a:r>
            <a:r>
              <a:rPr lang="en-US" sz="1400" dirty="0" err="1"/>
              <a:t>yönde</a:t>
            </a:r>
            <a:r>
              <a:rPr lang="en-US" sz="1400" dirty="0"/>
              <a:t> </a:t>
            </a:r>
            <a:r>
              <a:rPr lang="en-US" sz="1400" dirty="0" err="1"/>
              <a:t>etkilenen</a:t>
            </a:r>
            <a:r>
              <a:rPr lang="en-US" sz="1400" dirty="0"/>
              <a:t> </a:t>
            </a:r>
            <a:r>
              <a:rPr lang="en-US" sz="1400" dirty="0" err="1"/>
              <a:t>yerli</a:t>
            </a:r>
            <a:r>
              <a:rPr lang="en-US" sz="1400" dirty="0"/>
              <a:t> </a:t>
            </a:r>
            <a:r>
              <a:rPr lang="en-US" sz="1400" dirty="0" err="1"/>
              <a:t>halk</a:t>
            </a:r>
            <a:r>
              <a:rPr lang="en-US" sz="1400" dirty="0"/>
              <a:t>, </a:t>
            </a:r>
            <a:r>
              <a:rPr lang="en-US" sz="1400" dirty="0" err="1"/>
              <a:t>aniden</a:t>
            </a:r>
            <a:r>
              <a:rPr lang="en-US" sz="1400" dirty="0"/>
              <a:t> </a:t>
            </a:r>
            <a:r>
              <a:rPr lang="en-US" sz="1400" dirty="0" err="1"/>
              <a:t>dünyanın</a:t>
            </a:r>
            <a:r>
              <a:rPr lang="en-US" sz="1400" dirty="0"/>
              <a:t> "en </a:t>
            </a:r>
            <a:r>
              <a:rPr lang="en-US" sz="1400" dirty="0" err="1"/>
              <a:t>köpek</a:t>
            </a:r>
            <a:r>
              <a:rPr lang="en-US" sz="1400" dirty="0"/>
              <a:t> </a:t>
            </a:r>
            <a:r>
              <a:rPr lang="en-US" sz="1400" dirty="0" err="1"/>
              <a:t>balıklı</a:t>
            </a:r>
            <a:r>
              <a:rPr lang="en-US" sz="1400" dirty="0"/>
              <a:t>" </a:t>
            </a:r>
            <a:r>
              <a:rPr lang="en-US" sz="1400" dirty="0" err="1"/>
              <a:t>yerlerinden</a:t>
            </a:r>
            <a:r>
              <a:rPr lang="en-US" sz="1400" dirty="0"/>
              <a:t> </a:t>
            </a:r>
            <a:r>
              <a:rPr lang="en-US" sz="1400" dirty="0" err="1"/>
              <a:t>biri</a:t>
            </a:r>
            <a:r>
              <a:rPr lang="en-US" sz="1400" dirty="0"/>
              <a:t> </a:t>
            </a:r>
            <a:r>
              <a:rPr lang="en-US" sz="1400" dirty="0" err="1"/>
              <a:t>haline</a:t>
            </a:r>
            <a:r>
              <a:rPr lang="en-US" sz="1400" dirty="0"/>
              <a:t> </a:t>
            </a:r>
            <a:r>
              <a:rPr lang="en-US" sz="1400" dirty="0" err="1"/>
              <a:t>gelen</a:t>
            </a:r>
            <a:r>
              <a:rPr lang="en-US" sz="1400" dirty="0"/>
              <a:t> ideal </a:t>
            </a:r>
            <a:r>
              <a:rPr lang="en-US" sz="1400" dirty="0" err="1"/>
              <a:t>sörf</a:t>
            </a:r>
            <a:r>
              <a:rPr lang="en-US" sz="1400" dirty="0"/>
              <a:t> </a:t>
            </a:r>
            <a:r>
              <a:rPr lang="en-US" sz="1400" dirty="0" err="1"/>
              <a:t>bölgesini</a:t>
            </a:r>
            <a:r>
              <a:rPr lang="en-US" sz="1400" dirty="0"/>
              <a:t> </a:t>
            </a:r>
            <a:r>
              <a:rPr lang="en-US" sz="1400" dirty="0" err="1"/>
              <a:t>terk</a:t>
            </a:r>
            <a:r>
              <a:rPr lang="en-US" sz="1400" dirty="0"/>
              <a:t> </a:t>
            </a:r>
            <a:r>
              <a:rPr lang="en-US" sz="1400" dirty="0" err="1"/>
              <a:t>etti</a:t>
            </a:r>
            <a:r>
              <a:rPr lang="en-US" sz="1400" dirty="0"/>
              <a:t>. Bu </a:t>
            </a:r>
            <a:r>
              <a:rPr lang="en-US" sz="1400" dirty="0" err="1"/>
              <a:t>gizemi</a:t>
            </a:r>
            <a:r>
              <a:rPr lang="en-US" sz="1400" dirty="0"/>
              <a:t> </a:t>
            </a:r>
            <a:r>
              <a:rPr lang="en-US" sz="1400" dirty="0" err="1"/>
              <a:t>çözmenin</a:t>
            </a:r>
            <a:r>
              <a:rPr lang="en-US" sz="1400" dirty="0"/>
              <a:t> </a:t>
            </a:r>
            <a:r>
              <a:rPr lang="en-US" sz="1400" dirty="0" err="1"/>
              <a:t>yolu</a:t>
            </a:r>
            <a:r>
              <a:rPr lang="en-US" sz="1400" dirty="0"/>
              <a:t>, </a:t>
            </a:r>
            <a:r>
              <a:rPr lang="en-US" sz="1400" dirty="0" err="1"/>
              <a:t>ısırık</a:t>
            </a:r>
            <a:r>
              <a:rPr lang="en-US" sz="1400" dirty="0"/>
              <a:t> </a:t>
            </a:r>
            <a:r>
              <a:rPr lang="en-US" sz="1400" dirty="0" err="1"/>
              <a:t>izlerinin</a:t>
            </a:r>
            <a:r>
              <a:rPr lang="en-US" sz="1400" dirty="0"/>
              <a:t> </a:t>
            </a:r>
            <a:r>
              <a:rPr lang="en-US" sz="1400" dirty="0" err="1"/>
              <a:t>ve</a:t>
            </a:r>
            <a:r>
              <a:rPr lang="en-US" sz="1400" dirty="0"/>
              <a:t> </a:t>
            </a:r>
            <a:r>
              <a:rPr lang="en-US" sz="1400" dirty="0" err="1"/>
              <a:t>kurbanlar</a:t>
            </a:r>
            <a:r>
              <a:rPr lang="en-US" sz="1400" dirty="0"/>
              <a:t> </a:t>
            </a:r>
            <a:r>
              <a:rPr lang="en-US" sz="1400" dirty="0" err="1"/>
              <a:t>üzerinde</a:t>
            </a:r>
            <a:r>
              <a:rPr lang="en-US" sz="1400" dirty="0"/>
              <a:t> </a:t>
            </a:r>
            <a:r>
              <a:rPr lang="en-US" sz="1400" dirty="0" err="1"/>
              <a:t>bulunan</a:t>
            </a:r>
            <a:r>
              <a:rPr lang="en-US" sz="1400" dirty="0"/>
              <a:t> </a:t>
            </a:r>
            <a:r>
              <a:rPr lang="en-US" sz="1400" dirty="0" err="1"/>
              <a:t>diş</a:t>
            </a:r>
            <a:r>
              <a:rPr lang="en-US" sz="1400" dirty="0"/>
              <a:t> </a:t>
            </a:r>
            <a:r>
              <a:rPr lang="en-US" sz="1400" dirty="0" err="1"/>
              <a:t>parçalarının</a:t>
            </a:r>
            <a:r>
              <a:rPr lang="en-US" sz="1400" dirty="0"/>
              <a:t> DNA </a:t>
            </a:r>
            <a:r>
              <a:rPr lang="en-US" sz="1400" dirty="0" err="1"/>
              <a:t>örneklerinin</a:t>
            </a:r>
            <a:r>
              <a:rPr lang="en-US" sz="1400" dirty="0"/>
              <a:t> </a:t>
            </a:r>
            <a:r>
              <a:rPr lang="en-US" sz="1400" dirty="0" err="1"/>
              <a:t>analiz</a:t>
            </a:r>
            <a:r>
              <a:rPr lang="en-US" sz="1400" dirty="0"/>
              <a:t> </a:t>
            </a:r>
            <a:r>
              <a:rPr lang="en-US" sz="1400" dirty="0" err="1"/>
              <a:t>edilmesi</a:t>
            </a:r>
            <a:r>
              <a:rPr lang="en-US" sz="1400" dirty="0"/>
              <a:t> </a:t>
            </a:r>
            <a:r>
              <a:rPr lang="en-US" sz="1400" dirty="0" err="1"/>
              <a:t>dâhil</a:t>
            </a:r>
            <a:r>
              <a:rPr lang="en-US" sz="1400" dirty="0"/>
              <a:t>, </a:t>
            </a:r>
            <a:r>
              <a:rPr lang="en-US" sz="1400" dirty="0" err="1"/>
              <a:t>vakaların</a:t>
            </a:r>
            <a:r>
              <a:rPr lang="en-US" sz="1400" dirty="0"/>
              <a:t> CSI </a:t>
            </a:r>
            <a:r>
              <a:rPr lang="en-US" sz="1400" dirty="0" err="1"/>
              <a:t>tarzı</a:t>
            </a:r>
            <a:r>
              <a:rPr lang="en-US" sz="1400" dirty="0"/>
              <a:t> </a:t>
            </a:r>
            <a:r>
              <a:rPr lang="en-US" sz="1400" dirty="0" err="1"/>
              <a:t>adli</a:t>
            </a:r>
            <a:r>
              <a:rPr lang="en-US" sz="1400" dirty="0"/>
              <a:t> </a:t>
            </a:r>
            <a:r>
              <a:rPr lang="en-US" sz="1400" dirty="0" err="1"/>
              <a:t>bir</a:t>
            </a:r>
            <a:r>
              <a:rPr lang="en-US" sz="1400" dirty="0"/>
              <a:t> </a:t>
            </a:r>
            <a:r>
              <a:rPr lang="en-US" sz="1400" dirty="0" err="1"/>
              <a:t>incelemeye</a:t>
            </a:r>
            <a:r>
              <a:rPr lang="en-US" sz="1400" dirty="0"/>
              <a:t> </a:t>
            </a:r>
            <a:r>
              <a:rPr lang="en-US" sz="1400" dirty="0" err="1"/>
              <a:t>tabi</a:t>
            </a:r>
            <a:r>
              <a:rPr lang="en-US" sz="1400" dirty="0"/>
              <a:t> </a:t>
            </a:r>
            <a:r>
              <a:rPr lang="en-US" sz="1400" dirty="0" err="1"/>
              <a:t>tutulmasından</a:t>
            </a:r>
            <a:r>
              <a:rPr lang="en-US" sz="1400" dirty="0"/>
              <a:t> </a:t>
            </a:r>
            <a:r>
              <a:rPr lang="en-US" sz="1400" dirty="0" err="1"/>
              <a:t>geçiyor</a:t>
            </a:r>
            <a:r>
              <a:rPr lang="en-US" sz="1400" dirty="0"/>
              <a:t>. </a:t>
            </a:r>
            <a:r>
              <a:rPr lang="en-US" sz="1400" dirty="0" err="1"/>
              <a:t>Ayrıca</a:t>
            </a:r>
            <a:r>
              <a:rPr lang="en-US" sz="1400" dirty="0"/>
              <a:t>, </a:t>
            </a:r>
            <a:r>
              <a:rPr lang="en-US" sz="1400" dirty="0" err="1"/>
              <a:t>bu</a:t>
            </a:r>
            <a:r>
              <a:rPr lang="en-US" sz="1400" dirty="0"/>
              <a:t> </a:t>
            </a:r>
            <a:r>
              <a:rPr lang="en-US" sz="1400" dirty="0" err="1"/>
              <a:t>araştırma</a:t>
            </a:r>
            <a:r>
              <a:rPr lang="en-US" sz="1400" dirty="0"/>
              <a:t> </a:t>
            </a:r>
            <a:r>
              <a:rPr lang="en-US" sz="1400" dirty="0" err="1"/>
              <a:t>için</a:t>
            </a:r>
            <a:r>
              <a:rPr lang="en-US" sz="1400" dirty="0"/>
              <a:t> </a:t>
            </a:r>
            <a:r>
              <a:rPr lang="en-US" sz="1400" dirty="0" err="1"/>
              <a:t>muhtemelen</a:t>
            </a:r>
            <a:r>
              <a:rPr lang="en-US" sz="1400" dirty="0"/>
              <a:t> </a:t>
            </a:r>
            <a:r>
              <a:rPr lang="en-US" sz="1400" dirty="0" err="1"/>
              <a:t>şimdiye</a:t>
            </a:r>
            <a:r>
              <a:rPr lang="en-US" sz="1400" dirty="0"/>
              <a:t> </a:t>
            </a:r>
            <a:r>
              <a:rPr lang="en-US" sz="1400" dirty="0" err="1"/>
              <a:t>kadar</a:t>
            </a:r>
            <a:r>
              <a:rPr lang="en-US" sz="1400" dirty="0"/>
              <a:t> </a:t>
            </a:r>
            <a:r>
              <a:rPr lang="en-US" sz="1400" dirty="0" err="1"/>
              <a:t>kameralara</a:t>
            </a:r>
            <a:r>
              <a:rPr lang="en-US" sz="1400" dirty="0"/>
              <a:t> </a:t>
            </a:r>
            <a:r>
              <a:rPr lang="en-US" sz="1400" dirty="0" err="1"/>
              <a:t>yakalanan</a:t>
            </a:r>
            <a:r>
              <a:rPr lang="en-US" sz="1400" dirty="0"/>
              <a:t> en </a:t>
            </a:r>
            <a:r>
              <a:rPr lang="en-US" sz="1400" dirty="0" err="1"/>
              <a:t>büyük</a:t>
            </a:r>
            <a:r>
              <a:rPr lang="en-US" sz="1400" dirty="0"/>
              <a:t> </a:t>
            </a:r>
            <a:r>
              <a:rPr lang="en-US" sz="1400" dirty="0" err="1"/>
              <a:t>beyaz</a:t>
            </a:r>
            <a:r>
              <a:rPr lang="en-US" sz="1400" dirty="0"/>
              <a:t> </a:t>
            </a:r>
            <a:r>
              <a:rPr lang="en-US" sz="1400" dirty="0" err="1"/>
              <a:t>köpek</a:t>
            </a:r>
            <a:r>
              <a:rPr lang="en-US" sz="1400" dirty="0"/>
              <a:t> </a:t>
            </a:r>
            <a:r>
              <a:rPr lang="en-US" sz="1400" dirty="0" err="1"/>
              <a:t>balığıyla</a:t>
            </a:r>
            <a:r>
              <a:rPr lang="en-US" sz="1400" dirty="0"/>
              <a:t> </a:t>
            </a:r>
            <a:r>
              <a:rPr lang="en-US" sz="1400" dirty="0" err="1"/>
              <a:t>rahatsız</a:t>
            </a:r>
            <a:r>
              <a:rPr lang="en-US" sz="1400" dirty="0"/>
              <a:t> </a:t>
            </a:r>
            <a:r>
              <a:rPr lang="en-US" sz="1400" dirty="0" err="1"/>
              <a:t>edici</a:t>
            </a:r>
            <a:r>
              <a:rPr lang="en-US" sz="1400" dirty="0"/>
              <a:t>, </a:t>
            </a:r>
            <a:r>
              <a:rPr lang="en-US" sz="1400" dirty="0" err="1"/>
              <a:t>neredeyse</a:t>
            </a:r>
            <a:r>
              <a:rPr lang="en-US" sz="1400" dirty="0"/>
              <a:t> </a:t>
            </a:r>
            <a:r>
              <a:rPr lang="en-US" sz="1400" dirty="0" err="1"/>
              <a:t>ölümcül</a:t>
            </a:r>
            <a:r>
              <a:rPr lang="en-US" sz="1400" dirty="0"/>
              <a:t> </a:t>
            </a:r>
            <a:r>
              <a:rPr lang="en-US" sz="1400" dirty="0" err="1"/>
              <a:t>bir</a:t>
            </a:r>
            <a:r>
              <a:rPr lang="en-US" sz="1400" dirty="0"/>
              <a:t> </a:t>
            </a:r>
            <a:r>
              <a:rPr lang="en-US" sz="1400" dirty="0" err="1"/>
              <a:t>karşılaşma</a:t>
            </a:r>
            <a:r>
              <a:rPr lang="en-US" sz="1400" dirty="0"/>
              <a:t> da </a:t>
            </a:r>
            <a:r>
              <a:rPr lang="en-US" sz="1400" dirty="0" err="1"/>
              <a:t>gerekiyor</a:t>
            </a:r>
            <a:r>
              <a:rPr lang="en-US" sz="1400" dirty="0"/>
              <a:t>.</a:t>
            </a:r>
            <a:endParaRPr lang="tr-TR" sz="1400" dirty="0"/>
          </a:p>
        </p:txBody>
      </p:sp>
      <p:sp>
        <p:nvSpPr>
          <p:cNvPr id="7" name="TextBox 6"/>
          <p:cNvSpPr txBox="1"/>
          <p:nvPr/>
        </p:nvSpPr>
        <p:spPr>
          <a:xfrm>
            <a:off x="5508104" y="1224504"/>
            <a:ext cx="2336473" cy="369332"/>
          </a:xfrm>
          <a:prstGeom prst="rect">
            <a:avLst/>
          </a:prstGeom>
          <a:noFill/>
        </p:spPr>
        <p:txBody>
          <a:bodyPr wrap="none" rtlCol="0">
            <a:spAutoFit/>
          </a:bodyPr>
          <a:lstStyle/>
          <a:p>
            <a:r>
              <a:rPr lang="en-US" b="1" dirty="0" err="1"/>
              <a:t>Büyük</a:t>
            </a:r>
            <a:r>
              <a:rPr lang="en-US" b="1" dirty="0"/>
              <a:t> </a:t>
            </a:r>
            <a:r>
              <a:rPr lang="en-US" b="1" dirty="0" err="1"/>
              <a:t>Beyaz</a:t>
            </a:r>
            <a:r>
              <a:rPr lang="en-US" b="1" dirty="0"/>
              <a:t> Seri </a:t>
            </a:r>
            <a:r>
              <a:rPr lang="en-US" b="1" dirty="0" err="1"/>
              <a:t>Katil</a:t>
            </a:r>
            <a:r>
              <a:rPr lang="en-US" b="1" dirty="0"/>
              <a:t> </a:t>
            </a:r>
            <a:endParaRPr lang="tr-TR" b="1" dirty="0"/>
          </a:p>
        </p:txBody>
      </p:sp>
      <p:sp>
        <p:nvSpPr>
          <p:cNvPr id="8" name="TextBox 7"/>
          <p:cNvSpPr txBox="1"/>
          <p:nvPr/>
        </p:nvSpPr>
        <p:spPr>
          <a:xfrm>
            <a:off x="6268206" y="1556033"/>
            <a:ext cx="1296143" cy="553998"/>
          </a:xfrm>
          <a:prstGeom prst="rect">
            <a:avLst/>
          </a:prstGeom>
          <a:noFill/>
        </p:spPr>
        <p:txBody>
          <a:bodyPr wrap="square" rtlCol="0">
            <a:spAutoFit/>
          </a:bodyPr>
          <a:lstStyle/>
          <a:p>
            <a:r>
              <a:rPr lang="en-US" sz="1200" b="1" cap="all" dirty="0" smtClean="0"/>
              <a:t>İLK </a:t>
            </a:r>
            <a:r>
              <a:rPr lang="en-US" sz="1200" b="1" cap="all" dirty="0"/>
              <a:t>GÖSTERİM</a:t>
            </a:r>
            <a:endParaRPr lang="tr-TR" sz="1200" b="1" cap="all" dirty="0"/>
          </a:p>
          <a:p>
            <a:endParaRPr lang="tr-TR" dirty="0"/>
          </a:p>
        </p:txBody>
      </p:sp>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5470" y="72061"/>
            <a:ext cx="1019018" cy="71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23528" y="5016083"/>
            <a:ext cx="3075842" cy="369332"/>
          </a:xfrm>
          <a:prstGeom prst="rect">
            <a:avLst/>
          </a:prstGeom>
        </p:spPr>
        <p:txBody>
          <a:bodyPr wrap="none">
            <a:spAutoFit/>
          </a:bodyPr>
          <a:lstStyle/>
          <a:p>
            <a:r>
              <a:rPr lang="en-US" b="1" dirty="0"/>
              <a:t>15 </a:t>
            </a:r>
            <a:r>
              <a:rPr lang="en-US" b="1" dirty="0" err="1"/>
              <a:t>Şubat</a:t>
            </a:r>
            <a:r>
              <a:rPr lang="en-US" b="1" dirty="0"/>
              <a:t> </a:t>
            </a:r>
            <a:r>
              <a:rPr lang="en-US" b="1" dirty="0" err="1"/>
              <a:t>Cumartesi</a:t>
            </a:r>
            <a:r>
              <a:rPr lang="en-US" b="1" dirty="0"/>
              <a:t> </a:t>
            </a:r>
            <a:r>
              <a:rPr lang="en-US" b="1" dirty="0" err="1"/>
              <a:t>saat</a:t>
            </a:r>
            <a:r>
              <a:rPr lang="en-US" b="1" dirty="0"/>
              <a:t> 20:10</a:t>
            </a:r>
            <a:endParaRPr lang="tr-TR" dirty="0"/>
          </a:p>
        </p:txBody>
      </p:sp>
      <p:pic>
        <p:nvPicPr>
          <p:cNvPr id="25602" name="Picture 2" descr="C:\Users\eaytas\Desktop\DHP\Shark-Week-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10" y="1700808"/>
            <a:ext cx="3059670" cy="3027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14364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4" y="583418"/>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792495"/>
            <a:ext cx="1883701" cy="1059582"/>
          </a:xfrm>
          <a:prstGeom prst="rect">
            <a:avLst/>
          </a:prstGeom>
        </p:spPr>
      </p:pic>
      <p:sp>
        <p:nvSpPr>
          <p:cNvPr id="7" name="Title 1"/>
          <p:cNvSpPr txBox="1">
            <a:spLocks/>
          </p:cNvSpPr>
          <p:nvPr/>
        </p:nvSpPr>
        <p:spPr>
          <a:xfrm>
            <a:off x="1784719" y="3789040"/>
            <a:ext cx="5577909" cy="5760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smtClean="0">
                <a:solidFill>
                  <a:schemeClr val="tx1">
                    <a:lumMod val="65000"/>
                    <a:lumOff val="35000"/>
                  </a:schemeClr>
                </a:solidFill>
                <a:latin typeface="Futura Md BT" panose="020B0602020204020303" pitchFamily="34" charset="0"/>
              </a:rPr>
              <a:t>ŞUBAT 2014 </a:t>
            </a:r>
          </a:p>
          <a:p>
            <a:r>
              <a:rPr lang="tr-TR" sz="2800" b="1" dirty="0" smtClean="0">
                <a:solidFill>
                  <a:schemeClr val="tx1">
                    <a:lumMod val="65000"/>
                    <a:lumOff val="35000"/>
                  </a:schemeClr>
                </a:solidFill>
                <a:latin typeface="Futura Md BT" panose="020B0602020204020303" pitchFamily="34" charset="0"/>
              </a:rPr>
              <a:t>ÖNE ÇIKAN PROGRAMLAR</a:t>
            </a:r>
          </a:p>
          <a:p>
            <a:endParaRPr lang="tr-TR" sz="2800" b="1" dirty="0">
              <a:solidFill>
                <a:schemeClr val="tx1">
                  <a:lumMod val="65000"/>
                  <a:lumOff val="35000"/>
                </a:schemeClr>
              </a:solidFill>
              <a:latin typeface="Futura Md BT" panose="020B0602020204020303" pitchFamily="34" charset="0"/>
            </a:endParaRPr>
          </a:p>
        </p:txBody>
      </p:sp>
      <p:sp>
        <p:nvSpPr>
          <p:cNvPr id="10" name="Rectangle 9"/>
          <p:cNvSpPr/>
          <p:nvPr/>
        </p:nvSpPr>
        <p:spPr>
          <a:xfrm>
            <a:off x="1674" y="5587273"/>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2048889"/>
            <a:ext cx="2017748" cy="97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7487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860032" y="1123878"/>
            <a:ext cx="3909576" cy="648938"/>
          </a:xfrm>
        </p:spPr>
        <p:txBody>
          <a:bodyPr>
            <a:noAutofit/>
          </a:bodyPr>
          <a:lstStyle/>
          <a:p>
            <a:pPr algn="l"/>
            <a:r>
              <a:rPr lang="en-US" sz="1800" b="1" dirty="0" err="1">
                <a:solidFill>
                  <a:schemeClr val="tx1"/>
                </a:solidFill>
              </a:rPr>
              <a:t>Ağaç</a:t>
            </a:r>
            <a:r>
              <a:rPr lang="en-US" sz="1800" b="1" dirty="0">
                <a:solidFill>
                  <a:schemeClr val="tx1"/>
                </a:solidFill>
              </a:rPr>
              <a:t> </a:t>
            </a:r>
            <a:r>
              <a:rPr lang="en-US" sz="1800" b="1" dirty="0" err="1">
                <a:solidFill>
                  <a:schemeClr val="tx1"/>
                </a:solidFill>
              </a:rPr>
              <a:t>Evi</a:t>
            </a:r>
            <a:r>
              <a:rPr lang="en-US" sz="1800" b="1" dirty="0">
                <a:solidFill>
                  <a:schemeClr val="tx1"/>
                </a:solidFill>
              </a:rPr>
              <a:t> </a:t>
            </a:r>
            <a:r>
              <a:rPr lang="en-US" sz="1800" b="1" dirty="0" err="1">
                <a:solidFill>
                  <a:schemeClr val="tx1"/>
                </a:solidFill>
              </a:rPr>
              <a:t>Ustaları</a:t>
            </a:r>
            <a:r>
              <a:rPr lang="en-US" sz="1800" b="1" dirty="0">
                <a:solidFill>
                  <a:schemeClr val="tx1"/>
                </a:solidFill>
              </a:rPr>
              <a:t> </a:t>
            </a:r>
            <a:endParaRPr lang="tr-TR" sz="1800" b="1" dirty="0">
              <a:solidFill>
                <a:schemeClr val="tx1"/>
              </a:solidFill>
            </a:endParaRPr>
          </a:p>
          <a:p>
            <a:r>
              <a:rPr lang="en-US" sz="1200" b="1" cap="all" dirty="0" smtClean="0">
                <a:solidFill>
                  <a:srgbClr val="92D050"/>
                </a:solidFill>
              </a:rPr>
              <a:t>İLK </a:t>
            </a:r>
            <a:r>
              <a:rPr lang="en-US" sz="1200" b="1" cap="all" dirty="0">
                <a:solidFill>
                  <a:srgbClr val="92D050"/>
                </a:solidFill>
              </a:rPr>
              <a:t>GÖSTERİM</a:t>
            </a:r>
            <a:endParaRPr lang="tr-TR" sz="1200" b="1" cap="all" dirty="0">
              <a:solidFill>
                <a:srgbClr val="92D050"/>
              </a:solidFill>
            </a:endParaRPr>
          </a:p>
          <a:p>
            <a:endParaRPr lang="tr-TR" sz="2400" b="1" dirty="0" smtClean="0">
              <a:solidFill>
                <a:schemeClr val="tx1">
                  <a:lumMod val="75000"/>
                  <a:lumOff val="25000"/>
                </a:schemeClr>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6" name="TextBox 15"/>
          <p:cNvSpPr txBox="1"/>
          <p:nvPr/>
        </p:nvSpPr>
        <p:spPr>
          <a:xfrm>
            <a:off x="4567096" y="2420888"/>
            <a:ext cx="4253376" cy="4216539"/>
          </a:xfrm>
          <a:prstGeom prst="rect">
            <a:avLst/>
          </a:prstGeom>
          <a:noFill/>
        </p:spPr>
        <p:txBody>
          <a:bodyPr wrap="square" rtlCol="0">
            <a:spAutoFit/>
          </a:bodyPr>
          <a:lstStyle/>
          <a:p>
            <a:r>
              <a:rPr lang="tr-TR" sz="1600" b="1" i="1" cap="all" dirty="0">
                <a:solidFill>
                  <a:srgbClr val="92D050"/>
                </a:solidFill>
              </a:rPr>
              <a:t>KONU:</a:t>
            </a:r>
            <a:r>
              <a:rPr lang="tr-TR" sz="1400" b="1" cap="all" dirty="0" smtClean="0"/>
              <a:t> </a:t>
            </a:r>
            <a:r>
              <a:rPr lang="en-US" sz="1400" dirty="0"/>
              <a:t>Bu </a:t>
            </a:r>
            <a:r>
              <a:rPr lang="en-US" sz="1400" dirty="0" err="1"/>
              <a:t>yeni</a:t>
            </a:r>
            <a:r>
              <a:rPr lang="en-US" sz="1400" dirty="0"/>
              <a:t> </a:t>
            </a:r>
            <a:r>
              <a:rPr lang="en-US" sz="1400" dirty="0" err="1"/>
              <a:t>dizide</a:t>
            </a:r>
            <a:r>
              <a:rPr lang="en-US" sz="1400" dirty="0"/>
              <a:t>, </a:t>
            </a:r>
            <a:r>
              <a:rPr lang="en-US" sz="1400" dirty="0" err="1"/>
              <a:t>önsezilerinin</a:t>
            </a:r>
            <a:r>
              <a:rPr lang="en-US" sz="1400" dirty="0"/>
              <a:t> </a:t>
            </a:r>
            <a:r>
              <a:rPr lang="en-US" sz="1400" dirty="0" err="1"/>
              <a:t>yanısıra</a:t>
            </a:r>
            <a:r>
              <a:rPr lang="en-US" sz="1400" dirty="0"/>
              <a:t> </a:t>
            </a:r>
            <a:r>
              <a:rPr lang="en-US" sz="1400" dirty="0" err="1"/>
              <a:t>ağaçlarla</a:t>
            </a:r>
            <a:r>
              <a:rPr lang="en-US" sz="1400" dirty="0"/>
              <a:t> </a:t>
            </a:r>
            <a:r>
              <a:rPr lang="en-US" sz="1400" dirty="0" err="1"/>
              <a:t>konuşma</a:t>
            </a:r>
            <a:r>
              <a:rPr lang="en-US" sz="1400" dirty="0"/>
              <a:t> </a:t>
            </a:r>
            <a:r>
              <a:rPr lang="en-US" sz="1400" dirty="0" err="1"/>
              <a:t>yeteneği</a:t>
            </a:r>
            <a:r>
              <a:rPr lang="en-US" sz="1400" dirty="0"/>
              <a:t> de </a:t>
            </a:r>
            <a:r>
              <a:rPr lang="en-US" sz="1400" dirty="0" err="1"/>
              <a:t>olan</a:t>
            </a:r>
            <a:r>
              <a:rPr lang="en-US" sz="1400" dirty="0"/>
              <a:t> Pete Nelson </a:t>
            </a:r>
            <a:r>
              <a:rPr lang="en-US" sz="1400" dirty="0" err="1"/>
              <a:t>ile</a:t>
            </a:r>
            <a:r>
              <a:rPr lang="en-US" sz="1400" dirty="0"/>
              <a:t> </a:t>
            </a:r>
            <a:r>
              <a:rPr lang="en-US" sz="1400" dirty="0" err="1"/>
              <a:t>ağaç</a:t>
            </a:r>
            <a:r>
              <a:rPr lang="en-US" sz="1400" dirty="0"/>
              <a:t> </a:t>
            </a:r>
            <a:r>
              <a:rPr lang="en-US" sz="1400" dirty="0" err="1"/>
              <a:t>tepelerindeki</a:t>
            </a:r>
            <a:r>
              <a:rPr lang="en-US" sz="1400" dirty="0"/>
              <a:t> </a:t>
            </a:r>
            <a:r>
              <a:rPr lang="en-US" sz="1400" dirty="0" err="1"/>
              <a:t>muhteşem</a:t>
            </a:r>
            <a:r>
              <a:rPr lang="en-US" sz="1400" dirty="0"/>
              <a:t> </a:t>
            </a:r>
            <a:r>
              <a:rPr lang="en-US" sz="1400" dirty="0" err="1"/>
              <a:t>bir</a:t>
            </a:r>
            <a:r>
              <a:rPr lang="en-US" sz="1400" dirty="0"/>
              <a:t> </a:t>
            </a:r>
            <a:r>
              <a:rPr lang="en-US" sz="1400" dirty="0" err="1"/>
              <a:t>dünyaya</a:t>
            </a:r>
            <a:r>
              <a:rPr lang="en-US" sz="1400" dirty="0"/>
              <a:t> </a:t>
            </a:r>
            <a:r>
              <a:rPr lang="en-US" sz="1400" dirty="0" err="1"/>
              <a:t>gidiyoruz</a:t>
            </a:r>
            <a:r>
              <a:rPr lang="en-US" sz="1400" dirty="0"/>
              <a:t>. Pete, </a:t>
            </a:r>
            <a:r>
              <a:rPr lang="en-US" sz="1400" dirty="0" err="1"/>
              <a:t>doğayı</a:t>
            </a:r>
            <a:r>
              <a:rPr lang="en-US" sz="1400" dirty="0"/>
              <a:t> </a:t>
            </a:r>
            <a:r>
              <a:rPr lang="en-US" sz="1400" dirty="0" err="1"/>
              <a:t>yeniden</a:t>
            </a:r>
            <a:r>
              <a:rPr lang="en-US" sz="1400" dirty="0"/>
              <a:t> </a:t>
            </a:r>
            <a:r>
              <a:rPr lang="en-US" sz="1400" dirty="0" err="1"/>
              <a:t>keşfetmeyi</a:t>
            </a:r>
            <a:r>
              <a:rPr lang="en-US" sz="1400" dirty="0"/>
              <a:t> </a:t>
            </a:r>
            <a:r>
              <a:rPr lang="en-US" sz="1400" dirty="0" err="1"/>
              <a:t>ve</a:t>
            </a:r>
            <a:r>
              <a:rPr lang="en-US" sz="1400" dirty="0"/>
              <a:t> </a:t>
            </a:r>
            <a:r>
              <a:rPr lang="en-US" sz="1400" dirty="0" err="1"/>
              <a:t>içindeki</a:t>
            </a:r>
            <a:r>
              <a:rPr lang="en-US" sz="1400" dirty="0"/>
              <a:t> </a:t>
            </a:r>
            <a:r>
              <a:rPr lang="en-US" sz="1400" dirty="0" err="1"/>
              <a:t>çocuğu</a:t>
            </a:r>
            <a:r>
              <a:rPr lang="en-US" sz="1400" dirty="0"/>
              <a:t> </a:t>
            </a:r>
            <a:r>
              <a:rPr lang="en-US" sz="1400" dirty="0" err="1"/>
              <a:t>canlandırmayı</a:t>
            </a:r>
            <a:r>
              <a:rPr lang="en-US" sz="1400" dirty="0"/>
              <a:t> </a:t>
            </a:r>
            <a:r>
              <a:rPr lang="en-US" sz="1400" dirty="0" err="1"/>
              <a:t>arzu</a:t>
            </a:r>
            <a:r>
              <a:rPr lang="en-US" sz="1400" dirty="0"/>
              <a:t> </a:t>
            </a:r>
            <a:r>
              <a:rPr lang="en-US" sz="1400" dirty="0" err="1"/>
              <a:t>edenlere</a:t>
            </a:r>
            <a:r>
              <a:rPr lang="en-US" sz="1400" dirty="0"/>
              <a:t> </a:t>
            </a:r>
            <a:r>
              <a:rPr lang="en-US" sz="1400" dirty="0" err="1"/>
              <a:t>için</a:t>
            </a:r>
            <a:r>
              <a:rPr lang="en-US" sz="1400" dirty="0"/>
              <a:t> </a:t>
            </a:r>
            <a:r>
              <a:rPr lang="en-US" sz="1400" dirty="0" err="1"/>
              <a:t>özel</a:t>
            </a:r>
            <a:r>
              <a:rPr lang="en-US" sz="1400" dirty="0"/>
              <a:t> '</a:t>
            </a:r>
            <a:r>
              <a:rPr lang="en-US" sz="1400" dirty="0" err="1"/>
              <a:t>doğaya</a:t>
            </a:r>
            <a:r>
              <a:rPr lang="en-US" sz="1400" dirty="0"/>
              <a:t> </a:t>
            </a:r>
            <a:r>
              <a:rPr lang="en-US" sz="1400" dirty="0" err="1"/>
              <a:t>kaçış'lar</a:t>
            </a:r>
            <a:r>
              <a:rPr lang="en-US" sz="1400" dirty="0"/>
              <a:t> </a:t>
            </a:r>
            <a:r>
              <a:rPr lang="en-US" sz="1400" dirty="0" err="1"/>
              <a:t>düzenliyor</a:t>
            </a:r>
            <a:r>
              <a:rPr lang="en-US" sz="1400" dirty="0"/>
              <a:t> </a:t>
            </a:r>
            <a:r>
              <a:rPr lang="en-US" sz="1400" dirty="0" err="1"/>
              <a:t>ve</a:t>
            </a:r>
            <a:r>
              <a:rPr lang="en-US" sz="1400" dirty="0"/>
              <a:t> </a:t>
            </a:r>
            <a:r>
              <a:rPr lang="en-US" sz="1400" dirty="0" err="1"/>
              <a:t>farklı</a:t>
            </a:r>
            <a:r>
              <a:rPr lang="en-US" sz="1400" dirty="0"/>
              <a:t> </a:t>
            </a:r>
            <a:r>
              <a:rPr lang="en-US" sz="1400" dirty="0" err="1"/>
              <a:t>istekleri</a:t>
            </a:r>
            <a:r>
              <a:rPr lang="en-US" sz="1400" dirty="0"/>
              <a:t> </a:t>
            </a:r>
            <a:r>
              <a:rPr lang="en-US" sz="1400" dirty="0" err="1"/>
              <a:t>olan</a:t>
            </a:r>
            <a:r>
              <a:rPr lang="en-US" sz="1400" dirty="0"/>
              <a:t> </a:t>
            </a:r>
            <a:r>
              <a:rPr lang="en-US" sz="1400" dirty="0" err="1"/>
              <a:t>müşterilerine</a:t>
            </a:r>
            <a:r>
              <a:rPr lang="en-US" sz="1400" dirty="0"/>
              <a:t> </a:t>
            </a:r>
            <a:r>
              <a:rPr lang="en-US" sz="1400" dirty="0" err="1"/>
              <a:t>ağaç</a:t>
            </a:r>
            <a:r>
              <a:rPr lang="en-US" sz="1400" dirty="0"/>
              <a:t> </a:t>
            </a:r>
            <a:r>
              <a:rPr lang="en-US" sz="1400" dirty="0" err="1"/>
              <a:t>tepelerinde</a:t>
            </a:r>
            <a:r>
              <a:rPr lang="en-US" sz="1400" dirty="0"/>
              <a:t> </a:t>
            </a:r>
            <a:r>
              <a:rPr lang="en-US" sz="1400" dirty="0" err="1"/>
              <a:t>bir</a:t>
            </a:r>
            <a:r>
              <a:rPr lang="en-US" sz="1400" dirty="0"/>
              <a:t> </a:t>
            </a:r>
            <a:r>
              <a:rPr lang="en-US" sz="1400" dirty="0" err="1"/>
              <a:t>kaç</a:t>
            </a:r>
            <a:r>
              <a:rPr lang="en-US" sz="1400" dirty="0"/>
              <a:t> </a:t>
            </a:r>
            <a:r>
              <a:rPr lang="en-US" sz="1400" dirty="0" err="1"/>
              <a:t>yatak</a:t>
            </a:r>
            <a:r>
              <a:rPr lang="en-US" sz="1400" dirty="0"/>
              <a:t> </a:t>
            </a:r>
            <a:r>
              <a:rPr lang="en-US" sz="1400" dirty="0" err="1"/>
              <a:t>odası</a:t>
            </a:r>
            <a:r>
              <a:rPr lang="en-US" sz="1400" dirty="0"/>
              <a:t>, </a:t>
            </a:r>
            <a:r>
              <a:rPr lang="en-US" sz="1400" dirty="0" err="1"/>
              <a:t>suyu</a:t>
            </a:r>
            <a:r>
              <a:rPr lang="en-US" sz="1400" dirty="0"/>
              <a:t> </a:t>
            </a:r>
            <a:r>
              <a:rPr lang="en-US" sz="1400" dirty="0" err="1"/>
              <a:t>ve</a:t>
            </a:r>
            <a:r>
              <a:rPr lang="en-US" sz="1400" dirty="0"/>
              <a:t> </a:t>
            </a:r>
            <a:r>
              <a:rPr lang="en-US" sz="1400" dirty="0" err="1"/>
              <a:t>elektriği</a:t>
            </a:r>
            <a:r>
              <a:rPr lang="en-US" sz="1400" dirty="0"/>
              <a:t> </a:t>
            </a:r>
            <a:r>
              <a:rPr lang="en-US" sz="1400" dirty="0" err="1"/>
              <a:t>olan</a:t>
            </a:r>
            <a:r>
              <a:rPr lang="en-US" sz="1400" dirty="0"/>
              <a:t> </a:t>
            </a:r>
            <a:r>
              <a:rPr lang="en-US" sz="1400" dirty="0" err="1"/>
              <a:t>rüya</a:t>
            </a:r>
            <a:r>
              <a:rPr lang="en-US" sz="1400" dirty="0"/>
              <a:t> </a:t>
            </a:r>
            <a:r>
              <a:rPr lang="en-US" sz="1400" dirty="0" err="1"/>
              <a:t>gibi</a:t>
            </a:r>
            <a:r>
              <a:rPr lang="en-US" sz="1400" dirty="0"/>
              <a:t> </a:t>
            </a:r>
            <a:r>
              <a:rPr lang="en-US" sz="1400" dirty="0" err="1"/>
              <a:t>evlerden</a:t>
            </a:r>
            <a:r>
              <a:rPr lang="en-US" sz="1400" dirty="0"/>
              <a:t> </a:t>
            </a:r>
            <a:r>
              <a:rPr lang="en-US" sz="1400" dirty="0" err="1"/>
              <a:t>basit</a:t>
            </a:r>
            <a:r>
              <a:rPr lang="en-US" sz="1400" dirty="0"/>
              <a:t>, </a:t>
            </a:r>
            <a:r>
              <a:rPr lang="en-US" sz="1400" dirty="0" err="1"/>
              <a:t>tek</a:t>
            </a:r>
            <a:r>
              <a:rPr lang="en-US" sz="1400" dirty="0"/>
              <a:t> </a:t>
            </a:r>
            <a:r>
              <a:rPr lang="en-US" sz="1400" dirty="0" err="1"/>
              <a:t>odalı</a:t>
            </a:r>
            <a:r>
              <a:rPr lang="en-US" sz="1400" dirty="0"/>
              <a:t> </a:t>
            </a:r>
            <a:r>
              <a:rPr lang="en-US" sz="1400" dirty="0" err="1"/>
              <a:t>evlere</a:t>
            </a:r>
            <a:r>
              <a:rPr lang="en-US" sz="1400" dirty="0"/>
              <a:t> </a:t>
            </a:r>
            <a:r>
              <a:rPr lang="en-US" sz="1400" dirty="0" err="1"/>
              <a:t>kadar</a:t>
            </a:r>
            <a:r>
              <a:rPr lang="en-US" sz="1400" dirty="0"/>
              <a:t> </a:t>
            </a:r>
            <a:r>
              <a:rPr lang="en-US" sz="1400" dirty="0" err="1"/>
              <a:t>nefes</a:t>
            </a:r>
            <a:r>
              <a:rPr lang="en-US" sz="1400" dirty="0"/>
              <a:t> </a:t>
            </a:r>
            <a:r>
              <a:rPr lang="en-US" sz="1400" dirty="0" err="1"/>
              <a:t>kesen</a:t>
            </a:r>
            <a:r>
              <a:rPr lang="en-US" sz="1400" dirty="0"/>
              <a:t> </a:t>
            </a:r>
            <a:r>
              <a:rPr lang="en-US" sz="1400" dirty="0" err="1"/>
              <a:t>güzellikler</a:t>
            </a:r>
            <a:r>
              <a:rPr lang="en-US" sz="1400" dirty="0"/>
              <a:t> </a:t>
            </a:r>
            <a:r>
              <a:rPr lang="en-US" sz="1400" dirty="0" err="1"/>
              <a:t>yaratmak</a:t>
            </a:r>
            <a:r>
              <a:rPr lang="en-US" sz="1400" dirty="0"/>
              <a:t> </a:t>
            </a:r>
            <a:r>
              <a:rPr lang="en-US" sz="1400" dirty="0" err="1"/>
              <a:t>için</a:t>
            </a:r>
            <a:r>
              <a:rPr lang="en-US" sz="1400" dirty="0"/>
              <a:t> </a:t>
            </a:r>
            <a:r>
              <a:rPr lang="en-US" sz="1400" dirty="0" err="1"/>
              <a:t>elinden</a:t>
            </a:r>
            <a:r>
              <a:rPr lang="en-US" sz="1400" dirty="0"/>
              <a:t> </a:t>
            </a:r>
            <a:r>
              <a:rPr lang="en-US" sz="1400" dirty="0" err="1"/>
              <a:t>geleni</a:t>
            </a:r>
            <a:r>
              <a:rPr lang="en-US" sz="1400" dirty="0"/>
              <a:t> </a:t>
            </a:r>
            <a:r>
              <a:rPr lang="en-US" sz="1400" dirty="0" err="1"/>
              <a:t>yapıyor</a:t>
            </a:r>
            <a:r>
              <a:rPr lang="en-US" sz="1400" dirty="0"/>
              <a:t>. </a:t>
            </a:r>
            <a:r>
              <a:rPr lang="en-US" sz="1400" dirty="0" err="1"/>
              <a:t>Ama</a:t>
            </a:r>
            <a:r>
              <a:rPr lang="en-US" sz="1400" dirty="0"/>
              <a:t> </a:t>
            </a:r>
            <a:r>
              <a:rPr lang="en-US" sz="1400" dirty="0" err="1"/>
              <a:t>ağaçların</a:t>
            </a:r>
            <a:r>
              <a:rPr lang="en-US" sz="1400" dirty="0"/>
              <a:t> </a:t>
            </a:r>
            <a:r>
              <a:rPr lang="en-US" sz="1400" dirty="0" err="1"/>
              <a:t>üstlerinde</a:t>
            </a:r>
            <a:r>
              <a:rPr lang="en-US" sz="1400" dirty="0"/>
              <a:t> </a:t>
            </a:r>
            <a:r>
              <a:rPr lang="en-US" sz="1400" dirty="0" err="1"/>
              <a:t>bu</a:t>
            </a:r>
            <a:r>
              <a:rPr lang="en-US" sz="1400" dirty="0"/>
              <a:t> </a:t>
            </a:r>
            <a:r>
              <a:rPr lang="en-US" sz="1400" dirty="0" err="1"/>
              <a:t>fantezi</a:t>
            </a:r>
            <a:r>
              <a:rPr lang="en-US" sz="1400" dirty="0"/>
              <a:t> </a:t>
            </a:r>
            <a:r>
              <a:rPr lang="en-US" sz="1400" dirty="0" err="1"/>
              <a:t>evleri</a:t>
            </a:r>
            <a:r>
              <a:rPr lang="en-US" sz="1400" dirty="0"/>
              <a:t> </a:t>
            </a:r>
            <a:r>
              <a:rPr lang="en-US" sz="1400" dirty="0" err="1"/>
              <a:t>yaratmak</a:t>
            </a:r>
            <a:r>
              <a:rPr lang="en-US" sz="1400" dirty="0"/>
              <a:t> </a:t>
            </a:r>
            <a:r>
              <a:rPr lang="en-US" sz="1400" dirty="0" err="1"/>
              <a:t>kolay</a:t>
            </a:r>
            <a:r>
              <a:rPr lang="en-US" sz="1400" dirty="0"/>
              <a:t> </a:t>
            </a:r>
            <a:r>
              <a:rPr lang="en-US" sz="1400" dirty="0" err="1"/>
              <a:t>değil</a:t>
            </a:r>
            <a:r>
              <a:rPr lang="en-US" sz="1400" dirty="0"/>
              <a:t>. Pete </a:t>
            </a:r>
            <a:r>
              <a:rPr lang="en-US" sz="1400" dirty="0" err="1"/>
              <a:t>ile</a:t>
            </a:r>
            <a:r>
              <a:rPr lang="en-US" sz="1400" dirty="0"/>
              <a:t> </a:t>
            </a:r>
            <a:r>
              <a:rPr lang="en-US" sz="1400" dirty="0" err="1"/>
              <a:t>tasarımcılar</a:t>
            </a:r>
            <a:r>
              <a:rPr lang="en-US" sz="1400" dirty="0"/>
              <a:t> </a:t>
            </a:r>
            <a:r>
              <a:rPr lang="en-US" sz="1400" dirty="0" err="1"/>
              <a:t>ve</a:t>
            </a:r>
            <a:r>
              <a:rPr lang="en-US" sz="1400" dirty="0"/>
              <a:t> </a:t>
            </a:r>
            <a:r>
              <a:rPr lang="en-US" sz="1400" dirty="0" err="1"/>
              <a:t>kendi</a:t>
            </a:r>
            <a:r>
              <a:rPr lang="en-US" sz="1400" dirty="0"/>
              <a:t> </a:t>
            </a:r>
            <a:r>
              <a:rPr lang="en-US" sz="1400" dirty="0" err="1"/>
              <a:t>oğlu</a:t>
            </a:r>
            <a:r>
              <a:rPr lang="en-US" sz="1400" dirty="0"/>
              <a:t> </a:t>
            </a:r>
            <a:r>
              <a:rPr lang="en-US" sz="1400" dirty="0" err="1"/>
              <a:t>Charlie'nin</a:t>
            </a:r>
            <a:r>
              <a:rPr lang="en-US" sz="1400" dirty="0"/>
              <a:t> de </a:t>
            </a:r>
            <a:r>
              <a:rPr lang="en-US" sz="1400" dirty="0" err="1"/>
              <a:t>aralarında</a:t>
            </a:r>
            <a:r>
              <a:rPr lang="en-US" sz="1400" dirty="0"/>
              <a:t> </a:t>
            </a:r>
            <a:r>
              <a:rPr lang="en-US" sz="1400" dirty="0" err="1"/>
              <a:t>bulunduğu</a:t>
            </a:r>
            <a:r>
              <a:rPr lang="en-US" sz="1400" dirty="0"/>
              <a:t> </a:t>
            </a:r>
            <a:r>
              <a:rPr lang="en-US" sz="1400" dirty="0" err="1"/>
              <a:t>marangozlardan</a:t>
            </a:r>
            <a:r>
              <a:rPr lang="en-US" sz="1400" dirty="0"/>
              <a:t> </a:t>
            </a:r>
            <a:r>
              <a:rPr lang="en-US" sz="1400" dirty="0" err="1"/>
              <a:t>oluşan</a:t>
            </a:r>
            <a:r>
              <a:rPr lang="en-US" sz="1400" dirty="0"/>
              <a:t> </a:t>
            </a:r>
            <a:r>
              <a:rPr lang="en-US" sz="1400" dirty="0" err="1"/>
              <a:t>ekibi</a:t>
            </a:r>
            <a:r>
              <a:rPr lang="en-US" sz="1400" dirty="0"/>
              <a:t>, </a:t>
            </a:r>
            <a:r>
              <a:rPr lang="en-US" sz="1400" dirty="0" err="1"/>
              <a:t>bu</a:t>
            </a:r>
            <a:r>
              <a:rPr lang="en-US" sz="1400" dirty="0"/>
              <a:t> </a:t>
            </a:r>
            <a:r>
              <a:rPr lang="en-US" sz="1400" dirty="0" err="1"/>
              <a:t>kaçış</a:t>
            </a:r>
            <a:r>
              <a:rPr lang="en-US" sz="1400" dirty="0"/>
              <a:t> </a:t>
            </a:r>
            <a:r>
              <a:rPr lang="en-US" sz="1400" dirty="0" err="1"/>
              <a:t>mekanlarını</a:t>
            </a:r>
            <a:r>
              <a:rPr lang="en-US" sz="1400" dirty="0"/>
              <a:t> </a:t>
            </a:r>
            <a:r>
              <a:rPr lang="en-US" sz="1400" dirty="0" err="1"/>
              <a:t>yaratmak</a:t>
            </a:r>
            <a:r>
              <a:rPr lang="en-US" sz="1400" dirty="0"/>
              <a:t> </a:t>
            </a:r>
            <a:r>
              <a:rPr lang="en-US" sz="1400" dirty="0" err="1"/>
              <a:t>için</a:t>
            </a:r>
            <a:r>
              <a:rPr lang="en-US" sz="1400" dirty="0"/>
              <a:t> </a:t>
            </a:r>
            <a:r>
              <a:rPr lang="en-US" sz="1400" dirty="0" err="1"/>
              <a:t>Tabiat</a:t>
            </a:r>
            <a:r>
              <a:rPr lang="en-US" sz="1400" dirty="0"/>
              <a:t> </a:t>
            </a:r>
            <a:r>
              <a:rPr lang="en-US" sz="1400" dirty="0" err="1"/>
              <a:t>Ana'nın</a:t>
            </a:r>
            <a:r>
              <a:rPr lang="en-US" sz="1400" dirty="0"/>
              <a:t> </a:t>
            </a:r>
            <a:r>
              <a:rPr lang="en-US" sz="1400" dirty="0" err="1"/>
              <a:t>kaprislerine</a:t>
            </a:r>
            <a:r>
              <a:rPr lang="en-US" sz="1400" dirty="0"/>
              <a:t>, </a:t>
            </a:r>
            <a:r>
              <a:rPr lang="en-US" sz="1400" dirty="0" err="1"/>
              <a:t>tehlikeli</a:t>
            </a:r>
            <a:r>
              <a:rPr lang="en-US" sz="1400" dirty="0"/>
              <a:t> </a:t>
            </a:r>
            <a:r>
              <a:rPr lang="en-US" sz="1400" dirty="0" err="1"/>
              <a:t>yapı</a:t>
            </a:r>
            <a:r>
              <a:rPr lang="en-US" sz="1400" dirty="0"/>
              <a:t> </a:t>
            </a:r>
            <a:r>
              <a:rPr lang="en-US" sz="1400" dirty="0" err="1"/>
              <a:t>teçhizatına</a:t>
            </a:r>
            <a:r>
              <a:rPr lang="en-US" sz="1400" dirty="0"/>
              <a:t> </a:t>
            </a:r>
            <a:r>
              <a:rPr lang="en-US" sz="1400" dirty="0" err="1"/>
              <a:t>ve</a:t>
            </a:r>
            <a:r>
              <a:rPr lang="en-US" sz="1400" dirty="0"/>
              <a:t> </a:t>
            </a:r>
            <a:r>
              <a:rPr lang="en-US" sz="1400" dirty="0" err="1"/>
              <a:t>baş</a:t>
            </a:r>
            <a:r>
              <a:rPr lang="en-US" sz="1400" dirty="0"/>
              <a:t> </a:t>
            </a:r>
            <a:r>
              <a:rPr lang="en-US" sz="1400" dirty="0" err="1"/>
              <a:t>döndüren</a:t>
            </a:r>
            <a:r>
              <a:rPr lang="en-US" sz="1400" dirty="0"/>
              <a:t> </a:t>
            </a:r>
            <a:r>
              <a:rPr lang="en-US" sz="1400" dirty="0" err="1"/>
              <a:t>yüksekliklere</a:t>
            </a:r>
            <a:r>
              <a:rPr lang="en-US" sz="1400" dirty="0"/>
              <a:t> </a:t>
            </a:r>
            <a:r>
              <a:rPr lang="en-US" sz="1400" dirty="0" err="1"/>
              <a:t>katlanmak</a:t>
            </a:r>
            <a:r>
              <a:rPr lang="en-US" sz="1400" dirty="0"/>
              <a:t> </a:t>
            </a:r>
            <a:r>
              <a:rPr lang="en-US" sz="1400" dirty="0" err="1"/>
              <a:t>zorunda</a:t>
            </a:r>
            <a:r>
              <a:rPr lang="en-US" sz="1400" dirty="0"/>
              <a:t>. </a:t>
            </a:r>
            <a:r>
              <a:rPr lang="en-US" sz="1400" dirty="0" err="1"/>
              <a:t>Ağaç</a:t>
            </a:r>
            <a:r>
              <a:rPr lang="en-US" sz="1400" dirty="0"/>
              <a:t> </a:t>
            </a:r>
            <a:r>
              <a:rPr lang="en-US" sz="1400" dirty="0" err="1"/>
              <a:t>evleri</a:t>
            </a:r>
            <a:r>
              <a:rPr lang="en-US" sz="1400" dirty="0"/>
              <a:t> </a:t>
            </a:r>
            <a:r>
              <a:rPr lang="en-US" sz="1400" dirty="0" err="1"/>
              <a:t>yapmanın</a:t>
            </a:r>
            <a:r>
              <a:rPr lang="en-US" sz="1400" dirty="0"/>
              <a:t> </a:t>
            </a:r>
            <a:r>
              <a:rPr lang="en-US" sz="1400" dirty="0" err="1"/>
              <a:t>yanısıra</a:t>
            </a:r>
            <a:r>
              <a:rPr lang="en-US" sz="1400" dirty="0"/>
              <a:t> Pete, </a:t>
            </a:r>
            <a:r>
              <a:rPr lang="en-US" sz="1400" dirty="0" err="1"/>
              <a:t>eşi</a:t>
            </a:r>
            <a:r>
              <a:rPr lang="en-US" sz="1400" dirty="0"/>
              <a:t> Judy </a:t>
            </a:r>
            <a:r>
              <a:rPr lang="en-US" sz="1400" dirty="0" err="1"/>
              <a:t>ve</a:t>
            </a:r>
            <a:r>
              <a:rPr lang="en-US" sz="1400" dirty="0"/>
              <a:t> </a:t>
            </a:r>
            <a:r>
              <a:rPr lang="en-US" sz="1400" dirty="0" err="1"/>
              <a:t>kızları</a:t>
            </a:r>
            <a:r>
              <a:rPr lang="en-US" sz="1400" dirty="0"/>
              <a:t> Emily, </a:t>
            </a:r>
            <a:r>
              <a:rPr lang="en-US" sz="1400" dirty="0" err="1"/>
              <a:t>Washington'da</a:t>
            </a:r>
            <a:r>
              <a:rPr lang="en-US" sz="1400" dirty="0"/>
              <a:t>, </a:t>
            </a:r>
            <a:r>
              <a:rPr lang="en-US" sz="1400" dirty="0" err="1"/>
              <a:t>insanların</a:t>
            </a:r>
            <a:r>
              <a:rPr lang="en-US" sz="1400" dirty="0"/>
              <a:t> modern </a:t>
            </a:r>
            <a:r>
              <a:rPr lang="en-US" sz="1400" dirty="0" err="1"/>
              <a:t>hayatın</a:t>
            </a:r>
            <a:r>
              <a:rPr lang="en-US" sz="1400" dirty="0"/>
              <a:t> </a:t>
            </a:r>
            <a:r>
              <a:rPr lang="en-US" sz="1400" dirty="0" err="1"/>
              <a:t>gerilimlerinden</a:t>
            </a:r>
            <a:r>
              <a:rPr lang="en-US" sz="1400" dirty="0"/>
              <a:t> </a:t>
            </a:r>
            <a:r>
              <a:rPr lang="en-US" sz="1400" dirty="0" err="1"/>
              <a:t>kaçmak</a:t>
            </a:r>
            <a:r>
              <a:rPr lang="en-US" sz="1400" dirty="0"/>
              <a:t> </a:t>
            </a:r>
            <a:r>
              <a:rPr lang="en-US" sz="1400" dirty="0" err="1"/>
              <a:t>için</a:t>
            </a:r>
            <a:r>
              <a:rPr lang="en-US" sz="1400" dirty="0"/>
              <a:t> </a:t>
            </a:r>
            <a:r>
              <a:rPr lang="en-US" sz="1400" dirty="0" err="1"/>
              <a:t>gittikleri</a:t>
            </a:r>
            <a:r>
              <a:rPr lang="en-US" sz="1400" dirty="0"/>
              <a:t> Tree House Point </a:t>
            </a:r>
            <a:r>
              <a:rPr lang="en-US" sz="1400" dirty="0" err="1"/>
              <a:t>adlı</a:t>
            </a:r>
            <a:r>
              <a:rPr lang="en-US" sz="1400" dirty="0"/>
              <a:t> </a:t>
            </a:r>
            <a:r>
              <a:rPr lang="en-US" sz="1400" dirty="0" err="1"/>
              <a:t>pansiyonlarını</a:t>
            </a:r>
            <a:r>
              <a:rPr lang="en-US" sz="1400" dirty="0"/>
              <a:t> da </a:t>
            </a:r>
            <a:r>
              <a:rPr lang="en-US" sz="1400" dirty="0" err="1"/>
              <a:t>işletiyorlar</a:t>
            </a:r>
            <a:r>
              <a:rPr lang="en-US" sz="1400" dirty="0"/>
              <a:t>.</a:t>
            </a:r>
            <a:endParaRPr lang="tr-TR" sz="1400" dirty="0"/>
          </a:p>
        </p:txBody>
      </p:sp>
      <p:sp>
        <p:nvSpPr>
          <p:cNvPr id="6" name="TextBox 5"/>
          <p:cNvSpPr txBox="1"/>
          <p:nvPr/>
        </p:nvSpPr>
        <p:spPr>
          <a:xfrm>
            <a:off x="360825" y="5127303"/>
            <a:ext cx="3743782" cy="646331"/>
          </a:xfrm>
          <a:prstGeom prst="rect">
            <a:avLst/>
          </a:prstGeom>
          <a:noFill/>
        </p:spPr>
        <p:txBody>
          <a:bodyPr wrap="none" rtlCol="0">
            <a:spAutoFit/>
          </a:bodyPr>
          <a:lstStyle/>
          <a:p>
            <a:r>
              <a:rPr lang="en-US" b="1" dirty="0"/>
              <a:t>7 </a:t>
            </a:r>
            <a:r>
              <a:rPr lang="en-US" b="1" dirty="0" err="1"/>
              <a:t>Şubat</a:t>
            </a:r>
            <a:r>
              <a:rPr lang="en-US" b="1" dirty="0"/>
              <a:t> </a:t>
            </a:r>
            <a:r>
              <a:rPr lang="en-US" b="1" dirty="0" err="1"/>
              <a:t>Cuma</a:t>
            </a:r>
            <a:r>
              <a:rPr lang="en-US" b="1" dirty="0"/>
              <a:t> </a:t>
            </a:r>
            <a:r>
              <a:rPr lang="en-US" b="1" dirty="0" err="1"/>
              <a:t>saat</a:t>
            </a:r>
            <a:r>
              <a:rPr lang="en-US" b="1" dirty="0"/>
              <a:t> </a:t>
            </a:r>
            <a:r>
              <a:rPr lang="en-US" b="1" dirty="0" smtClean="0"/>
              <a:t>22:55’</a:t>
            </a:r>
            <a:r>
              <a:rPr lang="tr-TR" b="1" dirty="0" smtClean="0"/>
              <a:t>t</a:t>
            </a:r>
            <a:r>
              <a:rPr lang="en-US" b="1" dirty="0" smtClean="0"/>
              <a:t>en </a:t>
            </a:r>
            <a:r>
              <a:rPr lang="en-US" b="1" dirty="0" err="1"/>
              <a:t>itibaren</a:t>
            </a:r>
            <a:endParaRPr lang="tr-TR" dirty="0"/>
          </a:p>
          <a:p>
            <a:endParaRPr lang="tr-TR" dirty="0"/>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7350" y="125913"/>
            <a:ext cx="1242137" cy="60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eaytas\Desktop\DHP\Treehous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825" y="2348880"/>
            <a:ext cx="36576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3378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3330"/>
            <a:ext cx="9144000"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5" name="Rectangle 24"/>
          <p:cNvSpPr/>
          <p:nvPr/>
        </p:nvSpPr>
        <p:spPr>
          <a:xfrm>
            <a:off x="3080207" y="2060848"/>
            <a:ext cx="1376787" cy="369332"/>
          </a:xfrm>
          <a:prstGeom prst="rect">
            <a:avLst/>
          </a:prstGeom>
        </p:spPr>
        <p:txBody>
          <a:bodyPr wrap="none">
            <a:spAutoFit/>
          </a:bodyPr>
          <a:lstStyle/>
          <a:p>
            <a:r>
              <a:rPr lang="tr-TR" b="1" dirty="0" smtClean="0">
                <a:solidFill>
                  <a:srgbClr val="FF0000"/>
                </a:solidFill>
              </a:rPr>
              <a:t>22-23 Şubat </a:t>
            </a:r>
            <a:endParaRPr lang="tr-TR" b="1" dirty="0">
              <a:solidFill>
                <a:srgbClr val="FF0000"/>
              </a:solidFill>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2114421"/>
            <a:ext cx="2138233" cy="444090"/>
          </a:xfrm>
          <a:prstGeom prst="rect">
            <a:avLst/>
          </a:prstGeom>
        </p:spPr>
      </p:pic>
      <p:pic>
        <p:nvPicPr>
          <p:cNvPr id="1026" name="Picture 2" descr="Ask (2012) Po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901" y="2845246"/>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önüs (2006) Po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2854746"/>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cross the Universe (2007) Po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3145" y="2890039"/>
            <a:ext cx="20383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983" y="116632"/>
            <a:ext cx="1858207" cy="383953"/>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32617" y="133560"/>
            <a:ext cx="1826324" cy="408690"/>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11080" y="148455"/>
            <a:ext cx="1884375" cy="393795"/>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36495" y="148455"/>
            <a:ext cx="2216667" cy="511539"/>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4930" y="133560"/>
            <a:ext cx="1685663" cy="350096"/>
          </a:xfrm>
          <a:prstGeom prst="rect">
            <a:avLst/>
          </a:prstGeom>
        </p:spPr>
      </p:pic>
      <p:sp>
        <p:nvSpPr>
          <p:cNvPr id="14" name="TextBox 13"/>
          <p:cNvSpPr txBox="1"/>
          <p:nvPr/>
        </p:nvSpPr>
        <p:spPr>
          <a:xfrm>
            <a:off x="1525052" y="890971"/>
            <a:ext cx="6441454" cy="861774"/>
          </a:xfrm>
          <a:prstGeom prst="rect">
            <a:avLst/>
          </a:prstGeom>
          <a:noFill/>
        </p:spPr>
        <p:txBody>
          <a:bodyPr wrap="square" rtlCol="0">
            <a:spAutoFit/>
          </a:bodyPr>
          <a:lstStyle/>
          <a:p>
            <a:r>
              <a:rPr lang="tr-TR" sz="2000" b="1" dirty="0" smtClean="0">
                <a:solidFill>
                  <a:srgbClr val="FF0000"/>
                </a:solidFill>
              </a:rPr>
              <a:t>        Geçmişten Günümüze Oscar Keyfi Dsmart’ta!</a:t>
            </a:r>
          </a:p>
          <a:p>
            <a:r>
              <a:rPr lang="tr-TR" sz="1500" b="1" dirty="0" smtClean="0">
                <a:solidFill>
                  <a:srgbClr val="FF0000"/>
                </a:solidFill>
              </a:rPr>
              <a:t>    Oscar heyecanından önce 5 sinema kanalında 5 hafta sonu boyunca </a:t>
            </a:r>
          </a:p>
          <a:p>
            <a:r>
              <a:rPr lang="tr-TR" sz="1500" b="1" dirty="0" smtClean="0">
                <a:solidFill>
                  <a:srgbClr val="FF0000"/>
                </a:solidFill>
              </a:rPr>
              <a:t>               yolu Oscar’dan geçmiş filmler MovieSmart kanallarında!!</a:t>
            </a:r>
            <a:endParaRPr lang="tr-TR" dirty="0"/>
          </a:p>
        </p:txBody>
      </p:sp>
    </p:spTree>
    <p:extLst>
      <p:ext uri="{BB962C8B-B14F-4D97-AF65-F5344CB8AC3E}">
        <p14:creationId xmlns:p14="http://schemas.microsoft.com/office/powerpoint/2010/main" val="248194784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860032" y="1123878"/>
            <a:ext cx="3909576" cy="648938"/>
          </a:xfrm>
        </p:spPr>
        <p:txBody>
          <a:bodyPr>
            <a:noAutofit/>
          </a:bodyPr>
          <a:lstStyle/>
          <a:p>
            <a:r>
              <a:rPr lang="en-US" sz="1800" b="1" dirty="0" err="1">
                <a:solidFill>
                  <a:schemeClr val="tx1"/>
                </a:solidFill>
              </a:rPr>
              <a:t>Özel</a:t>
            </a:r>
            <a:r>
              <a:rPr lang="en-US" sz="1800" b="1" dirty="0">
                <a:solidFill>
                  <a:schemeClr val="tx1"/>
                </a:solidFill>
              </a:rPr>
              <a:t> </a:t>
            </a:r>
            <a:r>
              <a:rPr lang="en-US" sz="1800" b="1" dirty="0" err="1">
                <a:solidFill>
                  <a:schemeClr val="tx1"/>
                </a:solidFill>
              </a:rPr>
              <a:t>Akvaryumlar</a:t>
            </a:r>
            <a:r>
              <a:rPr lang="en-US" sz="1800" b="1" dirty="0">
                <a:solidFill>
                  <a:schemeClr val="tx1"/>
                </a:solidFill>
              </a:rPr>
              <a:t> </a:t>
            </a:r>
            <a:endParaRPr lang="tr-TR" sz="1800" b="1" dirty="0">
              <a:solidFill>
                <a:schemeClr val="tx1"/>
              </a:solidFill>
            </a:endParaRPr>
          </a:p>
          <a:p>
            <a:r>
              <a:rPr lang="en-US" sz="1200" b="1" cap="all" dirty="0" smtClean="0">
                <a:solidFill>
                  <a:srgbClr val="92D050"/>
                </a:solidFill>
              </a:rPr>
              <a:t>İLK </a:t>
            </a:r>
            <a:r>
              <a:rPr lang="en-US" sz="1200" b="1" cap="all" dirty="0">
                <a:solidFill>
                  <a:srgbClr val="92D050"/>
                </a:solidFill>
              </a:rPr>
              <a:t>GÖSTERİM</a:t>
            </a:r>
            <a:endParaRPr lang="tr-TR" sz="1200" b="1" cap="all" dirty="0">
              <a:solidFill>
                <a:srgbClr val="92D050"/>
              </a:solidFill>
            </a:endParaRPr>
          </a:p>
          <a:p>
            <a:endParaRPr lang="tr-TR" sz="2400" b="1" dirty="0" smtClean="0">
              <a:solidFill>
                <a:schemeClr val="tx1">
                  <a:lumMod val="75000"/>
                  <a:lumOff val="25000"/>
                </a:schemeClr>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6" name="TextBox 15"/>
          <p:cNvSpPr txBox="1"/>
          <p:nvPr/>
        </p:nvSpPr>
        <p:spPr>
          <a:xfrm>
            <a:off x="4567096" y="2420888"/>
            <a:ext cx="4253376" cy="4431983"/>
          </a:xfrm>
          <a:prstGeom prst="rect">
            <a:avLst/>
          </a:prstGeom>
          <a:noFill/>
        </p:spPr>
        <p:txBody>
          <a:bodyPr wrap="square" rtlCol="0">
            <a:spAutoFit/>
          </a:bodyPr>
          <a:lstStyle/>
          <a:p>
            <a:r>
              <a:rPr lang="tr-TR" sz="1600" b="1" i="1" cap="all" dirty="0">
                <a:solidFill>
                  <a:srgbClr val="92D050"/>
                </a:solidFill>
              </a:rPr>
              <a:t>KONU:</a:t>
            </a:r>
            <a:r>
              <a:rPr lang="tr-TR" sz="1400" b="1" cap="all" dirty="0" smtClean="0"/>
              <a:t> </a:t>
            </a:r>
            <a:r>
              <a:rPr lang="en-GB" sz="1400" dirty="0"/>
              <a:t>Animal </a:t>
            </a:r>
            <a:r>
              <a:rPr lang="en-GB" sz="1400" dirty="0" err="1"/>
              <a:t>Planet’te</a:t>
            </a:r>
            <a:r>
              <a:rPr lang="en-GB" sz="1400" dirty="0"/>
              <a:t> </a:t>
            </a:r>
            <a:r>
              <a:rPr lang="en-GB" sz="1400" dirty="0" err="1"/>
              <a:t>yeteneklerini</a:t>
            </a:r>
            <a:r>
              <a:rPr lang="en-GB" sz="1400" dirty="0"/>
              <a:t> </a:t>
            </a:r>
            <a:r>
              <a:rPr lang="en-GB" sz="1400" dirty="0" err="1"/>
              <a:t>gösterme</a:t>
            </a:r>
            <a:r>
              <a:rPr lang="en-GB" sz="1400" dirty="0"/>
              <a:t> </a:t>
            </a:r>
            <a:r>
              <a:rPr lang="en-GB" sz="1400" dirty="0" err="1"/>
              <a:t>sırası</a:t>
            </a:r>
            <a:r>
              <a:rPr lang="en-GB" sz="1400" dirty="0"/>
              <a:t>, </a:t>
            </a:r>
            <a:r>
              <a:rPr lang="en-GB" sz="1400" dirty="0" err="1"/>
              <a:t>tüm</a:t>
            </a:r>
            <a:r>
              <a:rPr lang="en-GB" sz="1400" dirty="0"/>
              <a:t> </a:t>
            </a:r>
            <a:r>
              <a:rPr lang="en-GB" sz="1400" dirty="0" err="1"/>
              <a:t>hayvanların</a:t>
            </a:r>
            <a:r>
              <a:rPr lang="en-GB" sz="1400" dirty="0"/>
              <a:t> </a:t>
            </a:r>
            <a:r>
              <a:rPr lang="en-GB" sz="1400" dirty="0" err="1"/>
              <a:t>içinde</a:t>
            </a:r>
            <a:r>
              <a:rPr lang="en-GB" sz="1400" dirty="0"/>
              <a:t> en </a:t>
            </a:r>
            <a:r>
              <a:rPr lang="en-GB" sz="1400" dirty="0" err="1"/>
              <a:t>becerikli</a:t>
            </a:r>
            <a:r>
              <a:rPr lang="en-GB" sz="1400" dirty="0"/>
              <a:t> </a:t>
            </a:r>
            <a:r>
              <a:rPr lang="en-GB" sz="1400" dirty="0" err="1"/>
              <a:t>ve</a:t>
            </a:r>
            <a:r>
              <a:rPr lang="en-GB" sz="1400" dirty="0"/>
              <a:t> en </a:t>
            </a:r>
            <a:r>
              <a:rPr lang="en-GB" sz="1400" dirty="0" err="1"/>
              <a:t>karmaşık</a:t>
            </a:r>
            <a:r>
              <a:rPr lang="en-GB" sz="1400" dirty="0"/>
              <a:t> </a:t>
            </a:r>
            <a:r>
              <a:rPr lang="en-GB" sz="1400" dirty="0" err="1"/>
              <a:t>olan</a:t>
            </a:r>
            <a:r>
              <a:rPr lang="en-GB" sz="1400" dirty="0"/>
              <a:t> </a:t>
            </a:r>
            <a:r>
              <a:rPr lang="en-GB" sz="1400" dirty="0" err="1"/>
              <a:t>insanda</a:t>
            </a:r>
            <a:r>
              <a:rPr lang="en-GB" sz="1400" dirty="0"/>
              <a:t>… "</a:t>
            </a:r>
            <a:r>
              <a:rPr lang="en-GB" sz="1400" dirty="0" err="1"/>
              <a:t>Özel</a:t>
            </a:r>
            <a:r>
              <a:rPr lang="en-GB" sz="1400" dirty="0"/>
              <a:t> </a:t>
            </a:r>
            <a:r>
              <a:rPr lang="en-GB" sz="1400" dirty="0" err="1"/>
              <a:t>Akvaryumlar</a:t>
            </a:r>
            <a:r>
              <a:rPr lang="en-GB" sz="1400" dirty="0"/>
              <a:t>" </a:t>
            </a:r>
            <a:r>
              <a:rPr lang="en-GB" sz="1400" dirty="0" err="1"/>
              <a:t>adlı</a:t>
            </a:r>
            <a:r>
              <a:rPr lang="en-GB" sz="1400" dirty="0"/>
              <a:t> </a:t>
            </a:r>
            <a:r>
              <a:rPr lang="en-GB" sz="1400" dirty="0" err="1"/>
              <a:t>bu</a:t>
            </a:r>
            <a:r>
              <a:rPr lang="en-GB" sz="1400" dirty="0"/>
              <a:t> </a:t>
            </a:r>
            <a:r>
              <a:rPr lang="en-GB" sz="1400" dirty="0" err="1"/>
              <a:t>yepyeni</a:t>
            </a:r>
            <a:r>
              <a:rPr lang="en-GB" sz="1400" dirty="0"/>
              <a:t> </a:t>
            </a:r>
            <a:r>
              <a:rPr lang="en-GB" sz="1400" dirty="0" err="1"/>
              <a:t>dizide</a:t>
            </a:r>
            <a:r>
              <a:rPr lang="en-GB" sz="1400" dirty="0"/>
              <a:t>, </a:t>
            </a:r>
            <a:r>
              <a:rPr lang="en-GB" sz="1400" dirty="0" err="1"/>
              <a:t>Amerika’nın</a:t>
            </a:r>
            <a:r>
              <a:rPr lang="en-GB" sz="1400" dirty="0"/>
              <a:t> en </a:t>
            </a:r>
            <a:r>
              <a:rPr lang="en-GB" sz="1400" dirty="0" err="1"/>
              <a:t>büyük</a:t>
            </a:r>
            <a:r>
              <a:rPr lang="en-GB" sz="1400" dirty="0"/>
              <a:t> </a:t>
            </a:r>
            <a:r>
              <a:rPr lang="en-GB" sz="1400" dirty="0" err="1"/>
              <a:t>akvaryum</a:t>
            </a:r>
            <a:r>
              <a:rPr lang="en-GB" sz="1400" dirty="0"/>
              <a:t> </a:t>
            </a:r>
            <a:r>
              <a:rPr lang="en-GB" sz="1400" dirty="0" err="1"/>
              <a:t>üretim</a:t>
            </a:r>
            <a:r>
              <a:rPr lang="en-GB" sz="1400" dirty="0"/>
              <a:t> </a:t>
            </a:r>
            <a:r>
              <a:rPr lang="en-GB" sz="1400" dirty="0" err="1"/>
              <a:t>şirketi</a:t>
            </a:r>
            <a:r>
              <a:rPr lang="en-GB" sz="1400" dirty="0"/>
              <a:t> Acrylic Tank </a:t>
            </a:r>
            <a:r>
              <a:rPr lang="en-GB" sz="1400" dirty="0" err="1"/>
              <a:t>Manufacturing’i</a:t>
            </a:r>
            <a:r>
              <a:rPr lang="en-GB" sz="1400" dirty="0"/>
              <a:t> (ATM) </a:t>
            </a:r>
            <a:r>
              <a:rPr lang="en-GB" sz="1400" dirty="0" err="1"/>
              <a:t>işleten</a:t>
            </a:r>
            <a:r>
              <a:rPr lang="en-GB" sz="1400" dirty="0"/>
              <a:t> </a:t>
            </a:r>
            <a:r>
              <a:rPr lang="en-GB" sz="1400" dirty="0" err="1"/>
              <a:t>iş</a:t>
            </a:r>
            <a:r>
              <a:rPr lang="en-GB" sz="1400" dirty="0"/>
              <a:t> </a:t>
            </a:r>
            <a:r>
              <a:rPr lang="en-GB" sz="1400" dirty="0" err="1"/>
              <a:t>ortağı</a:t>
            </a:r>
            <a:r>
              <a:rPr lang="en-GB" sz="1400" dirty="0"/>
              <a:t>, </a:t>
            </a:r>
            <a:r>
              <a:rPr lang="en-GB" sz="1400" dirty="0" err="1"/>
              <a:t>yakın</a:t>
            </a:r>
            <a:r>
              <a:rPr lang="en-GB" sz="1400" dirty="0"/>
              <a:t> </a:t>
            </a:r>
            <a:r>
              <a:rPr lang="en-GB" sz="1400" dirty="0" err="1"/>
              <a:t>arkadaş</a:t>
            </a:r>
            <a:r>
              <a:rPr lang="en-GB" sz="1400" dirty="0"/>
              <a:t> </a:t>
            </a:r>
            <a:r>
              <a:rPr lang="en-GB" sz="1400" dirty="0" err="1"/>
              <a:t>ve</a:t>
            </a:r>
            <a:r>
              <a:rPr lang="en-GB" sz="1400" dirty="0"/>
              <a:t> </a:t>
            </a:r>
            <a:r>
              <a:rPr lang="en-GB" sz="1400" dirty="0" err="1"/>
              <a:t>ezeli</a:t>
            </a:r>
            <a:r>
              <a:rPr lang="en-GB" sz="1400" dirty="0"/>
              <a:t> </a:t>
            </a:r>
            <a:r>
              <a:rPr lang="en-GB" sz="1400" dirty="0" err="1"/>
              <a:t>rakip</a:t>
            </a:r>
            <a:r>
              <a:rPr lang="en-GB" sz="1400" dirty="0"/>
              <a:t> </a:t>
            </a:r>
            <a:r>
              <a:rPr lang="en-GB" sz="1400" dirty="0" err="1"/>
              <a:t>Wayde</a:t>
            </a:r>
            <a:r>
              <a:rPr lang="en-GB" sz="1400" dirty="0"/>
              <a:t> King </a:t>
            </a:r>
            <a:r>
              <a:rPr lang="en-GB" sz="1400" dirty="0" err="1"/>
              <a:t>ve</a:t>
            </a:r>
            <a:r>
              <a:rPr lang="en-GB" sz="1400" dirty="0"/>
              <a:t> Brett </a:t>
            </a:r>
            <a:r>
              <a:rPr lang="en-GB" sz="1400" dirty="0" err="1"/>
              <a:t>Raymer’ın</a:t>
            </a:r>
            <a:r>
              <a:rPr lang="en-GB" sz="1400" dirty="0"/>
              <a:t> </a:t>
            </a:r>
            <a:r>
              <a:rPr lang="en-GB" sz="1400" dirty="0" err="1"/>
              <a:t>eğlenceli</a:t>
            </a:r>
            <a:r>
              <a:rPr lang="en-GB" sz="1400" dirty="0"/>
              <a:t> </a:t>
            </a:r>
            <a:r>
              <a:rPr lang="en-GB" sz="1400" dirty="0" err="1"/>
              <a:t>hallerini</a:t>
            </a:r>
            <a:r>
              <a:rPr lang="en-GB" sz="1400" dirty="0"/>
              <a:t> </a:t>
            </a:r>
            <a:r>
              <a:rPr lang="en-GB" sz="1400" dirty="0" err="1"/>
              <a:t>izleyeceğiz</a:t>
            </a:r>
            <a:r>
              <a:rPr lang="en-GB" sz="1400" dirty="0"/>
              <a:t>. </a:t>
            </a:r>
            <a:r>
              <a:rPr lang="en-GB" sz="1400" dirty="0" err="1"/>
              <a:t>Dünya</a:t>
            </a:r>
            <a:r>
              <a:rPr lang="en-GB" sz="1400" dirty="0"/>
              <a:t> </a:t>
            </a:r>
            <a:r>
              <a:rPr lang="en-GB" sz="1400" dirty="0" err="1"/>
              <a:t>genelinde</a:t>
            </a:r>
            <a:r>
              <a:rPr lang="en-GB" sz="1400" dirty="0"/>
              <a:t> en </a:t>
            </a:r>
            <a:r>
              <a:rPr lang="en-GB" sz="1400" dirty="0" err="1"/>
              <a:t>dikkat</a:t>
            </a:r>
            <a:r>
              <a:rPr lang="en-GB" sz="1400" dirty="0"/>
              <a:t> </a:t>
            </a:r>
            <a:r>
              <a:rPr lang="en-GB" sz="1400" dirty="0" err="1"/>
              <a:t>çekici</a:t>
            </a:r>
            <a:r>
              <a:rPr lang="en-GB" sz="1400" dirty="0"/>
              <a:t> </a:t>
            </a:r>
            <a:r>
              <a:rPr lang="en-GB" sz="1400" dirty="0" err="1"/>
              <a:t>balıklara</a:t>
            </a:r>
            <a:r>
              <a:rPr lang="en-GB" sz="1400" dirty="0"/>
              <a:t> </a:t>
            </a:r>
            <a:r>
              <a:rPr lang="en-GB" sz="1400" dirty="0" err="1"/>
              <a:t>ve</a:t>
            </a:r>
            <a:r>
              <a:rPr lang="en-GB" sz="1400" dirty="0"/>
              <a:t> </a:t>
            </a:r>
            <a:r>
              <a:rPr lang="en-GB" sz="1400" dirty="0" err="1"/>
              <a:t>müşterilere</a:t>
            </a:r>
            <a:r>
              <a:rPr lang="en-GB" sz="1400" dirty="0"/>
              <a:t> en </a:t>
            </a:r>
            <a:r>
              <a:rPr lang="en-GB" sz="1400" dirty="0" err="1"/>
              <a:t>tuhaf</a:t>
            </a:r>
            <a:r>
              <a:rPr lang="en-GB" sz="1400" dirty="0"/>
              <a:t>, </a:t>
            </a:r>
            <a:r>
              <a:rPr lang="en-GB" sz="1400" dirty="0" err="1"/>
              <a:t>normalden</a:t>
            </a:r>
            <a:r>
              <a:rPr lang="en-GB" sz="1400" dirty="0"/>
              <a:t> </a:t>
            </a:r>
            <a:r>
              <a:rPr lang="en-GB" sz="1400" dirty="0" err="1"/>
              <a:t>abartılı</a:t>
            </a:r>
            <a:r>
              <a:rPr lang="en-GB" sz="1400" dirty="0"/>
              <a:t> </a:t>
            </a:r>
            <a:r>
              <a:rPr lang="en-GB" sz="1400" dirty="0" err="1"/>
              <a:t>ve</a:t>
            </a:r>
            <a:r>
              <a:rPr lang="en-GB" sz="1400" dirty="0"/>
              <a:t> </a:t>
            </a:r>
            <a:r>
              <a:rPr lang="en-GB" sz="1400" dirty="0" err="1"/>
              <a:t>türünün</a:t>
            </a:r>
            <a:r>
              <a:rPr lang="en-GB" sz="1400" dirty="0"/>
              <a:t> </a:t>
            </a:r>
            <a:r>
              <a:rPr lang="en-GB" sz="1400" dirty="0" err="1"/>
              <a:t>tek</a:t>
            </a:r>
            <a:r>
              <a:rPr lang="en-GB" sz="1400" dirty="0"/>
              <a:t> </a:t>
            </a:r>
            <a:r>
              <a:rPr lang="en-GB" sz="1400" dirty="0" err="1"/>
              <a:t>örneği</a:t>
            </a:r>
            <a:r>
              <a:rPr lang="en-GB" sz="1400" dirty="0"/>
              <a:t> </a:t>
            </a:r>
            <a:r>
              <a:rPr lang="en-GB" sz="1400" dirty="0" err="1"/>
              <a:t>akvaryumlar</a:t>
            </a:r>
            <a:r>
              <a:rPr lang="en-GB" sz="1400" dirty="0"/>
              <a:t> </a:t>
            </a:r>
            <a:r>
              <a:rPr lang="en-GB" sz="1400" dirty="0" err="1"/>
              <a:t>üreten</a:t>
            </a:r>
            <a:r>
              <a:rPr lang="en-GB" sz="1400" dirty="0"/>
              <a:t> </a:t>
            </a:r>
            <a:r>
              <a:rPr lang="en-GB" sz="1400" dirty="0" err="1"/>
              <a:t>bu</a:t>
            </a:r>
            <a:r>
              <a:rPr lang="en-GB" sz="1400" dirty="0"/>
              <a:t> </a:t>
            </a:r>
            <a:r>
              <a:rPr lang="en-GB" sz="1400" dirty="0" err="1"/>
              <a:t>azimli</a:t>
            </a:r>
            <a:r>
              <a:rPr lang="en-GB" sz="1400" dirty="0"/>
              <a:t> </a:t>
            </a:r>
            <a:r>
              <a:rPr lang="en-GB" sz="1400" dirty="0" err="1"/>
              <a:t>ikili</a:t>
            </a:r>
            <a:r>
              <a:rPr lang="en-GB" sz="1400" dirty="0"/>
              <a:t> </a:t>
            </a:r>
            <a:r>
              <a:rPr lang="en-GB" sz="1400" dirty="0" err="1"/>
              <a:t>için</a:t>
            </a:r>
            <a:r>
              <a:rPr lang="en-GB" sz="1400" dirty="0"/>
              <a:t> </a:t>
            </a:r>
            <a:r>
              <a:rPr lang="en-GB" sz="1400" dirty="0" err="1"/>
              <a:t>zor</a:t>
            </a:r>
            <a:r>
              <a:rPr lang="en-GB" sz="1400" dirty="0"/>
              <a:t> </a:t>
            </a:r>
            <a:r>
              <a:rPr lang="en-GB" sz="1400" dirty="0" err="1"/>
              <a:t>veya</a:t>
            </a:r>
            <a:r>
              <a:rPr lang="en-GB" sz="1400" dirty="0"/>
              <a:t> </a:t>
            </a:r>
            <a:r>
              <a:rPr lang="en-GB" sz="1400" dirty="0" err="1"/>
              <a:t>tuhaf</a:t>
            </a:r>
            <a:r>
              <a:rPr lang="en-GB" sz="1400" dirty="0"/>
              <a:t> </a:t>
            </a:r>
            <a:r>
              <a:rPr lang="en-GB" sz="1400" dirty="0" err="1"/>
              <a:t>diye</a:t>
            </a:r>
            <a:r>
              <a:rPr lang="en-GB" sz="1400" dirty="0"/>
              <a:t> </a:t>
            </a:r>
            <a:r>
              <a:rPr lang="en-GB" sz="1400" dirty="0" err="1"/>
              <a:t>bir</a:t>
            </a:r>
            <a:r>
              <a:rPr lang="en-GB" sz="1400" dirty="0"/>
              <a:t> </a:t>
            </a:r>
            <a:r>
              <a:rPr lang="en-GB" sz="1400" dirty="0" err="1"/>
              <a:t>şey</a:t>
            </a:r>
            <a:r>
              <a:rPr lang="en-GB" sz="1400" dirty="0"/>
              <a:t> </a:t>
            </a:r>
            <a:r>
              <a:rPr lang="en-GB" sz="1400" dirty="0" err="1"/>
              <a:t>yok</a:t>
            </a:r>
            <a:r>
              <a:rPr lang="en-GB" sz="1400" dirty="0"/>
              <a:t>… “</a:t>
            </a:r>
            <a:r>
              <a:rPr lang="en-GB" sz="1400" dirty="0" err="1"/>
              <a:t>Ağaç</a:t>
            </a:r>
            <a:r>
              <a:rPr lang="en-GB" sz="1400" dirty="0"/>
              <a:t> </a:t>
            </a:r>
            <a:r>
              <a:rPr lang="en-GB" sz="1400" dirty="0" err="1"/>
              <a:t>Evi</a:t>
            </a:r>
            <a:r>
              <a:rPr lang="en-GB" sz="1400" dirty="0"/>
              <a:t> </a:t>
            </a:r>
            <a:r>
              <a:rPr lang="en-GB" sz="1400" dirty="0" err="1"/>
              <a:t>Ustaları”nda</a:t>
            </a:r>
            <a:r>
              <a:rPr lang="en-GB" sz="1400" dirty="0"/>
              <a:t>, </a:t>
            </a:r>
            <a:r>
              <a:rPr lang="en-GB" sz="1400" dirty="0" err="1"/>
              <a:t>önsezilere</a:t>
            </a:r>
            <a:r>
              <a:rPr lang="en-GB" sz="1400" dirty="0"/>
              <a:t> </a:t>
            </a:r>
            <a:r>
              <a:rPr lang="en-GB" sz="1400" dirty="0" err="1"/>
              <a:t>ve</a:t>
            </a:r>
            <a:r>
              <a:rPr lang="en-GB" sz="1400" dirty="0"/>
              <a:t> </a:t>
            </a:r>
            <a:r>
              <a:rPr lang="en-GB" sz="1400" dirty="0" err="1"/>
              <a:t>ağaçlarla</a:t>
            </a:r>
            <a:r>
              <a:rPr lang="en-GB" sz="1400" dirty="0"/>
              <a:t> </a:t>
            </a:r>
            <a:r>
              <a:rPr lang="en-GB" sz="1400" dirty="0" err="1"/>
              <a:t>konuşma</a:t>
            </a:r>
            <a:r>
              <a:rPr lang="en-GB" sz="1400" dirty="0"/>
              <a:t> </a:t>
            </a:r>
            <a:r>
              <a:rPr lang="en-GB" sz="1400" dirty="0" err="1"/>
              <a:t>yeteneğine</a:t>
            </a:r>
            <a:r>
              <a:rPr lang="en-GB" sz="1400" dirty="0"/>
              <a:t> </a:t>
            </a:r>
            <a:r>
              <a:rPr lang="en-GB" sz="1400" dirty="0" err="1"/>
              <a:t>sahip</a:t>
            </a:r>
            <a:r>
              <a:rPr lang="en-GB" sz="1400" dirty="0"/>
              <a:t> </a:t>
            </a:r>
            <a:r>
              <a:rPr lang="en-GB" sz="1400" dirty="0" err="1"/>
              <a:t>olan</a:t>
            </a:r>
            <a:r>
              <a:rPr lang="en-GB" sz="1400" dirty="0"/>
              <a:t> Pete Nelson, </a:t>
            </a:r>
            <a:r>
              <a:rPr lang="en-GB" sz="1400" dirty="0" err="1"/>
              <a:t>doğayı</a:t>
            </a:r>
            <a:r>
              <a:rPr lang="en-GB" sz="1400" dirty="0"/>
              <a:t> </a:t>
            </a:r>
            <a:r>
              <a:rPr lang="en-GB" sz="1400" dirty="0" err="1"/>
              <a:t>yeniden</a:t>
            </a:r>
            <a:r>
              <a:rPr lang="en-GB" sz="1400" dirty="0"/>
              <a:t> </a:t>
            </a:r>
            <a:r>
              <a:rPr lang="en-GB" sz="1400" dirty="0" err="1"/>
              <a:t>keşfetmeyi</a:t>
            </a:r>
            <a:r>
              <a:rPr lang="en-GB" sz="1400" dirty="0"/>
              <a:t> </a:t>
            </a:r>
            <a:r>
              <a:rPr lang="en-GB" sz="1400" dirty="0" err="1"/>
              <a:t>ve</a:t>
            </a:r>
            <a:r>
              <a:rPr lang="en-GB" sz="1400" dirty="0"/>
              <a:t> </a:t>
            </a:r>
            <a:r>
              <a:rPr lang="en-GB" sz="1400" dirty="0" err="1"/>
              <a:t>içindeki</a:t>
            </a:r>
            <a:r>
              <a:rPr lang="en-GB" sz="1400" dirty="0"/>
              <a:t> </a:t>
            </a:r>
            <a:r>
              <a:rPr lang="en-GB" sz="1400" dirty="0" err="1"/>
              <a:t>çocuğu</a:t>
            </a:r>
            <a:r>
              <a:rPr lang="en-GB" sz="1400" dirty="0"/>
              <a:t> </a:t>
            </a:r>
            <a:r>
              <a:rPr lang="en-GB" sz="1400" dirty="0" err="1"/>
              <a:t>uyandırmayı</a:t>
            </a:r>
            <a:r>
              <a:rPr lang="en-GB" sz="1400" dirty="0"/>
              <a:t> </a:t>
            </a:r>
            <a:r>
              <a:rPr lang="en-GB" sz="1400" dirty="0" err="1"/>
              <a:t>arzu</a:t>
            </a:r>
            <a:r>
              <a:rPr lang="en-GB" sz="1400" dirty="0"/>
              <a:t> </a:t>
            </a:r>
            <a:r>
              <a:rPr lang="en-GB" sz="1400" dirty="0" err="1"/>
              <a:t>eden</a:t>
            </a:r>
            <a:r>
              <a:rPr lang="en-GB" sz="1400" dirty="0"/>
              <a:t> </a:t>
            </a:r>
            <a:r>
              <a:rPr lang="en-GB" sz="1400" dirty="0" err="1"/>
              <a:t>izleyiciler</a:t>
            </a:r>
            <a:r>
              <a:rPr lang="en-GB" sz="1400" dirty="0"/>
              <a:t> </a:t>
            </a:r>
            <a:r>
              <a:rPr lang="en-GB" sz="1400" dirty="0" err="1"/>
              <a:t>için</a:t>
            </a:r>
            <a:r>
              <a:rPr lang="en-GB" sz="1400" dirty="0"/>
              <a:t> </a:t>
            </a:r>
            <a:r>
              <a:rPr lang="en-GB" sz="1400" dirty="0" err="1"/>
              <a:t>özel</a:t>
            </a:r>
            <a:r>
              <a:rPr lang="en-GB" sz="1400" dirty="0"/>
              <a:t> </a:t>
            </a:r>
            <a:r>
              <a:rPr lang="en-GB" sz="1400" dirty="0" err="1"/>
              <a:t>doğa</a:t>
            </a:r>
            <a:r>
              <a:rPr lang="en-GB" sz="1400" dirty="0"/>
              <a:t> </a:t>
            </a:r>
            <a:r>
              <a:rPr lang="en-GB" sz="1400" dirty="0" err="1"/>
              <a:t>kaçamakları</a:t>
            </a:r>
            <a:r>
              <a:rPr lang="en-GB" sz="1400" dirty="0"/>
              <a:t> </a:t>
            </a:r>
            <a:r>
              <a:rPr lang="en-GB" sz="1400" dirty="0" err="1"/>
              <a:t>tasarlıyor</a:t>
            </a:r>
            <a:r>
              <a:rPr lang="en-GB" sz="1400" dirty="0"/>
              <a:t>. Nelson, </a:t>
            </a:r>
            <a:r>
              <a:rPr lang="en-GB" sz="1400" dirty="0" err="1"/>
              <a:t>müşterilerine</a:t>
            </a:r>
            <a:r>
              <a:rPr lang="en-GB" sz="1400" dirty="0"/>
              <a:t> </a:t>
            </a:r>
            <a:r>
              <a:rPr lang="en-GB" sz="1400" dirty="0" err="1"/>
              <a:t>ağaç</a:t>
            </a:r>
            <a:r>
              <a:rPr lang="en-GB" sz="1400" dirty="0"/>
              <a:t> </a:t>
            </a:r>
            <a:r>
              <a:rPr lang="en-GB" sz="1400" dirty="0" err="1"/>
              <a:t>tepelerinde</a:t>
            </a:r>
            <a:r>
              <a:rPr lang="en-GB" sz="1400" dirty="0"/>
              <a:t> </a:t>
            </a:r>
            <a:r>
              <a:rPr lang="en-GB" sz="1400" dirty="0" err="1"/>
              <a:t>suyundan</a:t>
            </a:r>
            <a:r>
              <a:rPr lang="en-GB" sz="1400" dirty="0"/>
              <a:t> </a:t>
            </a:r>
            <a:r>
              <a:rPr lang="en-GB" sz="1400" dirty="0" err="1"/>
              <a:t>elektriğine</a:t>
            </a:r>
            <a:r>
              <a:rPr lang="en-GB" sz="1400" dirty="0"/>
              <a:t>, </a:t>
            </a:r>
            <a:r>
              <a:rPr lang="en-GB" sz="1400" dirty="0" err="1"/>
              <a:t>birkaç</a:t>
            </a:r>
            <a:r>
              <a:rPr lang="en-GB" sz="1400" dirty="0"/>
              <a:t> </a:t>
            </a:r>
            <a:r>
              <a:rPr lang="en-GB" sz="1400" dirty="0" err="1"/>
              <a:t>yatak</a:t>
            </a:r>
            <a:r>
              <a:rPr lang="en-GB" sz="1400" dirty="0"/>
              <a:t> </a:t>
            </a:r>
            <a:r>
              <a:rPr lang="en-GB" sz="1400" dirty="0" err="1"/>
              <a:t>odasına</a:t>
            </a:r>
            <a:r>
              <a:rPr lang="en-GB" sz="1400" dirty="0"/>
              <a:t> </a:t>
            </a:r>
            <a:r>
              <a:rPr lang="en-GB" sz="1400" dirty="0" err="1"/>
              <a:t>kadar</a:t>
            </a:r>
            <a:r>
              <a:rPr lang="en-GB" sz="1400" dirty="0"/>
              <a:t> </a:t>
            </a:r>
            <a:r>
              <a:rPr lang="en-GB" sz="1400" dirty="0" err="1"/>
              <a:t>eksiksiz</a:t>
            </a:r>
            <a:r>
              <a:rPr lang="en-GB" sz="1400" dirty="0"/>
              <a:t>, </a:t>
            </a:r>
            <a:r>
              <a:rPr lang="en-GB" sz="1400" dirty="0" err="1"/>
              <a:t>rüya</a:t>
            </a:r>
            <a:r>
              <a:rPr lang="en-GB" sz="1400" dirty="0"/>
              <a:t> </a:t>
            </a:r>
            <a:r>
              <a:rPr lang="en-GB" sz="1400" dirty="0" err="1"/>
              <a:t>gibi</a:t>
            </a:r>
            <a:r>
              <a:rPr lang="en-GB" sz="1400" dirty="0"/>
              <a:t> </a:t>
            </a:r>
            <a:r>
              <a:rPr lang="en-GB" sz="1400" dirty="0" err="1"/>
              <a:t>ağaç</a:t>
            </a:r>
            <a:r>
              <a:rPr lang="en-GB" sz="1400" dirty="0"/>
              <a:t> </a:t>
            </a:r>
            <a:r>
              <a:rPr lang="en-GB" sz="1400" dirty="0" err="1"/>
              <a:t>evler</a:t>
            </a:r>
            <a:r>
              <a:rPr lang="en-GB" sz="1400" dirty="0"/>
              <a:t> </a:t>
            </a:r>
            <a:r>
              <a:rPr lang="en-GB" sz="1400" dirty="0" err="1"/>
              <a:t>yaratmanın</a:t>
            </a:r>
            <a:r>
              <a:rPr lang="en-GB" sz="1400" dirty="0"/>
              <a:t> </a:t>
            </a:r>
            <a:r>
              <a:rPr lang="en-GB" sz="1400" dirty="0" err="1"/>
              <a:t>yanı</a:t>
            </a:r>
            <a:r>
              <a:rPr lang="en-GB" sz="1400" dirty="0"/>
              <a:t> </a:t>
            </a:r>
            <a:r>
              <a:rPr lang="en-GB" sz="1400" dirty="0" err="1"/>
              <a:t>sıra</a:t>
            </a:r>
            <a:r>
              <a:rPr lang="en-GB" sz="1400" dirty="0"/>
              <a:t>, </a:t>
            </a:r>
            <a:r>
              <a:rPr lang="en-GB" sz="1400" dirty="0" err="1"/>
              <a:t>basit</a:t>
            </a:r>
            <a:r>
              <a:rPr lang="en-GB" sz="1400" dirty="0"/>
              <a:t>, </a:t>
            </a:r>
            <a:r>
              <a:rPr lang="en-GB" sz="1400" dirty="0" err="1"/>
              <a:t>tek</a:t>
            </a:r>
            <a:r>
              <a:rPr lang="en-GB" sz="1400" dirty="0"/>
              <a:t> </a:t>
            </a:r>
            <a:r>
              <a:rPr lang="en-GB" sz="1400" dirty="0" err="1"/>
              <a:t>odalı</a:t>
            </a:r>
            <a:r>
              <a:rPr lang="en-GB" sz="1400" dirty="0"/>
              <a:t> </a:t>
            </a:r>
            <a:r>
              <a:rPr lang="en-GB" sz="1400" dirty="0" err="1"/>
              <a:t>evler</a:t>
            </a:r>
            <a:r>
              <a:rPr lang="en-GB" sz="1400" dirty="0"/>
              <a:t> de </a:t>
            </a:r>
            <a:r>
              <a:rPr lang="en-GB" sz="1400" dirty="0" err="1"/>
              <a:t>tasarlıyor</a:t>
            </a:r>
            <a:r>
              <a:rPr lang="en-GB" sz="1400" dirty="0"/>
              <a:t> </a:t>
            </a:r>
            <a:r>
              <a:rPr lang="en-GB" sz="1400" dirty="0" err="1"/>
              <a:t>ve</a:t>
            </a:r>
            <a:r>
              <a:rPr lang="en-GB" sz="1400" dirty="0"/>
              <a:t> </a:t>
            </a:r>
            <a:r>
              <a:rPr lang="en-GB" sz="1400" dirty="0" err="1"/>
              <a:t>bu</a:t>
            </a:r>
            <a:r>
              <a:rPr lang="en-GB" sz="1400" dirty="0"/>
              <a:t> </a:t>
            </a:r>
            <a:r>
              <a:rPr lang="en-GB" sz="1400" dirty="0" err="1"/>
              <a:t>nefes</a:t>
            </a:r>
            <a:r>
              <a:rPr lang="en-GB" sz="1400" dirty="0"/>
              <a:t> </a:t>
            </a:r>
            <a:r>
              <a:rPr lang="en-GB" sz="1400" dirty="0" err="1"/>
              <a:t>kesen</a:t>
            </a:r>
            <a:r>
              <a:rPr lang="en-GB" sz="1400" dirty="0"/>
              <a:t> </a:t>
            </a:r>
            <a:r>
              <a:rPr lang="en-GB" sz="1400" dirty="0" err="1"/>
              <a:t>özelikleri</a:t>
            </a:r>
            <a:r>
              <a:rPr lang="en-GB" sz="1400" dirty="0"/>
              <a:t> </a:t>
            </a:r>
            <a:r>
              <a:rPr lang="en-GB" sz="1400" dirty="0" err="1"/>
              <a:t>elde</a:t>
            </a:r>
            <a:r>
              <a:rPr lang="en-GB" sz="1400" dirty="0"/>
              <a:t> </a:t>
            </a:r>
            <a:r>
              <a:rPr lang="en-GB" sz="1400" dirty="0" err="1"/>
              <a:t>etmek</a:t>
            </a:r>
            <a:r>
              <a:rPr lang="en-GB" sz="1400" dirty="0"/>
              <a:t> </a:t>
            </a:r>
            <a:r>
              <a:rPr lang="en-GB" sz="1400" dirty="0" err="1"/>
              <a:t>için</a:t>
            </a:r>
            <a:r>
              <a:rPr lang="en-GB" sz="1400" dirty="0"/>
              <a:t> her </a:t>
            </a:r>
            <a:r>
              <a:rPr lang="en-GB" sz="1400" dirty="0" err="1"/>
              <a:t>türlü</a:t>
            </a:r>
            <a:r>
              <a:rPr lang="en-GB" sz="1400" dirty="0"/>
              <a:t> </a:t>
            </a:r>
            <a:r>
              <a:rPr lang="en-GB" sz="1400" dirty="0" err="1"/>
              <a:t>riski</a:t>
            </a:r>
            <a:r>
              <a:rPr lang="en-GB" sz="1400" dirty="0"/>
              <a:t> </a:t>
            </a:r>
            <a:r>
              <a:rPr lang="en-GB" sz="1400" dirty="0" err="1"/>
              <a:t>göze</a:t>
            </a:r>
            <a:r>
              <a:rPr lang="en-GB" sz="1400" dirty="0"/>
              <a:t> </a:t>
            </a:r>
            <a:r>
              <a:rPr lang="en-GB" sz="1400" dirty="0" err="1"/>
              <a:t>alıyor</a:t>
            </a:r>
            <a:r>
              <a:rPr lang="en-GB" sz="1400" dirty="0"/>
              <a:t>.</a:t>
            </a:r>
            <a:r>
              <a:rPr lang="en-GB" sz="1400" b="1" dirty="0"/>
              <a:t> </a:t>
            </a:r>
            <a:endParaRPr lang="tr-TR" sz="1400" dirty="0"/>
          </a:p>
          <a:p>
            <a:endParaRPr lang="tr-TR" sz="1400" dirty="0"/>
          </a:p>
        </p:txBody>
      </p:sp>
      <p:sp>
        <p:nvSpPr>
          <p:cNvPr id="6" name="TextBox 5"/>
          <p:cNvSpPr txBox="1"/>
          <p:nvPr/>
        </p:nvSpPr>
        <p:spPr>
          <a:xfrm>
            <a:off x="360825" y="5127303"/>
            <a:ext cx="3743782" cy="923330"/>
          </a:xfrm>
          <a:prstGeom prst="rect">
            <a:avLst/>
          </a:prstGeom>
          <a:noFill/>
        </p:spPr>
        <p:txBody>
          <a:bodyPr wrap="none" rtlCol="0">
            <a:spAutoFit/>
          </a:bodyPr>
          <a:lstStyle/>
          <a:p>
            <a:r>
              <a:rPr lang="en-US" b="1" dirty="0"/>
              <a:t>7 </a:t>
            </a:r>
            <a:r>
              <a:rPr lang="en-US" b="1" dirty="0" err="1"/>
              <a:t>Şubat</a:t>
            </a:r>
            <a:r>
              <a:rPr lang="en-US" b="1" dirty="0"/>
              <a:t> </a:t>
            </a:r>
            <a:r>
              <a:rPr lang="en-US" b="1" dirty="0" err="1"/>
              <a:t>Cuma</a:t>
            </a:r>
            <a:r>
              <a:rPr lang="en-US" b="1" dirty="0"/>
              <a:t> </a:t>
            </a:r>
            <a:r>
              <a:rPr lang="en-US" b="1" dirty="0" err="1"/>
              <a:t>saat</a:t>
            </a:r>
            <a:r>
              <a:rPr lang="en-US" b="1" dirty="0"/>
              <a:t> 22:00’den </a:t>
            </a:r>
            <a:r>
              <a:rPr lang="en-US" b="1" dirty="0" err="1"/>
              <a:t>itibaren</a:t>
            </a:r>
            <a:endParaRPr lang="tr-TR" dirty="0"/>
          </a:p>
          <a:p>
            <a:r>
              <a:rPr lang="en-US" dirty="0"/>
              <a:t/>
            </a:r>
            <a:br>
              <a:rPr lang="en-US" dirty="0"/>
            </a:br>
            <a:endParaRPr lang="tr-TR" dirty="0"/>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7350" y="125913"/>
            <a:ext cx="1242137" cy="60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eaytas\Desktop\DHP\Wayde-King-Brett-Raymer-Tank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310" y="1777293"/>
            <a:ext cx="3463175" cy="247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2032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4" y="583418"/>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792495"/>
            <a:ext cx="1883701" cy="1059582"/>
          </a:xfrm>
          <a:prstGeom prst="rect">
            <a:avLst/>
          </a:prstGeom>
        </p:spPr>
      </p:pic>
      <p:sp>
        <p:nvSpPr>
          <p:cNvPr id="7" name="Title 1"/>
          <p:cNvSpPr txBox="1">
            <a:spLocks/>
          </p:cNvSpPr>
          <p:nvPr/>
        </p:nvSpPr>
        <p:spPr>
          <a:xfrm>
            <a:off x="1784719" y="3789040"/>
            <a:ext cx="5577909" cy="5760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smtClean="0">
                <a:solidFill>
                  <a:schemeClr val="tx1">
                    <a:lumMod val="65000"/>
                    <a:lumOff val="35000"/>
                  </a:schemeClr>
                </a:solidFill>
                <a:latin typeface="Futura Md BT" panose="020B0602020204020303" pitchFamily="34" charset="0"/>
              </a:rPr>
              <a:t>ŞUBAT 2014 </a:t>
            </a:r>
          </a:p>
          <a:p>
            <a:r>
              <a:rPr lang="tr-TR" sz="2800" b="1" dirty="0" smtClean="0">
                <a:solidFill>
                  <a:schemeClr val="tx1">
                    <a:lumMod val="65000"/>
                    <a:lumOff val="35000"/>
                  </a:schemeClr>
                </a:solidFill>
                <a:latin typeface="Futura Md BT" panose="020B0602020204020303" pitchFamily="34" charset="0"/>
              </a:rPr>
              <a:t>ÖNE ÇIKAN PROGRAMLAR</a:t>
            </a:r>
          </a:p>
          <a:p>
            <a:endParaRPr lang="tr-TR" sz="2800" b="1" dirty="0">
              <a:solidFill>
                <a:schemeClr val="tx1">
                  <a:lumMod val="65000"/>
                  <a:lumOff val="35000"/>
                </a:schemeClr>
              </a:solidFill>
              <a:latin typeface="Futura Md BT" panose="020B0602020204020303" pitchFamily="34" charset="0"/>
            </a:endParaRPr>
          </a:p>
        </p:txBody>
      </p:sp>
      <p:sp>
        <p:nvSpPr>
          <p:cNvPr id="10" name="Rectangle 9"/>
          <p:cNvSpPr/>
          <p:nvPr/>
        </p:nvSpPr>
        <p:spPr>
          <a:xfrm>
            <a:off x="1674" y="5587273"/>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1026" name="Picture 2" descr="C:\Users\melgin\Desktop\ds w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1575" y="1346200"/>
            <a:ext cx="3495675" cy="130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543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860032" y="1123878"/>
            <a:ext cx="3909576" cy="648938"/>
          </a:xfrm>
        </p:spPr>
        <p:txBody>
          <a:bodyPr>
            <a:noAutofit/>
          </a:bodyPr>
          <a:lstStyle/>
          <a:p>
            <a:pPr algn="l"/>
            <a:r>
              <a:rPr lang="en-US" sz="1800" b="1" dirty="0" err="1">
                <a:solidFill>
                  <a:schemeClr val="tx1"/>
                </a:solidFill>
              </a:rPr>
              <a:t>Alplere</a:t>
            </a:r>
            <a:r>
              <a:rPr lang="en-US" sz="1800" b="1" dirty="0">
                <a:solidFill>
                  <a:schemeClr val="tx1"/>
                </a:solidFill>
              </a:rPr>
              <a:t> </a:t>
            </a:r>
            <a:r>
              <a:rPr lang="en-US" sz="1800" b="1" dirty="0" err="1">
                <a:solidFill>
                  <a:schemeClr val="tx1"/>
                </a:solidFill>
              </a:rPr>
              <a:t>Tepeden</a:t>
            </a:r>
            <a:r>
              <a:rPr lang="en-US" sz="1800" b="1" dirty="0">
                <a:solidFill>
                  <a:schemeClr val="tx1"/>
                </a:solidFill>
              </a:rPr>
              <a:t> </a:t>
            </a:r>
            <a:r>
              <a:rPr lang="en-US" sz="1800" b="1" dirty="0" err="1">
                <a:solidFill>
                  <a:schemeClr val="tx1"/>
                </a:solidFill>
              </a:rPr>
              <a:t>Bakış</a:t>
            </a:r>
            <a:r>
              <a:rPr lang="en-US" sz="1800" b="1" dirty="0">
                <a:solidFill>
                  <a:schemeClr val="tx1"/>
                </a:solidFill>
              </a:rPr>
              <a:t> </a:t>
            </a:r>
            <a:endParaRPr lang="tr-TR" sz="1800" b="1" dirty="0">
              <a:solidFill>
                <a:schemeClr val="tx1"/>
              </a:solidFill>
            </a:endParaRPr>
          </a:p>
          <a:p>
            <a:r>
              <a:rPr lang="tr-TR" sz="1200" b="1" i="1" u="sng" dirty="0" smtClean="0"/>
              <a:t>ILK GOSTERIM</a:t>
            </a:r>
            <a:endParaRPr lang="tr-TR" sz="1200" b="1" i="1" u="sng" dirty="0"/>
          </a:p>
          <a:p>
            <a:endParaRPr lang="tr-TR" sz="2400" b="1" dirty="0" smtClean="0">
              <a:solidFill>
                <a:schemeClr val="tx1">
                  <a:lumMod val="75000"/>
                  <a:lumOff val="25000"/>
                </a:schemeClr>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6" name="TextBox 15"/>
          <p:cNvSpPr txBox="1"/>
          <p:nvPr/>
        </p:nvSpPr>
        <p:spPr>
          <a:xfrm>
            <a:off x="4586889" y="2492896"/>
            <a:ext cx="4253376" cy="3108543"/>
          </a:xfrm>
          <a:prstGeom prst="rect">
            <a:avLst/>
          </a:prstGeom>
          <a:noFill/>
        </p:spPr>
        <p:txBody>
          <a:bodyPr wrap="square" rtlCol="0">
            <a:spAutoFit/>
          </a:bodyPr>
          <a:lstStyle/>
          <a:p>
            <a:r>
              <a:rPr lang="tr-TR" sz="1400" dirty="0" smtClean="0"/>
              <a:t>Konu: ‘</a:t>
            </a:r>
            <a:r>
              <a:rPr lang="en-US" sz="1400" dirty="0" err="1" smtClean="0"/>
              <a:t>Alplere</a:t>
            </a:r>
            <a:r>
              <a:rPr lang="en-US" sz="1400" dirty="0" smtClean="0"/>
              <a:t> </a:t>
            </a:r>
            <a:r>
              <a:rPr lang="en-US" sz="1400" dirty="0" err="1"/>
              <a:t>Tepeden</a:t>
            </a:r>
            <a:r>
              <a:rPr lang="en-US" sz="1400" dirty="0"/>
              <a:t> </a:t>
            </a:r>
            <a:r>
              <a:rPr lang="en-US" sz="1400" dirty="0" err="1"/>
              <a:t>Bakış</a:t>
            </a:r>
            <a:r>
              <a:rPr lang="en-US" sz="1400" dirty="0"/>
              <a:t>' </a:t>
            </a:r>
            <a:r>
              <a:rPr lang="en-US" sz="1400" dirty="0" err="1"/>
              <a:t>adlı</a:t>
            </a:r>
            <a:r>
              <a:rPr lang="en-US" sz="1400" dirty="0"/>
              <a:t> </a:t>
            </a:r>
            <a:r>
              <a:rPr lang="en-US" sz="1400" dirty="0" err="1"/>
              <a:t>yepyeni</a:t>
            </a:r>
            <a:r>
              <a:rPr lang="en-US" sz="1400" dirty="0"/>
              <a:t> </a:t>
            </a:r>
            <a:r>
              <a:rPr lang="en-US" sz="1400" dirty="0" err="1"/>
              <a:t>dizide</a:t>
            </a:r>
            <a:r>
              <a:rPr lang="en-US" sz="1400" dirty="0"/>
              <a:t>, </a:t>
            </a:r>
            <a:r>
              <a:rPr lang="en-US" sz="1400" dirty="0" err="1"/>
              <a:t>Avrupa'nın</a:t>
            </a:r>
            <a:r>
              <a:rPr lang="en-US" sz="1400" dirty="0"/>
              <a:t> en </a:t>
            </a:r>
            <a:r>
              <a:rPr lang="en-US" sz="1400" dirty="0" err="1"/>
              <a:t>önemli</a:t>
            </a:r>
            <a:r>
              <a:rPr lang="en-US" sz="1400" dirty="0"/>
              <a:t> </a:t>
            </a:r>
            <a:r>
              <a:rPr lang="en-US" sz="1400" dirty="0" err="1"/>
              <a:t>sıradağları</a:t>
            </a:r>
            <a:r>
              <a:rPr lang="en-US" sz="1400" dirty="0"/>
              <a:t> </a:t>
            </a:r>
            <a:r>
              <a:rPr lang="en-US" sz="1400" dirty="0" err="1"/>
              <a:t>Alpler'e</a:t>
            </a:r>
            <a:r>
              <a:rPr lang="en-US" sz="1400" dirty="0"/>
              <a:t> </a:t>
            </a:r>
            <a:r>
              <a:rPr lang="en-US" sz="1400" dirty="0" err="1"/>
              <a:t>kuşbakışı</a:t>
            </a:r>
            <a:r>
              <a:rPr lang="en-US" sz="1400" dirty="0"/>
              <a:t> </a:t>
            </a:r>
            <a:r>
              <a:rPr lang="en-US" sz="1400" dirty="0" err="1"/>
              <a:t>bakarken</a:t>
            </a:r>
            <a:r>
              <a:rPr lang="en-US" sz="1400" dirty="0"/>
              <a:t> </a:t>
            </a:r>
            <a:r>
              <a:rPr lang="en-US" sz="1400" dirty="0" err="1"/>
              <a:t>nefesleriniz</a:t>
            </a:r>
            <a:r>
              <a:rPr lang="en-US" sz="1400" dirty="0"/>
              <a:t> </a:t>
            </a:r>
            <a:r>
              <a:rPr lang="en-US" sz="1400" dirty="0" err="1"/>
              <a:t>kesilecek</a:t>
            </a:r>
            <a:r>
              <a:rPr lang="en-US" sz="1400" dirty="0"/>
              <a:t>. </a:t>
            </a:r>
            <a:r>
              <a:rPr lang="en-US" sz="1400" dirty="0" err="1"/>
              <a:t>Sizi</a:t>
            </a:r>
            <a:r>
              <a:rPr lang="en-US" sz="1400" dirty="0"/>
              <a:t> </a:t>
            </a:r>
            <a:r>
              <a:rPr lang="en-US" sz="1400" dirty="0" err="1"/>
              <a:t>Slovenya</a:t>
            </a:r>
            <a:r>
              <a:rPr lang="en-US" sz="1400" dirty="0"/>
              <a:t>, </a:t>
            </a:r>
            <a:r>
              <a:rPr lang="en-US" sz="1400" dirty="0" err="1"/>
              <a:t>Almanya</a:t>
            </a:r>
            <a:r>
              <a:rPr lang="en-US" sz="1400" dirty="0"/>
              <a:t>, </a:t>
            </a:r>
            <a:r>
              <a:rPr lang="en-US" sz="1400" dirty="0" err="1"/>
              <a:t>Avusturya</a:t>
            </a:r>
            <a:r>
              <a:rPr lang="en-US" sz="1400" dirty="0"/>
              <a:t>, </a:t>
            </a:r>
            <a:r>
              <a:rPr lang="en-US" sz="1400" dirty="0" err="1"/>
              <a:t>İsviçre</a:t>
            </a:r>
            <a:r>
              <a:rPr lang="en-US" sz="1400" dirty="0"/>
              <a:t> </a:t>
            </a:r>
            <a:r>
              <a:rPr lang="en-US" sz="1400" dirty="0" err="1"/>
              <a:t>ve</a:t>
            </a:r>
            <a:r>
              <a:rPr lang="en-US" sz="1400" dirty="0"/>
              <a:t> </a:t>
            </a:r>
            <a:r>
              <a:rPr lang="en-US" sz="1400" dirty="0" err="1"/>
              <a:t>İtalya</a:t>
            </a:r>
            <a:r>
              <a:rPr lang="en-US" sz="1400" dirty="0"/>
              <a:t> </a:t>
            </a:r>
            <a:r>
              <a:rPr lang="en-US" sz="1400" dirty="0" err="1"/>
              <a:t>üzerinden</a:t>
            </a:r>
            <a:r>
              <a:rPr lang="en-US" sz="1400" dirty="0"/>
              <a:t> </a:t>
            </a:r>
            <a:r>
              <a:rPr lang="en-US" sz="1400" dirty="0" err="1"/>
              <a:t>geçen</a:t>
            </a:r>
            <a:r>
              <a:rPr lang="en-US" sz="1400" dirty="0"/>
              <a:t> </a:t>
            </a:r>
            <a:r>
              <a:rPr lang="en-US" sz="1400" dirty="0" err="1"/>
              <a:t>bir</a:t>
            </a:r>
            <a:r>
              <a:rPr lang="en-US" sz="1400" dirty="0"/>
              <a:t> </a:t>
            </a:r>
            <a:r>
              <a:rPr lang="en-US" sz="1400" dirty="0" err="1"/>
              <a:t>yolculuğa</a:t>
            </a:r>
            <a:r>
              <a:rPr lang="en-US" sz="1400" dirty="0"/>
              <a:t> </a:t>
            </a:r>
            <a:r>
              <a:rPr lang="en-US" sz="1400" dirty="0" err="1"/>
              <a:t>çıkartacak</a:t>
            </a:r>
            <a:r>
              <a:rPr lang="en-US" sz="1400" dirty="0"/>
              <a:t> </a:t>
            </a:r>
            <a:r>
              <a:rPr lang="en-US" sz="1400" dirty="0" err="1"/>
              <a:t>olan</a:t>
            </a:r>
            <a:r>
              <a:rPr lang="en-US" sz="1400" dirty="0"/>
              <a:t> </a:t>
            </a:r>
            <a:r>
              <a:rPr lang="en-US" sz="1400" dirty="0" err="1"/>
              <a:t>bu</a:t>
            </a:r>
            <a:r>
              <a:rPr lang="en-US" sz="1400" dirty="0"/>
              <a:t> </a:t>
            </a:r>
            <a:r>
              <a:rPr lang="en-US" sz="1400" dirty="0" err="1"/>
              <a:t>olağanüstü</a:t>
            </a:r>
            <a:r>
              <a:rPr lang="en-US" sz="1400" dirty="0"/>
              <a:t> </a:t>
            </a:r>
            <a:r>
              <a:rPr lang="en-US" sz="1400" dirty="0" err="1"/>
              <a:t>belgesel</a:t>
            </a:r>
            <a:r>
              <a:rPr lang="en-US" sz="1400" dirty="0"/>
              <a:t>, en son </a:t>
            </a:r>
            <a:r>
              <a:rPr lang="en-US" sz="1400" dirty="0" err="1"/>
              <a:t>havadan</a:t>
            </a:r>
            <a:r>
              <a:rPr lang="en-US" sz="1400" dirty="0"/>
              <a:t> </a:t>
            </a:r>
            <a:r>
              <a:rPr lang="en-US" sz="1400" dirty="0" err="1"/>
              <a:t>çekim</a:t>
            </a:r>
            <a:r>
              <a:rPr lang="en-US" sz="1400" dirty="0"/>
              <a:t> </a:t>
            </a:r>
            <a:r>
              <a:rPr lang="en-US" sz="1400" dirty="0" err="1"/>
              <a:t>tekniklerini</a:t>
            </a:r>
            <a:r>
              <a:rPr lang="en-US" sz="1400" dirty="0"/>
              <a:t> </a:t>
            </a:r>
            <a:r>
              <a:rPr lang="en-US" sz="1400" dirty="0" err="1"/>
              <a:t>kullanarak</a:t>
            </a:r>
            <a:r>
              <a:rPr lang="en-US" sz="1400" dirty="0"/>
              <a:t> </a:t>
            </a:r>
            <a:r>
              <a:rPr lang="en-US" sz="1400" dirty="0" err="1"/>
              <a:t>bu</a:t>
            </a:r>
            <a:r>
              <a:rPr lang="en-US" sz="1400" dirty="0"/>
              <a:t> </a:t>
            </a:r>
            <a:r>
              <a:rPr lang="en-US" sz="1400" dirty="0" err="1"/>
              <a:t>harika</a:t>
            </a:r>
            <a:r>
              <a:rPr lang="en-US" sz="1400" dirty="0"/>
              <a:t> </a:t>
            </a:r>
            <a:r>
              <a:rPr lang="en-US" sz="1400" dirty="0" err="1"/>
              <a:t>tepelerde</a:t>
            </a:r>
            <a:r>
              <a:rPr lang="en-US" sz="1400" dirty="0"/>
              <a:t> </a:t>
            </a:r>
            <a:r>
              <a:rPr lang="en-US" sz="1400" dirty="0" err="1"/>
              <a:t>yaşayan</a:t>
            </a:r>
            <a:r>
              <a:rPr lang="en-US" sz="1400" dirty="0"/>
              <a:t> </a:t>
            </a:r>
            <a:r>
              <a:rPr lang="en-US" sz="1400" dirty="0" err="1"/>
              <a:t>insanlar</a:t>
            </a:r>
            <a:r>
              <a:rPr lang="en-US" sz="1400" dirty="0"/>
              <a:t> </a:t>
            </a:r>
            <a:r>
              <a:rPr lang="en-US" sz="1400" dirty="0" err="1"/>
              <a:t>ile</a:t>
            </a:r>
            <a:r>
              <a:rPr lang="en-US" sz="1400" dirty="0"/>
              <a:t> </a:t>
            </a:r>
            <a:r>
              <a:rPr lang="en-US" sz="1400" dirty="0" err="1"/>
              <a:t>yaban</a:t>
            </a:r>
            <a:r>
              <a:rPr lang="en-US" sz="1400" dirty="0"/>
              <a:t> </a:t>
            </a:r>
            <a:r>
              <a:rPr lang="en-US" sz="1400" dirty="0" err="1"/>
              <a:t>hayatını</a:t>
            </a:r>
            <a:r>
              <a:rPr lang="en-US" sz="1400" dirty="0"/>
              <a:t> </a:t>
            </a:r>
            <a:r>
              <a:rPr lang="en-US" sz="1400" dirty="0" err="1"/>
              <a:t>gözlerinizin</a:t>
            </a:r>
            <a:r>
              <a:rPr lang="en-US" sz="1400" dirty="0"/>
              <a:t> </a:t>
            </a:r>
            <a:r>
              <a:rPr lang="en-US" sz="1400" dirty="0" err="1"/>
              <a:t>önüne</a:t>
            </a:r>
            <a:r>
              <a:rPr lang="en-US" sz="1400" dirty="0"/>
              <a:t> </a:t>
            </a:r>
            <a:r>
              <a:rPr lang="en-US" sz="1400" dirty="0" err="1"/>
              <a:t>serecek</a:t>
            </a:r>
            <a:r>
              <a:rPr lang="en-US" sz="1400" dirty="0"/>
              <a:t>. </a:t>
            </a:r>
            <a:r>
              <a:rPr lang="en-US" sz="1400" dirty="0" err="1"/>
              <a:t>Slovenya'daki</a:t>
            </a:r>
            <a:r>
              <a:rPr lang="en-US" sz="1400" dirty="0"/>
              <a:t> en </a:t>
            </a:r>
            <a:r>
              <a:rPr lang="en-US" sz="1400" dirty="0" err="1"/>
              <a:t>yüksek</a:t>
            </a:r>
            <a:r>
              <a:rPr lang="en-US" sz="1400" dirty="0"/>
              <a:t> </a:t>
            </a:r>
            <a:r>
              <a:rPr lang="en-US" sz="1400" dirty="0" err="1"/>
              <a:t>tepe</a:t>
            </a:r>
            <a:r>
              <a:rPr lang="en-US" sz="1400" dirty="0"/>
              <a:t> </a:t>
            </a:r>
            <a:r>
              <a:rPr lang="en-US" sz="1400" dirty="0" err="1"/>
              <a:t>olan</a:t>
            </a:r>
            <a:r>
              <a:rPr lang="en-US" sz="1400" dirty="0"/>
              <a:t> </a:t>
            </a:r>
            <a:r>
              <a:rPr lang="en-US" sz="1400" dirty="0" err="1"/>
              <a:t>Triiglav'dan</a:t>
            </a:r>
            <a:r>
              <a:rPr lang="en-US" sz="1400" dirty="0"/>
              <a:t> </a:t>
            </a:r>
            <a:r>
              <a:rPr lang="en-US" sz="1400" dirty="0" err="1"/>
              <a:t>İsviçre'deki</a:t>
            </a:r>
            <a:r>
              <a:rPr lang="en-US" sz="1400" dirty="0"/>
              <a:t> ski </a:t>
            </a:r>
            <a:r>
              <a:rPr lang="en-US" sz="1400" dirty="0" err="1"/>
              <a:t>merkezi</a:t>
            </a:r>
            <a:r>
              <a:rPr lang="en-US" sz="1400" dirty="0"/>
              <a:t> St </a:t>
            </a:r>
            <a:r>
              <a:rPr lang="en-US" sz="1400" dirty="0" err="1"/>
              <a:t>Moritz'e</a:t>
            </a:r>
            <a:r>
              <a:rPr lang="en-US" sz="1400" dirty="0"/>
              <a:t> </a:t>
            </a:r>
            <a:r>
              <a:rPr lang="en-US" sz="1400" dirty="0" err="1"/>
              <a:t>kadar</a:t>
            </a:r>
            <a:r>
              <a:rPr lang="en-US" sz="1400" dirty="0"/>
              <a:t> Alp </a:t>
            </a:r>
            <a:r>
              <a:rPr lang="en-US" sz="1400" dirty="0" err="1"/>
              <a:t>dağlarını</a:t>
            </a:r>
            <a:r>
              <a:rPr lang="en-US" sz="1400" dirty="0"/>
              <a:t> </a:t>
            </a:r>
            <a:r>
              <a:rPr lang="en-US" sz="1400" dirty="0" err="1"/>
              <a:t>geçen</a:t>
            </a:r>
            <a:r>
              <a:rPr lang="en-US" sz="1400" dirty="0"/>
              <a:t> </a:t>
            </a:r>
            <a:r>
              <a:rPr lang="en-US" sz="1400" dirty="0" err="1"/>
              <a:t>ve</a:t>
            </a:r>
            <a:r>
              <a:rPr lang="en-US" sz="1400" dirty="0"/>
              <a:t> Konstanz </a:t>
            </a:r>
            <a:r>
              <a:rPr lang="en-US" sz="1400" dirty="0" err="1"/>
              <a:t>gölü</a:t>
            </a:r>
            <a:r>
              <a:rPr lang="en-US" sz="1400" dirty="0"/>
              <a:t> </a:t>
            </a:r>
            <a:r>
              <a:rPr lang="en-US" sz="1400" dirty="0" err="1"/>
              <a:t>ile</a:t>
            </a:r>
            <a:r>
              <a:rPr lang="en-US" sz="1400" dirty="0"/>
              <a:t> Salzburg </a:t>
            </a:r>
            <a:r>
              <a:rPr lang="en-US" sz="1400" dirty="0" err="1"/>
              <a:t>yöresi</a:t>
            </a:r>
            <a:r>
              <a:rPr lang="en-US" sz="1400" dirty="0"/>
              <a:t> </a:t>
            </a:r>
            <a:r>
              <a:rPr lang="en-US" sz="1400" dirty="0" err="1"/>
              <a:t>arasındaki</a:t>
            </a:r>
            <a:r>
              <a:rPr lang="en-US" sz="1400" dirty="0"/>
              <a:t> </a:t>
            </a:r>
            <a:r>
              <a:rPr lang="en-US" sz="1400" dirty="0" err="1"/>
              <a:t>harika</a:t>
            </a:r>
            <a:r>
              <a:rPr lang="en-US" sz="1400" dirty="0"/>
              <a:t> </a:t>
            </a:r>
            <a:r>
              <a:rPr lang="en-US" sz="1400" dirty="0" err="1"/>
              <a:t>manzaraları</a:t>
            </a:r>
            <a:r>
              <a:rPr lang="en-US" sz="1400" dirty="0"/>
              <a:t> </a:t>
            </a:r>
            <a:r>
              <a:rPr lang="en-US" sz="1400" dirty="0" err="1"/>
              <a:t>sizlere</a:t>
            </a:r>
            <a:r>
              <a:rPr lang="en-US" sz="1400" dirty="0"/>
              <a:t> </a:t>
            </a:r>
            <a:r>
              <a:rPr lang="en-US" sz="1400" dirty="0" err="1"/>
              <a:t>sunan</a:t>
            </a:r>
            <a:r>
              <a:rPr lang="en-US" sz="1400" dirty="0"/>
              <a:t> </a:t>
            </a:r>
            <a:r>
              <a:rPr lang="en-US" sz="1400" dirty="0" err="1"/>
              <a:t>dizinin</a:t>
            </a:r>
            <a:r>
              <a:rPr lang="en-US" sz="1400" dirty="0"/>
              <a:t> her </a:t>
            </a:r>
            <a:r>
              <a:rPr lang="en-US" sz="1400" dirty="0" err="1"/>
              <a:t>bölümünde</a:t>
            </a:r>
            <a:r>
              <a:rPr lang="en-US" sz="1400" dirty="0"/>
              <a:t> </a:t>
            </a:r>
            <a:r>
              <a:rPr lang="en-US" sz="1400" dirty="0" err="1"/>
              <a:t>bu</a:t>
            </a:r>
            <a:r>
              <a:rPr lang="en-US" sz="1400" dirty="0"/>
              <a:t> </a:t>
            </a:r>
            <a:r>
              <a:rPr lang="en-US" sz="1400" dirty="0" err="1"/>
              <a:t>olağanüstü</a:t>
            </a:r>
            <a:r>
              <a:rPr lang="en-US" sz="1400" dirty="0"/>
              <a:t> </a:t>
            </a:r>
            <a:r>
              <a:rPr lang="en-US" sz="1400" dirty="0" err="1"/>
              <a:t>bölgenin</a:t>
            </a:r>
            <a:r>
              <a:rPr lang="en-US" sz="1400" dirty="0"/>
              <a:t> </a:t>
            </a:r>
            <a:r>
              <a:rPr lang="en-US" sz="1400" dirty="0" err="1"/>
              <a:t>tüm</a:t>
            </a:r>
            <a:r>
              <a:rPr lang="en-US" sz="1400" dirty="0"/>
              <a:t> </a:t>
            </a:r>
            <a:r>
              <a:rPr lang="en-US" sz="1400" dirty="0" err="1"/>
              <a:t>güzelliklerini</a:t>
            </a:r>
            <a:r>
              <a:rPr lang="en-US" sz="1400" dirty="0"/>
              <a:t> </a:t>
            </a:r>
            <a:r>
              <a:rPr lang="en-US" sz="1400" dirty="0" err="1"/>
              <a:t>ve</a:t>
            </a:r>
            <a:r>
              <a:rPr lang="en-US" sz="1400" dirty="0"/>
              <a:t> </a:t>
            </a:r>
            <a:r>
              <a:rPr lang="en-US" sz="1400" dirty="0" err="1"/>
              <a:t>farklılıklarını</a:t>
            </a:r>
            <a:r>
              <a:rPr lang="en-US" sz="1400" dirty="0"/>
              <a:t> </a:t>
            </a:r>
            <a:r>
              <a:rPr lang="en-US" sz="1400" dirty="0" err="1"/>
              <a:t>görme</a:t>
            </a:r>
            <a:r>
              <a:rPr lang="en-US" sz="1400" dirty="0"/>
              <a:t> </a:t>
            </a:r>
            <a:r>
              <a:rPr lang="en-US" sz="1400" dirty="0" err="1"/>
              <a:t>fırsatı</a:t>
            </a:r>
            <a:r>
              <a:rPr lang="en-US" sz="1400" dirty="0"/>
              <a:t> </a:t>
            </a:r>
            <a:r>
              <a:rPr lang="en-US" sz="1400" dirty="0" err="1"/>
              <a:t>bulacaksınız</a:t>
            </a:r>
            <a:r>
              <a:rPr lang="en-US" sz="1400" dirty="0"/>
              <a:t>.</a:t>
            </a:r>
            <a:endParaRPr lang="tr-TR" sz="1400" dirty="0"/>
          </a:p>
          <a:p>
            <a:endParaRPr lang="tr-TR" sz="1400" dirty="0"/>
          </a:p>
        </p:txBody>
      </p:sp>
      <p:pic>
        <p:nvPicPr>
          <p:cNvPr id="2050" name="Picture 2" descr="C:\Users\melgin\Desktop\ds w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6754" y="35674"/>
            <a:ext cx="1952947" cy="7290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8107" y="5170551"/>
            <a:ext cx="4141711" cy="923330"/>
          </a:xfrm>
          <a:prstGeom prst="rect">
            <a:avLst/>
          </a:prstGeom>
          <a:noFill/>
        </p:spPr>
        <p:txBody>
          <a:bodyPr wrap="none" rtlCol="0">
            <a:spAutoFit/>
          </a:bodyPr>
          <a:lstStyle/>
          <a:p>
            <a:r>
              <a:rPr lang="en-US" b="1" dirty="0" err="1"/>
              <a:t>Çarşamba</a:t>
            </a:r>
            <a:r>
              <a:rPr lang="en-US" b="1" dirty="0"/>
              <a:t> 5 </a:t>
            </a:r>
            <a:r>
              <a:rPr lang="en-US" b="1" dirty="0" err="1"/>
              <a:t>Şubat</a:t>
            </a:r>
            <a:r>
              <a:rPr lang="en-US" b="1" dirty="0"/>
              <a:t> </a:t>
            </a:r>
            <a:r>
              <a:rPr lang="en-US" b="1" dirty="0" err="1"/>
              <a:t>saat</a:t>
            </a:r>
            <a:r>
              <a:rPr lang="en-US" b="1" dirty="0"/>
              <a:t> </a:t>
            </a:r>
            <a:r>
              <a:rPr lang="en-US" b="1" dirty="0" smtClean="0"/>
              <a:t>22:00</a:t>
            </a:r>
            <a:r>
              <a:rPr lang="tr-TR" b="1" dirty="0" smtClean="0"/>
              <a:t>’den itibaren</a:t>
            </a:r>
            <a:endParaRPr lang="tr-TR" dirty="0"/>
          </a:p>
          <a:p>
            <a:r>
              <a:rPr lang="en-US" dirty="0"/>
              <a:t> </a:t>
            </a:r>
            <a:endParaRPr lang="tr-TR" dirty="0"/>
          </a:p>
          <a:p>
            <a:endParaRPr lang="tr-TR" dirty="0"/>
          </a:p>
        </p:txBody>
      </p:sp>
    </p:spTree>
    <p:extLst>
      <p:ext uri="{BB962C8B-B14F-4D97-AF65-F5344CB8AC3E}">
        <p14:creationId xmlns:p14="http://schemas.microsoft.com/office/powerpoint/2010/main" val="285192969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860032" y="1123878"/>
            <a:ext cx="3909576" cy="648938"/>
          </a:xfrm>
        </p:spPr>
        <p:txBody>
          <a:bodyPr>
            <a:noAutofit/>
          </a:bodyPr>
          <a:lstStyle/>
          <a:p>
            <a:pPr algn="l"/>
            <a:r>
              <a:rPr lang="tr-TR" sz="1800" b="1" dirty="0">
                <a:solidFill>
                  <a:schemeClr val="tx1"/>
                </a:solidFill>
              </a:rPr>
              <a:t>Maceraya Yolculuk</a:t>
            </a:r>
          </a:p>
          <a:p>
            <a:r>
              <a:rPr lang="tr-TR" sz="1200" u="sng" dirty="0"/>
              <a:t>ILK GOSTERIM</a:t>
            </a:r>
          </a:p>
          <a:p>
            <a:endParaRPr lang="tr-TR" sz="2400" b="1" dirty="0" smtClean="0">
              <a:solidFill>
                <a:schemeClr val="tx1">
                  <a:lumMod val="75000"/>
                  <a:lumOff val="25000"/>
                </a:schemeClr>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6" name="TextBox 15"/>
          <p:cNvSpPr txBox="1"/>
          <p:nvPr/>
        </p:nvSpPr>
        <p:spPr>
          <a:xfrm>
            <a:off x="4721939" y="2564904"/>
            <a:ext cx="4253376" cy="3323987"/>
          </a:xfrm>
          <a:prstGeom prst="rect">
            <a:avLst/>
          </a:prstGeom>
          <a:noFill/>
        </p:spPr>
        <p:txBody>
          <a:bodyPr wrap="square" rtlCol="0">
            <a:spAutoFit/>
          </a:bodyPr>
          <a:lstStyle/>
          <a:p>
            <a:r>
              <a:rPr lang="tr-TR" sz="1400" b="1" dirty="0" smtClean="0"/>
              <a:t>Konu</a:t>
            </a:r>
            <a:r>
              <a:rPr lang="tr-TR" sz="1400" b="1" dirty="0"/>
              <a:t>: </a:t>
            </a:r>
            <a:r>
              <a:rPr lang="en-US" sz="1400" dirty="0"/>
              <a:t>Ewan McGregor </a:t>
            </a:r>
            <a:r>
              <a:rPr lang="en-US" sz="1400" dirty="0" err="1"/>
              <a:t>ve</a:t>
            </a:r>
            <a:r>
              <a:rPr lang="en-US" sz="1400" dirty="0"/>
              <a:t> Charley </a:t>
            </a:r>
            <a:r>
              <a:rPr lang="en-US" sz="1400" dirty="0" err="1"/>
              <a:t>Boorman</a:t>
            </a:r>
            <a:r>
              <a:rPr lang="en-US" sz="1400" dirty="0"/>
              <a:t> </a:t>
            </a:r>
            <a:r>
              <a:rPr lang="en-US" sz="1400" dirty="0" err="1"/>
              <a:t>birkaç</a:t>
            </a:r>
            <a:r>
              <a:rPr lang="en-US" sz="1400" dirty="0"/>
              <a:t> ay </a:t>
            </a:r>
            <a:r>
              <a:rPr lang="en-US" sz="1400" dirty="0" err="1"/>
              <a:t>boyunca</a:t>
            </a:r>
            <a:r>
              <a:rPr lang="en-US" sz="1400" dirty="0"/>
              <a:t> </a:t>
            </a:r>
            <a:r>
              <a:rPr lang="en-US" sz="1400" dirty="0" err="1"/>
              <a:t>İskoçya’nın</a:t>
            </a:r>
            <a:r>
              <a:rPr lang="en-US" sz="1400" dirty="0"/>
              <a:t> </a:t>
            </a:r>
            <a:r>
              <a:rPr lang="en-US" sz="1400" dirty="0" err="1"/>
              <a:t>kuzeyinden</a:t>
            </a:r>
            <a:r>
              <a:rPr lang="en-US" sz="1400" dirty="0"/>
              <a:t>, Avrupa, </a:t>
            </a:r>
            <a:r>
              <a:rPr lang="en-US" sz="1400" dirty="0" err="1"/>
              <a:t>Afrika</a:t>
            </a:r>
            <a:r>
              <a:rPr lang="en-US" sz="1400" dirty="0"/>
              <a:t> </a:t>
            </a:r>
            <a:r>
              <a:rPr lang="en-US" sz="1400" dirty="0" err="1"/>
              <a:t>ve</a:t>
            </a:r>
            <a:r>
              <a:rPr lang="en-US" sz="1400" dirty="0"/>
              <a:t> son </a:t>
            </a:r>
            <a:r>
              <a:rPr lang="en-US" sz="1400" dirty="0" err="1"/>
              <a:t>olarak</a:t>
            </a:r>
            <a:r>
              <a:rPr lang="en-US" sz="1400" dirty="0"/>
              <a:t> </a:t>
            </a:r>
            <a:r>
              <a:rPr lang="en-US" sz="1400" dirty="0" err="1"/>
              <a:t>Güney</a:t>
            </a:r>
            <a:r>
              <a:rPr lang="en-US" sz="1400" dirty="0"/>
              <a:t> </a:t>
            </a:r>
            <a:r>
              <a:rPr lang="en-US" sz="1400" dirty="0" err="1"/>
              <a:t>Afrika</a:t>
            </a:r>
            <a:r>
              <a:rPr lang="en-US" sz="1400" dirty="0"/>
              <a:t>, Cape </a:t>
            </a:r>
            <a:r>
              <a:rPr lang="en-US" sz="1400" dirty="0" err="1"/>
              <a:t>Town’a</a:t>
            </a:r>
            <a:r>
              <a:rPr lang="en-US" sz="1400" dirty="0"/>
              <a:t> </a:t>
            </a:r>
            <a:r>
              <a:rPr lang="en-US" sz="1400" dirty="0" err="1"/>
              <a:t>motosiklet</a:t>
            </a:r>
            <a:r>
              <a:rPr lang="en-US" sz="1400" dirty="0"/>
              <a:t> </a:t>
            </a:r>
            <a:r>
              <a:rPr lang="en-US" sz="1400" dirty="0" err="1"/>
              <a:t>yolculuğu</a:t>
            </a:r>
            <a:r>
              <a:rPr lang="en-US" sz="1400" dirty="0"/>
              <a:t> </a:t>
            </a:r>
            <a:r>
              <a:rPr lang="en-US" sz="1400" dirty="0" err="1"/>
              <a:t>yapıyor</a:t>
            </a:r>
            <a:r>
              <a:rPr lang="en-US" sz="1400" dirty="0"/>
              <a:t>. 18 </a:t>
            </a:r>
            <a:r>
              <a:rPr lang="en-US" sz="1400" dirty="0" err="1"/>
              <a:t>ülkeyi</a:t>
            </a:r>
            <a:r>
              <a:rPr lang="en-US" sz="1400" dirty="0"/>
              <a:t> </a:t>
            </a:r>
            <a:r>
              <a:rPr lang="en-US" sz="1400" dirty="0" err="1"/>
              <a:t>kapsayan</a:t>
            </a:r>
            <a:r>
              <a:rPr lang="en-US" sz="1400" dirty="0"/>
              <a:t> </a:t>
            </a:r>
            <a:r>
              <a:rPr lang="en-US" sz="1400" dirty="0" err="1"/>
              <a:t>bu</a:t>
            </a:r>
            <a:r>
              <a:rPr lang="en-US" sz="1400" dirty="0"/>
              <a:t> </a:t>
            </a:r>
            <a:r>
              <a:rPr lang="en-US" sz="1400" dirty="0" err="1"/>
              <a:t>yolculuk</a:t>
            </a:r>
            <a:r>
              <a:rPr lang="en-US" sz="1400" dirty="0"/>
              <a:t>, </a:t>
            </a:r>
            <a:r>
              <a:rPr lang="en-US" sz="1400" dirty="0" err="1"/>
              <a:t>ekibin</a:t>
            </a:r>
            <a:r>
              <a:rPr lang="en-US" sz="1400" dirty="0"/>
              <a:t> 2004 </a:t>
            </a:r>
            <a:r>
              <a:rPr lang="en-US" sz="1400" dirty="0" err="1"/>
              <a:t>yılında</a:t>
            </a:r>
            <a:r>
              <a:rPr lang="en-US" sz="1400" dirty="0"/>
              <a:t> </a:t>
            </a:r>
            <a:r>
              <a:rPr lang="en-US" sz="1400" dirty="0" err="1"/>
              <a:t>İngiltere’nin</a:t>
            </a:r>
            <a:r>
              <a:rPr lang="en-US" sz="1400" dirty="0"/>
              <a:t> </a:t>
            </a:r>
            <a:r>
              <a:rPr lang="en-US" sz="1400" dirty="0" err="1"/>
              <a:t>doğusundan</a:t>
            </a:r>
            <a:r>
              <a:rPr lang="en-US" sz="1400" dirty="0"/>
              <a:t> </a:t>
            </a:r>
            <a:r>
              <a:rPr lang="en-US" sz="1400" dirty="0" err="1"/>
              <a:t>başlayıp</a:t>
            </a:r>
            <a:r>
              <a:rPr lang="en-US" sz="1400" dirty="0"/>
              <a:t> </a:t>
            </a:r>
            <a:r>
              <a:rPr lang="en-US" sz="1400" dirty="0" err="1"/>
              <a:t>Avrasya</a:t>
            </a:r>
            <a:r>
              <a:rPr lang="en-US" sz="1400" dirty="0"/>
              <a:t> </a:t>
            </a:r>
            <a:r>
              <a:rPr lang="en-US" sz="1400" dirty="0" err="1"/>
              <a:t>ile</a:t>
            </a:r>
            <a:r>
              <a:rPr lang="en-US" sz="1400" dirty="0"/>
              <a:t> </a:t>
            </a:r>
            <a:r>
              <a:rPr lang="en-US" sz="1400" dirty="0" err="1"/>
              <a:t>Kuzey</a:t>
            </a:r>
            <a:r>
              <a:rPr lang="en-US" sz="1400" dirty="0"/>
              <a:t> </a:t>
            </a:r>
            <a:r>
              <a:rPr lang="en-US" sz="1400" dirty="0" err="1"/>
              <a:t>Amerika</a:t>
            </a:r>
            <a:r>
              <a:rPr lang="en-US" sz="1400" dirty="0"/>
              <a:t> </a:t>
            </a:r>
            <a:r>
              <a:rPr lang="en-US" sz="1400" dirty="0" err="1"/>
              <a:t>üzerinden</a:t>
            </a:r>
            <a:r>
              <a:rPr lang="en-US" sz="1400" dirty="0"/>
              <a:t> New </a:t>
            </a:r>
            <a:r>
              <a:rPr lang="en-US" sz="1400" dirty="0" err="1"/>
              <a:t>York’a</a:t>
            </a:r>
            <a:r>
              <a:rPr lang="en-US" sz="1400" dirty="0"/>
              <a:t> </a:t>
            </a:r>
            <a:r>
              <a:rPr lang="en-US" sz="1400" dirty="0" err="1"/>
              <a:t>kadar</a:t>
            </a:r>
            <a:r>
              <a:rPr lang="en-US" sz="1400" dirty="0"/>
              <a:t> </a:t>
            </a:r>
            <a:r>
              <a:rPr lang="en-US" sz="1400" dirty="0" err="1"/>
              <a:t>uzanan</a:t>
            </a:r>
            <a:r>
              <a:rPr lang="en-US" sz="1400" dirty="0"/>
              <a:t> “</a:t>
            </a:r>
            <a:r>
              <a:rPr lang="en-US" sz="1400" dirty="0" err="1"/>
              <a:t>Motosikletle</a:t>
            </a:r>
            <a:r>
              <a:rPr lang="en-US" sz="1400" dirty="0"/>
              <a:t> </a:t>
            </a:r>
            <a:r>
              <a:rPr lang="en-US" sz="1400" dirty="0" err="1"/>
              <a:t>Dünya</a:t>
            </a:r>
            <a:r>
              <a:rPr lang="en-US" sz="1400" dirty="0"/>
              <a:t> </a:t>
            </a:r>
            <a:r>
              <a:rPr lang="en-US" sz="1400" dirty="0" err="1"/>
              <a:t>Turu”nun</a:t>
            </a:r>
            <a:r>
              <a:rPr lang="en-US" sz="1400" dirty="0"/>
              <a:t> </a:t>
            </a:r>
            <a:r>
              <a:rPr lang="en-US" sz="1400" dirty="0" err="1"/>
              <a:t>devamı</a:t>
            </a:r>
            <a:r>
              <a:rPr lang="en-US" sz="1400" dirty="0"/>
              <a:t> </a:t>
            </a:r>
            <a:r>
              <a:rPr lang="en-US" sz="1400" dirty="0" err="1"/>
              <a:t>ve</a:t>
            </a:r>
            <a:r>
              <a:rPr lang="en-US" sz="1400" dirty="0"/>
              <a:t> </a:t>
            </a:r>
            <a:r>
              <a:rPr lang="en-US" sz="1400" dirty="0" err="1"/>
              <a:t>Afrikalıların</a:t>
            </a:r>
            <a:r>
              <a:rPr lang="en-US" sz="1400" dirty="0"/>
              <a:t> </a:t>
            </a:r>
            <a:r>
              <a:rPr lang="en-US" sz="1400" dirty="0" err="1"/>
              <a:t>bakış</a:t>
            </a:r>
            <a:r>
              <a:rPr lang="en-US" sz="1400" dirty="0"/>
              <a:t> </a:t>
            </a:r>
            <a:r>
              <a:rPr lang="en-US" sz="1400" dirty="0" err="1"/>
              <a:t>açısından</a:t>
            </a:r>
            <a:r>
              <a:rPr lang="en-US" sz="1400" dirty="0"/>
              <a:t> </a:t>
            </a:r>
            <a:r>
              <a:rPr lang="en-US" sz="1400" dirty="0" err="1"/>
              <a:t>yansıyan</a:t>
            </a:r>
            <a:r>
              <a:rPr lang="en-US" sz="1400" dirty="0"/>
              <a:t> </a:t>
            </a:r>
            <a:r>
              <a:rPr lang="en-US" sz="1400" dirty="0" err="1"/>
              <a:t>bir</a:t>
            </a:r>
            <a:r>
              <a:rPr lang="en-US" sz="1400" dirty="0"/>
              <a:t> </a:t>
            </a:r>
            <a:r>
              <a:rPr lang="en-US" sz="1400" dirty="0" err="1"/>
              <a:t>macera</a:t>
            </a:r>
            <a:r>
              <a:rPr lang="en-US" sz="1400" dirty="0"/>
              <a:t> </a:t>
            </a:r>
            <a:r>
              <a:rPr lang="en-US" sz="1400" dirty="0" err="1"/>
              <a:t>niteliğinde</a:t>
            </a:r>
            <a:r>
              <a:rPr lang="en-US" sz="1400" dirty="0"/>
              <a:t>… </a:t>
            </a:r>
            <a:r>
              <a:rPr lang="en-US" sz="1400" dirty="0" err="1"/>
              <a:t>Çocuklar</a:t>
            </a:r>
            <a:r>
              <a:rPr lang="en-US" sz="1400" dirty="0"/>
              <a:t>, Silverstone </a:t>
            </a:r>
            <a:r>
              <a:rPr lang="en-US" sz="1400" dirty="0" err="1"/>
              <a:t>yarış</a:t>
            </a:r>
            <a:r>
              <a:rPr lang="en-US" sz="1400" dirty="0"/>
              <a:t> </a:t>
            </a:r>
            <a:r>
              <a:rPr lang="en-US" sz="1400" dirty="0" err="1"/>
              <a:t>pistinin</a:t>
            </a:r>
            <a:r>
              <a:rPr lang="en-US" sz="1400" dirty="0"/>
              <a:t> </a:t>
            </a:r>
            <a:r>
              <a:rPr lang="en-US" sz="1400" dirty="0" err="1"/>
              <a:t>ortasında</a:t>
            </a:r>
            <a:r>
              <a:rPr lang="en-US" sz="1400" dirty="0"/>
              <a:t> </a:t>
            </a:r>
            <a:r>
              <a:rPr lang="en-US" sz="1400" dirty="0" err="1"/>
              <a:t>kamp</a:t>
            </a:r>
            <a:r>
              <a:rPr lang="en-US" sz="1400" dirty="0"/>
              <a:t> </a:t>
            </a:r>
            <a:r>
              <a:rPr lang="en-US" sz="1400" dirty="0" err="1"/>
              <a:t>yapıyor</a:t>
            </a:r>
            <a:r>
              <a:rPr lang="en-US" sz="1400" dirty="0"/>
              <a:t>; Ruanda </a:t>
            </a:r>
            <a:r>
              <a:rPr lang="en-US" sz="1400" dirty="0" err="1"/>
              <a:t>başkanının</a:t>
            </a:r>
            <a:r>
              <a:rPr lang="en-US" sz="1400" dirty="0"/>
              <a:t> </a:t>
            </a:r>
            <a:r>
              <a:rPr lang="en-US" sz="1400" dirty="0" err="1"/>
              <a:t>huzuruna</a:t>
            </a:r>
            <a:r>
              <a:rPr lang="en-US" sz="1400" dirty="0"/>
              <a:t> </a:t>
            </a:r>
            <a:r>
              <a:rPr lang="en-US" sz="1400" dirty="0" err="1"/>
              <a:t>kabul</a:t>
            </a:r>
            <a:r>
              <a:rPr lang="en-US" sz="1400" dirty="0"/>
              <a:t> </a:t>
            </a:r>
            <a:r>
              <a:rPr lang="en-US" sz="1400" dirty="0" err="1"/>
              <a:t>ediliyor</a:t>
            </a:r>
            <a:r>
              <a:rPr lang="en-US" sz="1400" dirty="0"/>
              <a:t> </a:t>
            </a:r>
            <a:r>
              <a:rPr lang="en-US" sz="1400" dirty="0" err="1"/>
              <a:t>ve</a:t>
            </a:r>
            <a:r>
              <a:rPr lang="en-US" sz="1400" dirty="0"/>
              <a:t> </a:t>
            </a:r>
            <a:r>
              <a:rPr lang="en-US" sz="1400" dirty="0" err="1"/>
              <a:t>gümrük</a:t>
            </a:r>
            <a:r>
              <a:rPr lang="en-US" sz="1400" dirty="0"/>
              <a:t> </a:t>
            </a:r>
            <a:r>
              <a:rPr lang="en-US" sz="1400" dirty="0" err="1"/>
              <a:t>memurlarıyla</a:t>
            </a:r>
            <a:r>
              <a:rPr lang="en-US" sz="1400" dirty="0"/>
              <a:t> </a:t>
            </a:r>
            <a:r>
              <a:rPr lang="en-US" sz="1400" dirty="0" err="1"/>
              <a:t>yaşadıkları</a:t>
            </a:r>
            <a:r>
              <a:rPr lang="en-US" sz="1400" dirty="0"/>
              <a:t> </a:t>
            </a:r>
            <a:r>
              <a:rPr lang="en-US" sz="1400" dirty="0" err="1"/>
              <a:t>dolambaçlı</a:t>
            </a:r>
            <a:r>
              <a:rPr lang="en-US" sz="1400" dirty="0"/>
              <a:t> </a:t>
            </a:r>
            <a:r>
              <a:rPr lang="en-US" sz="1400" dirty="0" err="1"/>
              <a:t>durumlar</a:t>
            </a:r>
            <a:r>
              <a:rPr lang="en-US" sz="1400" dirty="0"/>
              <a:t>, </a:t>
            </a:r>
            <a:r>
              <a:rPr lang="en-US" sz="1400" dirty="0" err="1"/>
              <a:t>AIDS’li</a:t>
            </a:r>
            <a:r>
              <a:rPr lang="en-US" sz="1400" dirty="0"/>
              <a:t>, </a:t>
            </a:r>
            <a:r>
              <a:rPr lang="en-US" sz="1400" dirty="0" err="1"/>
              <a:t>maden</a:t>
            </a:r>
            <a:r>
              <a:rPr lang="en-US" sz="1400" dirty="0"/>
              <a:t> </a:t>
            </a:r>
            <a:r>
              <a:rPr lang="en-US" sz="1400" dirty="0" err="1"/>
              <a:t>ocağında</a:t>
            </a:r>
            <a:r>
              <a:rPr lang="en-US" sz="1400" dirty="0"/>
              <a:t> </a:t>
            </a:r>
            <a:r>
              <a:rPr lang="en-US" sz="1400" dirty="0" err="1"/>
              <a:t>yaralanan</a:t>
            </a:r>
            <a:r>
              <a:rPr lang="en-US" sz="1400" dirty="0"/>
              <a:t> </a:t>
            </a:r>
            <a:r>
              <a:rPr lang="en-US" sz="1400" dirty="0" err="1"/>
              <a:t>ve</a:t>
            </a:r>
            <a:r>
              <a:rPr lang="en-US" sz="1400" dirty="0"/>
              <a:t> </a:t>
            </a:r>
            <a:r>
              <a:rPr lang="en-US" sz="1400" dirty="0" err="1"/>
              <a:t>çocuk</a:t>
            </a:r>
            <a:r>
              <a:rPr lang="en-US" sz="1400" dirty="0"/>
              <a:t> asker </a:t>
            </a:r>
            <a:r>
              <a:rPr lang="en-US" sz="1400" dirty="0" err="1"/>
              <a:t>olarak</a:t>
            </a:r>
            <a:r>
              <a:rPr lang="en-US" sz="1400" dirty="0"/>
              <a:t> </a:t>
            </a:r>
            <a:r>
              <a:rPr lang="en-US" sz="1400" dirty="0" err="1"/>
              <a:t>savaşmaya</a:t>
            </a:r>
            <a:r>
              <a:rPr lang="en-US" sz="1400" dirty="0"/>
              <a:t> </a:t>
            </a:r>
            <a:r>
              <a:rPr lang="en-US" sz="1400" dirty="0" err="1"/>
              <a:t>zorlanan</a:t>
            </a:r>
            <a:r>
              <a:rPr lang="en-US" sz="1400" dirty="0"/>
              <a:t> </a:t>
            </a:r>
            <a:r>
              <a:rPr lang="en-US" sz="1400" dirty="0" err="1"/>
              <a:t>Ugandalı</a:t>
            </a:r>
            <a:r>
              <a:rPr lang="en-US" sz="1400" dirty="0"/>
              <a:t>, </a:t>
            </a:r>
            <a:r>
              <a:rPr lang="en-US" sz="1400" dirty="0" err="1"/>
              <a:t>Malavili</a:t>
            </a:r>
            <a:r>
              <a:rPr lang="en-US" sz="1400" dirty="0"/>
              <a:t> </a:t>
            </a:r>
            <a:r>
              <a:rPr lang="en-US" sz="1400" dirty="0" err="1"/>
              <a:t>ve</a:t>
            </a:r>
            <a:r>
              <a:rPr lang="en-US" sz="1400" dirty="0"/>
              <a:t> </a:t>
            </a:r>
            <a:r>
              <a:rPr lang="en-US" sz="1400" dirty="0" err="1"/>
              <a:t>Etiyopyalı</a:t>
            </a:r>
            <a:r>
              <a:rPr lang="en-US" sz="1400" dirty="0"/>
              <a:t> </a:t>
            </a:r>
            <a:r>
              <a:rPr lang="en-US" sz="1400" dirty="0" err="1"/>
              <a:t>çocuklarla</a:t>
            </a:r>
            <a:r>
              <a:rPr lang="en-US" sz="1400" dirty="0"/>
              <a:t> </a:t>
            </a:r>
            <a:r>
              <a:rPr lang="en-US" sz="1400" dirty="0" err="1"/>
              <a:t>duygusal</a:t>
            </a:r>
            <a:r>
              <a:rPr lang="en-US" sz="1400" dirty="0"/>
              <a:t> </a:t>
            </a:r>
            <a:r>
              <a:rPr lang="en-US" sz="1400" dirty="0" err="1"/>
              <a:t>buluşmalar</a:t>
            </a:r>
            <a:r>
              <a:rPr lang="en-US" sz="1400" dirty="0"/>
              <a:t> </a:t>
            </a:r>
            <a:r>
              <a:rPr lang="en-US" sz="1400" dirty="0" err="1"/>
              <a:t>dâhil</a:t>
            </a:r>
            <a:r>
              <a:rPr lang="en-US" sz="1400" dirty="0"/>
              <a:t>, </a:t>
            </a:r>
            <a:r>
              <a:rPr lang="en-US" sz="1400" dirty="0" err="1"/>
              <a:t>bir</a:t>
            </a:r>
            <a:r>
              <a:rPr lang="en-US" sz="1400" dirty="0"/>
              <a:t> </a:t>
            </a:r>
            <a:r>
              <a:rPr lang="en-US" sz="1400" dirty="0" err="1"/>
              <a:t>dizi</a:t>
            </a:r>
            <a:r>
              <a:rPr lang="en-US" sz="1400" dirty="0"/>
              <a:t> </a:t>
            </a:r>
            <a:r>
              <a:rPr lang="en-US" sz="1400" dirty="0" err="1"/>
              <a:t>dönüm</a:t>
            </a:r>
            <a:r>
              <a:rPr lang="en-US" sz="1400" dirty="0"/>
              <a:t> </a:t>
            </a:r>
            <a:r>
              <a:rPr lang="en-US" sz="1400" dirty="0" err="1"/>
              <a:t>noktasıyla</a:t>
            </a:r>
            <a:r>
              <a:rPr lang="en-US" sz="1400" dirty="0"/>
              <a:t> </a:t>
            </a:r>
            <a:r>
              <a:rPr lang="en-US" sz="1400" dirty="0" err="1"/>
              <a:t>karşı</a:t>
            </a:r>
            <a:r>
              <a:rPr lang="en-US" sz="1400" dirty="0"/>
              <a:t> </a:t>
            </a:r>
            <a:r>
              <a:rPr lang="en-US" sz="1400" dirty="0" err="1"/>
              <a:t>karşıya</a:t>
            </a:r>
            <a:r>
              <a:rPr lang="en-US" sz="1400" dirty="0"/>
              <a:t> </a:t>
            </a:r>
            <a:r>
              <a:rPr lang="en-US" sz="1400" dirty="0" err="1"/>
              <a:t>kalıyor</a:t>
            </a:r>
            <a:r>
              <a:rPr lang="en-US" sz="1400" dirty="0"/>
              <a:t>.</a:t>
            </a:r>
            <a:endParaRPr lang="tr-TR" sz="1400" dirty="0"/>
          </a:p>
        </p:txBody>
      </p:sp>
      <p:sp>
        <p:nvSpPr>
          <p:cNvPr id="5" name="Rectangle 4"/>
          <p:cNvSpPr/>
          <p:nvPr/>
        </p:nvSpPr>
        <p:spPr>
          <a:xfrm>
            <a:off x="149939" y="5203065"/>
            <a:ext cx="4572000" cy="1754326"/>
          </a:xfrm>
          <a:prstGeom prst="rect">
            <a:avLst/>
          </a:prstGeom>
        </p:spPr>
        <p:txBody>
          <a:bodyPr>
            <a:spAutoFit/>
          </a:bodyPr>
          <a:lstStyle/>
          <a:p>
            <a:r>
              <a:rPr lang="en-US" b="1" dirty="0" err="1"/>
              <a:t>Perşembe</a:t>
            </a:r>
            <a:r>
              <a:rPr lang="en-US" b="1" dirty="0"/>
              <a:t> 6 </a:t>
            </a:r>
            <a:r>
              <a:rPr lang="en-US" b="1" dirty="0" err="1"/>
              <a:t>Şubat</a:t>
            </a:r>
            <a:r>
              <a:rPr lang="en-US" b="1" dirty="0"/>
              <a:t> </a:t>
            </a:r>
            <a:r>
              <a:rPr lang="en-US" b="1" dirty="0" err="1"/>
              <a:t>saat</a:t>
            </a:r>
            <a:r>
              <a:rPr lang="en-US" b="1" dirty="0"/>
              <a:t> </a:t>
            </a:r>
            <a:r>
              <a:rPr lang="en-US" b="1" dirty="0" smtClean="0"/>
              <a:t>22:00</a:t>
            </a:r>
            <a:r>
              <a:rPr lang="tr-TR" b="1" dirty="0" smtClean="0"/>
              <a:t>’den itibaren</a:t>
            </a:r>
          </a:p>
          <a:p>
            <a:endParaRPr lang="tr-TR" dirty="0"/>
          </a:p>
          <a:p>
            <a:r>
              <a:rPr lang="en-US" dirty="0"/>
              <a:t/>
            </a:r>
            <a:br>
              <a:rPr lang="en-US" dirty="0"/>
            </a:br>
            <a:endParaRPr lang="tr-TR" dirty="0"/>
          </a:p>
          <a:p>
            <a:r>
              <a:rPr lang="en-US" dirty="0"/>
              <a:t/>
            </a:r>
            <a:br>
              <a:rPr lang="en-US" dirty="0"/>
            </a:br>
            <a:endParaRPr lang="tr-TR" dirty="0"/>
          </a:p>
        </p:txBody>
      </p:sp>
      <p:pic>
        <p:nvPicPr>
          <p:cNvPr id="14" name="Picture 2" descr="C:\Users\melgin\Desktop\ds w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6754" y="35674"/>
            <a:ext cx="1952947" cy="729030"/>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C:\Users\eaytas\Desktop\DHP\63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708920"/>
            <a:ext cx="3959900" cy="2227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95171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4" y="583418"/>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792495"/>
            <a:ext cx="1883701" cy="1059582"/>
          </a:xfrm>
          <a:prstGeom prst="rect">
            <a:avLst/>
          </a:prstGeom>
        </p:spPr>
      </p:pic>
      <p:sp>
        <p:nvSpPr>
          <p:cNvPr id="7" name="Title 1"/>
          <p:cNvSpPr txBox="1">
            <a:spLocks/>
          </p:cNvSpPr>
          <p:nvPr/>
        </p:nvSpPr>
        <p:spPr>
          <a:xfrm>
            <a:off x="1784719" y="3789040"/>
            <a:ext cx="5577909" cy="5760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smtClean="0">
                <a:solidFill>
                  <a:schemeClr val="tx1">
                    <a:lumMod val="65000"/>
                    <a:lumOff val="35000"/>
                  </a:schemeClr>
                </a:solidFill>
                <a:latin typeface="Futura Md BT" panose="020B0602020204020303" pitchFamily="34" charset="0"/>
              </a:rPr>
              <a:t>ŞUBAT 2014 </a:t>
            </a:r>
          </a:p>
          <a:p>
            <a:r>
              <a:rPr lang="tr-TR" sz="2800" b="1" dirty="0" smtClean="0">
                <a:solidFill>
                  <a:schemeClr val="tx1">
                    <a:lumMod val="65000"/>
                    <a:lumOff val="35000"/>
                  </a:schemeClr>
                </a:solidFill>
                <a:latin typeface="Futura Md BT" panose="020B0602020204020303" pitchFamily="34" charset="0"/>
              </a:rPr>
              <a:t>ÖNE ÇIKAN PROGRAMLAR</a:t>
            </a:r>
          </a:p>
          <a:p>
            <a:endParaRPr lang="tr-TR" sz="2800" b="1" dirty="0">
              <a:solidFill>
                <a:schemeClr val="tx1">
                  <a:lumMod val="65000"/>
                  <a:lumOff val="35000"/>
                </a:schemeClr>
              </a:solidFill>
              <a:latin typeface="Futura Md BT" panose="020B0602020204020303" pitchFamily="34" charset="0"/>
            </a:endParaRPr>
          </a:p>
        </p:txBody>
      </p:sp>
      <p:sp>
        <p:nvSpPr>
          <p:cNvPr id="10" name="Rectangle 9"/>
          <p:cNvSpPr/>
          <p:nvPr/>
        </p:nvSpPr>
        <p:spPr>
          <a:xfrm>
            <a:off x="1674" y="5587273"/>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9" name="Picture 3" descr="C:\Users\melgin\Desktop\vxcscxzcz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514" y="1196752"/>
            <a:ext cx="2880320" cy="1948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436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860032" y="1123878"/>
            <a:ext cx="3909576" cy="648938"/>
          </a:xfrm>
        </p:spPr>
        <p:txBody>
          <a:bodyPr>
            <a:noAutofit/>
          </a:bodyPr>
          <a:lstStyle/>
          <a:p>
            <a:pPr algn="l"/>
            <a:r>
              <a:rPr lang="tr-TR" sz="1800" b="1" dirty="0">
                <a:solidFill>
                  <a:schemeClr val="tx1"/>
                </a:solidFill>
              </a:rPr>
              <a:t>I Almost Got Away With It </a:t>
            </a:r>
            <a:r>
              <a:rPr lang="en-US" sz="1800" b="1" dirty="0">
                <a:solidFill>
                  <a:schemeClr val="tx1"/>
                </a:solidFill>
              </a:rPr>
              <a:t>/ </a:t>
            </a:r>
            <a:r>
              <a:rPr lang="tr-TR" sz="1800" b="1" dirty="0">
                <a:solidFill>
                  <a:schemeClr val="tx1"/>
                </a:solidFill>
              </a:rPr>
              <a:t>PREMIERE</a:t>
            </a:r>
          </a:p>
          <a:p>
            <a:endParaRPr lang="tr-TR" sz="2400" b="1" cap="all"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6" name="TextBox 15"/>
          <p:cNvSpPr txBox="1"/>
          <p:nvPr/>
        </p:nvSpPr>
        <p:spPr>
          <a:xfrm>
            <a:off x="4845974" y="2514619"/>
            <a:ext cx="4253376" cy="4185761"/>
          </a:xfrm>
          <a:prstGeom prst="rect">
            <a:avLst/>
          </a:prstGeom>
          <a:noFill/>
        </p:spPr>
        <p:txBody>
          <a:bodyPr wrap="square" rtlCol="0">
            <a:spAutoFit/>
          </a:bodyPr>
          <a:lstStyle/>
          <a:p>
            <a:r>
              <a:rPr lang="tr-TR" sz="1400" dirty="0"/>
              <a:t>For these perpetrators, their stories may be different, but their motives are always the same - to stay out of prison and live life on the lam. The people profiled in I (ALMOST) GOT AWAY WITH IT evaded justice for years, sometimes decades, by using their families, fake identification and even violence to avoid capture. Viewers learn how law enforcement uses all means necessary to capture these fugitives. Additionally, each episode features an interview from prison with these slick culprits, who spill where they found shelter, how they changed their identities and how they </a:t>
            </a:r>
            <a:r>
              <a:rPr lang="tr-TR" sz="1400" i="1" dirty="0"/>
              <a:t>almost </a:t>
            </a:r>
            <a:r>
              <a:rPr lang="tr-TR" sz="1400" dirty="0"/>
              <a:t>got away with it.</a:t>
            </a:r>
          </a:p>
          <a:p>
            <a:r>
              <a:rPr lang="en-US" sz="1400" dirty="0"/>
              <a:t> </a:t>
            </a:r>
            <a:endParaRPr lang="tr-TR" sz="1400" dirty="0"/>
          </a:p>
          <a:p>
            <a:r>
              <a:rPr lang="en-US" sz="1400" dirty="0"/>
              <a:t> </a:t>
            </a:r>
            <a:endParaRPr lang="tr-TR" sz="1400" dirty="0"/>
          </a:p>
          <a:p>
            <a:r>
              <a:rPr lang="en-US" sz="1400" b="1" cap="all" dirty="0"/>
              <a:t/>
            </a:r>
            <a:br>
              <a:rPr lang="en-US" sz="1400" b="1" cap="all" dirty="0"/>
            </a:br>
            <a:r>
              <a:rPr lang="en-US" sz="1400" dirty="0"/>
              <a:t/>
            </a:r>
            <a:br>
              <a:rPr lang="en-US" sz="1400" dirty="0"/>
            </a:br>
            <a:endParaRPr lang="tr-TR" sz="1400" dirty="0"/>
          </a:p>
          <a:p>
            <a:r>
              <a:rPr lang="en-US" sz="1400" dirty="0"/>
              <a:t/>
            </a:r>
            <a:br>
              <a:rPr lang="en-US" sz="1400" dirty="0"/>
            </a:br>
            <a:r>
              <a:rPr lang="en-US" sz="1400" dirty="0"/>
              <a:t> </a:t>
            </a:r>
            <a:endParaRPr lang="tr-TR" sz="1400" dirty="0"/>
          </a:p>
        </p:txBody>
      </p:sp>
      <p:pic>
        <p:nvPicPr>
          <p:cNvPr id="14" name="Picture 3" descr="C:\Users\melgin\Desktop\vxcscxzcz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6172" y="50836"/>
            <a:ext cx="1052555" cy="712088"/>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C:\Users\eaytas\Desktop\DHP\852879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367" y="1631256"/>
            <a:ext cx="238125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98914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860032" y="1123878"/>
            <a:ext cx="3909576" cy="648938"/>
          </a:xfrm>
        </p:spPr>
        <p:txBody>
          <a:bodyPr>
            <a:noAutofit/>
          </a:bodyPr>
          <a:lstStyle/>
          <a:p>
            <a:pPr algn="l"/>
            <a:r>
              <a:rPr lang="tr-TR" sz="1800" b="1" dirty="0">
                <a:solidFill>
                  <a:schemeClr val="tx1"/>
                </a:solidFill>
              </a:rPr>
              <a:t>Bloody Marys</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6" name="TextBox 15"/>
          <p:cNvSpPr txBox="1"/>
          <p:nvPr/>
        </p:nvSpPr>
        <p:spPr>
          <a:xfrm>
            <a:off x="4819355" y="2273071"/>
            <a:ext cx="4253376" cy="2677656"/>
          </a:xfrm>
          <a:prstGeom prst="rect">
            <a:avLst/>
          </a:prstGeom>
          <a:noFill/>
        </p:spPr>
        <p:txBody>
          <a:bodyPr wrap="square" rtlCol="0">
            <a:spAutoFit/>
          </a:bodyPr>
          <a:lstStyle/>
          <a:p>
            <a:r>
              <a:rPr lang="tr-TR" sz="1400" dirty="0"/>
              <a:t>Legend has it that Bloody Mary was a ruthless killer, whose soul could be summoned by a simple ritual that unleashes a vengeful woman's wrath. Though reciting "Bloody Mary, Bloody Mary, Bloody Mary!" into a mirror may be just a scary slumber party prank, it's true that some of history's most brutal female killers have borne the name of Mary. After all, Mary was the most popular name for females in the English-speaking world from the 1800s to the 1960s. In Investigation Discovery's all-new special, </a:t>
            </a:r>
            <a:r>
              <a:rPr lang="tr-TR" sz="1400" b="1" dirty="0"/>
              <a:t>BLOODY MARYS</a:t>
            </a:r>
            <a:r>
              <a:rPr lang="tr-TR" sz="1400" dirty="0"/>
              <a:t>, explore chilling tales of these notorious, like-named murderers driven to kill out of anger, jealousy, greed, or just for the thrill.</a:t>
            </a:r>
          </a:p>
        </p:txBody>
      </p:sp>
      <p:sp>
        <p:nvSpPr>
          <p:cNvPr id="5" name="Rectangle 4"/>
          <p:cNvSpPr/>
          <p:nvPr/>
        </p:nvSpPr>
        <p:spPr>
          <a:xfrm>
            <a:off x="539552" y="5775608"/>
            <a:ext cx="184731" cy="646331"/>
          </a:xfrm>
          <a:prstGeom prst="rect">
            <a:avLst/>
          </a:prstGeom>
        </p:spPr>
        <p:txBody>
          <a:bodyPr wrap="none">
            <a:spAutoFit/>
          </a:bodyPr>
          <a:lstStyle/>
          <a:p>
            <a:endParaRPr lang="tr-TR" b="1" dirty="0"/>
          </a:p>
          <a:p>
            <a:endParaRPr lang="tr-TR" dirty="0"/>
          </a:p>
        </p:txBody>
      </p:sp>
      <p:pic>
        <p:nvPicPr>
          <p:cNvPr id="1027" name="Picture 3" descr="C:\Users\melgin\Desktop\vxcscxzcz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6172" y="50836"/>
            <a:ext cx="1052555" cy="71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8388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4" y="583418"/>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792495"/>
            <a:ext cx="1883701" cy="1059582"/>
          </a:xfrm>
          <a:prstGeom prst="rect">
            <a:avLst/>
          </a:prstGeom>
        </p:spPr>
      </p:pic>
      <p:sp>
        <p:nvSpPr>
          <p:cNvPr id="7" name="Title 1"/>
          <p:cNvSpPr txBox="1">
            <a:spLocks/>
          </p:cNvSpPr>
          <p:nvPr/>
        </p:nvSpPr>
        <p:spPr>
          <a:xfrm>
            <a:off x="1784719" y="3789040"/>
            <a:ext cx="5577909" cy="5760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smtClean="0">
                <a:solidFill>
                  <a:schemeClr val="tx1">
                    <a:lumMod val="65000"/>
                    <a:lumOff val="35000"/>
                  </a:schemeClr>
                </a:solidFill>
                <a:latin typeface="Futura Md BT" panose="020B0602020204020303" pitchFamily="34" charset="0"/>
              </a:rPr>
              <a:t>ŞUBAT 2014 </a:t>
            </a:r>
          </a:p>
          <a:p>
            <a:r>
              <a:rPr lang="tr-TR" sz="2800" b="1" dirty="0" smtClean="0">
                <a:solidFill>
                  <a:schemeClr val="tx1">
                    <a:lumMod val="65000"/>
                    <a:lumOff val="35000"/>
                  </a:schemeClr>
                </a:solidFill>
                <a:latin typeface="Futura Md BT" panose="020B0602020204020303" pitchFamily="34" charset="0"/>
              </a:rPr>
              <a:t>ÖNE ÇIKAN PROGRAMLAR</a:t>
            </a:r>
          </a:p>
          <a:p>
            <a:endParaRPr lang="tr-TR" sz="2800" b="1" dirty="0">
              <a:solidFill>
                <a:schemeClr val="tx1">
                  <a:lumMod val="65000"/>
                  <a:lumOff val="35000"/>
                </a:schemeClr>
              </a:solidFill>
              <a:latin typeface="Futura Md BT" panose="020B0602020204020303" pitchFamily="34" charset="0"/>
            </a:endParaRPr>
          </a:p>
        </p:txBody>
      </p:sp>
      <p:sp>
        <p:nvSpPr>
          <p:cNvPr id="10" name="Rectangle 9"/>
          <p:cNvSpPr/>
          <p:nvPr/>
        </p:nvSpPr>
        <p:spPr>
          <a:xfrm>
            <a:off x="1674" y="5587273"/>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pic>
        <p:nvPicPr>
          <p:cNvPr id="8" name="Picture 2" descr="C:\Users\melgin\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081" y="1941288"/>
            <a:ext cx="4229185"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449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738996" y="1898672"/>
            <a:ext cx="3909576" cy="648938"/>
          </a:xfrm>
        </p:spPr>
        <p:txBody>
          <a:bodyPr>
            <a:noAutofit/>
          </a:bodyPr>
          <a:lstStyle/>
          <a:p>
            <a:pPr algn="l"/>
            <a:r>
              <a:rPr lang="tr-TR" sz="1800" b="1" dirty="0" smtClean="0">
                <a:solidFill>
                  <a:schemeClr val="tx1"/>
                </a:solidFill>
              </a:rPr>
              <a:t>Taronga’da Vahşi Yaşam</a:t>
            </a:r>
            <a:endParaRPr lang="tr-TR" sz="1800" b="1" dirty="0">
              <a:solidFill>
                <a:schemeClr val="tx1"/>
              </a:solidFill>
            </a:endParaRPr>
          </a:p>
          <a:p>
            <a:endParaRPr lang="tr-TR" sz="2400" b="1" dirty="0" smtClean="0">
              <a:solidFill>
                <a:schemeClr val="tx1">
                  <a:lumMod val="75000"/>
                  <a:lumOff val="25000"/>
                </a:schemeClr>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16" name="TextBox 15"/>
          <p:cNvSpPr txBox="1"/>
          <p:nvPr/>
        </p:nvSpPr>
        <p:spPr>
          <a:xfrm>
            <a:off x="4567096" y="3207167"/>
            <a:ext cx="4253376" cy="2739211"/>
          </a:xfrm>
          <a:prstGeom prst="rect">
            <a:avLst/>
          </a:prstGeom>
          <a:noFill/>
        </p:spPr>
        <p:txBody>
          <a:bodyPr wrap="square" rtlCol="0">
            <a:spAutoFit/>
          </a:bodyPr>
          <a:lstStyle/>
          <a:p>
            <a:r>
              <a:rPr lang="tr-TR" sz="1400" b="1" dirty="0" smtClean="0"/>
              <a:t>Konu: </a:t>
            </a:r>
            <a:r>
              <a:rPr lang="tr-TR" sz="1400" dirty="0"/>
              <a:t>2 600 adet hayvanın 28 hektarlık bir alanda barınmasını sağlayan Sydney’deki Taronga hayvanat bahçesi size kapılarını açıyor. Dünyanın en büyük hayvanat bahçelerinden biri olan bu güzel parkta çok şaşırtıcı hayvanlarla karşılaşacaksınız. Bazen 3 kaplanın doğumuna tanık olacak kimi zaman da bir zürafanın parka gelişini izleyeceksiniz. Bu seri belgesel hayvanat bahçelerine yeni bir bakış getiriyor. Parkın çalışanları tarafından çekilen “Taronga’da Vahşi Yaşam” size aynı zamanda hayvanat bahçesinin perde arkasını da gösteriyor. </a:t>
            </a:r>
          </a:p>
          <a:p>
            <a:r>
              <a:rPr lang="tr-TR" sz="1400" dirty="0"/>
              <a:t> </a:t>
            </a:r>
          </a:p>
        </p:txBody>
      </p:sp>
      <p:sp>
        <p:nvSpPr>
          <p:cNvPr id="5" name="Rectangle 4"/>
          <p:cNvSpPr/>
          <p:nvPr/>
        </p:nvSpPr>
        <p:spPr>
          <a:xfrm>
            <a:off x="19131" y="4857328"/>
            <a:ext cx="4572000" cy="646331"/>
          </a:xfrm>
          <a:prstGeom prst="rect">
            <a:avLst/>
          </a:prstGeom>
        </p:spPr>
        <p:txBody>
          <a:bodyPr>
            <a:spAutoFit/>
          </a:bodyPr>
          <a:lstStyle/>
          <a:p>
            <a:r>
              <a:rPr lang="tr-TR" b="1" dirty="0"/>
              <a:t>10 ŞUBAT’TAN İTİBAREN PAZARTESİ’DEN CUMA’YA 21:10’DA</a:t>
            </a:r>
            <a:endParaRPr lang="tr-TR" dirty="0"/>
          </a:p>
        </p:txBody>
      </p:sp>
      <p:pic>
        <p:nvPicPr>
          <p:cNvPr id="10" name="Picture 2" descr="C:\Users\melgin\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4663" y="178524"/>
            <a:ext cx="2409825"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89607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376" y="90434"/>
            <a:ext cx="2670659" cy="504056"/>
          </a:xfrm>
        </p:spPr>
        <p:txBody>
          <a:bodyPr>
            <a:noAutofit/>
          </a:bodyPr>
          <a:lstStyle/>
          <a:p>
            <a:r>
              <a:rPr lang="tr-TR" sz="3200" b="1" dirty="0" smtClean="0">
                <a:solidFill>
                  <a:schemeClr val="tx1">
                    <a:lumMod val="65000"/>
                    <a:lumOff val="35000"/>
                  </a:schemeClr>
                </a:solidFill>
                <a:latin typeface="Futura Md BT" panose="020B0602020204020303" pitchFamily="34" charset="0"/>
              </a:rPr>
              <a:t>ŞUBAT 2014</a:t>
            </a:r>
            <a:endParaRPr lang="tr-TR" sz="3200" b="1" dirty="0">
              <a:solidFill>
                <a:schemeClr val="tx1">
                  <a:lumMod val="65000"/>
                  <a:lumOff val="35000"/>
                </a:schemeClr>
              </a:solidFill>
              <a:latin typeface="Futura Md BT" panose="020B0602020204020303" pitchFamily="34" charset="0"/>
            </a:endParaRPr>
          </a:p>
        </p:txBody>
      </p:sp>
      <p:sp>
        <p:nvSpPr>
          <p:cNvPr id="3" name="Subtitle 2"/>
          <p:cNvSpPr>
            <a:spLocks noGrp="1"/>
          </p:cNvSpPr>
          <p:nvPr>
            <p:ph type="subTitle" idx="1"/>
          </p:nvPr>
        </p:nvSpPr>
        <p:spPr>
          <a:xfrm>
            <a:off x="4860032" y="1123878"/>
            <a:ext cx="3909576" cy="648938"/>
          </a:xfrm>
        </p:spPr>
        <p:txBody>
          <a:bodyPr>
            <a:noAutofit/>
          </a:bodyPr>
          <a:lstStyle/>
          <a:p>
            <a:r>
              <a:rPr lang="tr-TR" sz="1800" b="1" dirty="0">
                <a:solidFill>
                  <a:schemeClr val="tx1"/>
                </a:solidFill>
              </a:rPr>
              <a:t>HAYVANLAR ALEMİNİN STARLARI</a:t>
            </a:r>
          </a:p>
          <a:p>
            <a:r>
              <a:rPr lang="tr-TR" sz="1800" b="1" dirty="0">
                <a:solidFill>
                  <a:schemeClr val="tx1"/>
                </a:solidFill>
              </a:rPr>
              <a:t>AB ÖZEL YAPIMI</a:t>
            </a:r>
          </a:p>
          <a:p>
            <a:endParaRPr lang="tr-TR" sz="1800" dirty="0"/>
          </a:p>
          <a:p>
            <a:endParaRPr lang="tr-TR" sz="1800" dirty="0"/>
          </a:p>
          <a:p>
            <a:endParaRPr lang="tr-TR" sz="2400" b="1" dirty="0" smtClean="0">
              <a:solidFill>
                <a:schemeClr val="tx1">
                  <a:lumMod val="75000"/>
                  <a:lumOff val="25000"/>
                </a:schemeClr>
              </a:solidFill>
            </a:endParaRPr>
          </a:p>
          <a:p>
            <a:endParaRPr lang="tr-TR" sz="2400" b="1" dirty="0" smtClean="0">
              <a:solidFill>
                <a:schemeClr val="tx1">
                  <a:lumMod val="75000"/>
                  <a:lumOff val="25000"/>
                </a:schemeClr>
              </a:solidFill>
            </a:endParaRPr>
          </a:p>
          <a:p>
            <a:endParaRPr lang="tr-TR" sz="1400" b="1" dirty="0" smtClean="0">
              <a:solidFill>
                <a:schemeClr val="tx1">
                  <a:lumMod val="75000"/>
                  <a:lumOff val="2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35" y="5960274"/>
            <a:ext cx="1772653" cy="997117"/>
          </a:xfrm>
          <a:prstGeom prst="rect">
            <a:avLst/>
          </a:prstGeom>
        </p:spPr>
      </p:pic>
      <p:sp>
        <p:nvSpPr>
          <p:cNvPr id="12" name="Rectangle 11"/>
          <p:cNvSpPr/>
          <p:nvPr/>
        </p:nvSpPr>
        <p:spPr>
          <a:xfrm>
            <a:off x="14889" y="835846"/>
            <a:ext cx="914400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7030A0"/>
              </a:solidFill>
            </a:endParaRPr>
          </a:p>
        </p:txBody>
      </p:sp>
      <p:sp>
        <p:nvSpPr>
          <p:cNvPr id="4" name="Rectangle 3"/>
          <p:cNvSpPr/>
          <p:nvPr/>
        </p:nvSpPr>
        <p:spPr>
          <a:xfrm>
            <a:off x="2051720" y="511869"/>
            <a:ext cx="1830876" cy="400110"/>
          </a:xfrm>
          <a:prstGeom prst="rect">
            <a:avLst/>
          </a:prstGeom>
        </p:spPr>
        <p:txBody>
          <a:bodyPr wrap="square">
            <a:spAutoFit/>
          </a:bodyPr>
          <a:lstStyle/>
          <a:p>
            <a:r>
              <a:rPr lang="tr-TR" sz="2000" b="1" dirty="0" smtClean="0">
                <a:solidFill>
                  <a:schemeClr val="tx1">
                    <a:lumMod val="50000"/>
                    <a:lumOff val="50000"/>
                  </a:schemeClr>
                </a:solidFill>
              </a:rPr>
              <a:t>Öne Çıkanlar</a:t>
            </a:r>
            <a:endParaRPr lang="tr-TR" sz="2000" b="1" dirty="0">
              <a:solidFill>
                <a:schemeClr val="tx1">
                  <a:lumMod val="50000"/>
                  <a:lumOff val="50000"/>
                </a:schemeClr>
              </a:solidFill>
            </a:endParaRPr>
          </a:p>
        </p:txBody>
      </p:sp>
      <p:sp>
        <p:nvSpPr>
          <p:cNvPr id="6" name="Rectangle 5"/>
          <p:cNvSpPr/>
          <p:nvPr/>
        </p:nvSpPr>
        <p:spPr>
          <a:xfrm>
            <a:off x="62036" y="4997424"/>
            <a:ext cx="6094139" cy="369332"/>
          </a:xfrm>
          <a:prstGeom prst="rect">
            <a:avLst/>
          </a:prstGeom>
        </p:spPr>
        <p:txBody>
          <a:bodyPr wrap="square">
            <a:spAutoFit/>
          </a:bodyPr>
          <a:lstStyle/>
          <a:p>
            <a:r>
              <a:rPr lang="tr-TR" b="1" dirty="0"/>
              <a:t>19 ŞUBAT ÇARŞAMBA 21:35’TE</a:t>
            </a:r>
            <a:endParaRPr lang="tr-TR" dirty="0"/>
          </a:p>
        </p:txBody>
      </p:sp>
      <p:sp>
        <p:nvSpPr>
          <p:cNvPr id="16" name="TextBox 15"/>
          <p:cNvSpPr txBox="1"/>
          <p:nvPr/>
        </p:nvSpPr>
        <p:spPr>
          <a:xfrm>
            <a:off x="5769595" y="2258213"/>
            <a:ext cx="3070669" cy="4031873"/>
          </a:xfrm>
          <a:prstGeom prst="rect">
            <a:avLst/>
          </a:prstGeom>
          <a:noFill/>
        </p:spPr>
        <p:txBody>
          <a:bodyPr wrap="square" rtlCol="0">
            <a:spAutoFit/>
          </a:bodyPr>
          <a:lstStyle/>
          <a:p>
            <a:r>
              <a:rPr lang="tr-TR" sz="1400" b="1" dirty="0" smtClean="0"/>
              <a:t>Konu</a:t>
            </a:r>
            <a:r>
              <a:rPr lang="tr-TR" sz="1400" b="1" dirty="0"/>
              <a:t>: Bernard Montiel aktör Christophe Lambert’i konuk ediyor</a:t>
            </a:r>
            <a:endParaRPr lang="tr-TR" sz="1400" dirty="0"/>
          </a:p>
          <a:p>
            <a:r>
              <a:rPr lang="tr-TR" sz="1400" dirty="0"/>
              <a:t>Bernard Montiel bir ünlü kişiliği programına konuk ederek onunla hayvanlara olan bağlılığını ve hayvanları korumada oynadığı rolü gündeme getiriyor. Aktör Yves Renier’yle köpekbalıklarından söz ettikten sonra bu defa ağırladığı aktör Christophe Lambert’le şebek maymunlarından konuşacak. Bu tatlı sohbetin ardından yine Fransız aktör eşliğinde 52 dakikalık “İnsana Çok Benzeyen Şebek Maymunları” adlı belgesel ekranlara gelecek. Belgeselden sonra sunucu ve konuğu doğa ve hayvanlardan konuşmaya devam edecekler. </a:t>
            </a:r>
          </a:p>
          <a:p>
            <a:r>
              <a:rPr lang="tr-TR" sz="1400" b="1" dirty="0"/>
              <a:t> </a:t>
            </a:r>
            <a:endParaRPr lang="tr-TR" sz="1400" dirty="0"/>
          </a:p>
        </p:txBody>
      </p:sp>
      <p:pic>
        <p:nvPicPr>
          <p:cNvPr id="10" name="Picture 2" descr="C:\Users\melgin\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4663" y="178524"/>
            <a:ext cx="2409825"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8005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1926</TotalTime>
  <Words>6395</Words>
  <Application>Microsoft Office PowerPoint</Application>
  <PresentationFormat>Ekran Gösterisi (4:3)</PresentationFormat>
  <Paragraphs>1233</Paragraphs>
  <Slides>111</Slides>
  <Notes>39</Notes>
  <HiddenSlides>0</HiddenSlides>
  <MMClips>0</MMClips>
  <ScaleCrop>false</ScaleCrop>
  <HeadingPairs>
    <vt:vector size="4" baseType="variant">
      <vt:variant>
        <vt:lpstr>Tema</vt:lpstr>
      </vt:variant>
      <vt:variant>
        <vt:i4>1</vt:i4>
      </vt:variant>
      <vt:variant>
        <vt:lpstr>Slayt Başlıkları</vt:lpstr>
      </vt:variant>
      <vt:variant>
        <vt:i4>111</vt:i4>
      </vt:variant>
    </vt:vector>
  </HeadingPairs>
  <TitlesOfParts>
    <vt:vector size="112" baseType="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ŞUBAT 2014</vt:lpstr>
      <vt:lpstr>ŞUBAT 2014</vt:lpstr>
      <vt:lpstr>ŞUBAT 2014</vt:lpstr>
      <vt:lpstr>ŞUBAT 2014</vt:lpstr>
      <vt:lpstr>ŞUBAT 2014</vt:lpstr>
      <vt:lpstr>ŞUBAT 2014</vt:lpstr>
      <vt:lpstr>CSI Miami / New York Crossover </vt:lpstr>
      <vt:lpstr>PowerPoint Sunusu</vt:lpstr>
      <vt:lpstr>ŞUBAT 2014</vt:lpstr>
      <vt:lpstr>ŞUBAT 2014</vt:lpstr>
      <vt:lpstr>ŞUBAT 2014</vt:lpstr>
      <vt:lpstr>ŞUBAT 2014</vt:lpstr>
      <vt:lpstr>PowerPoint Sunusu</vt:lpstr>
      <vt:lpstr>ŞUBAT 2014</vt:lpstr>
      <vt:lpstr>ŞUBAT 2014</vt:lpstr>
      <vt:lpstr>PowerPoint Sunusu</vt:lpstr>
      <vt:lpstr>ŞUBAT 2014</vt:lpstr>
      <vt:lpstr>ŞUBAT 2014</vt:lpstr>
      <vt:lpstr>PowerPoint Sunusu</vt:lpstr>
      <vt:lpstr>ŞUBAT 2014</vt:lpstr>
      <vt:lpstr>ŞUBAT 2014</vt:lpstr>
      <vt:lpstr>ŞUBAT 2014</vt:lpstr>
      <vt:lpstr>PowerPoint Sunusu</vt:lpstr>
      <vt:lpstr>ŞUBAT 2014</vt:lpstr>
      <vt:lpstr>ŞUBAT 2014</vt:lpstr>
      <vt:lpstr>ŞUBAT 2014</vt:lpstr>
      <vt:lpstr>PowerPoint Sunusu</vt:lpstr>
      <vt:lpstr>ŞUBAT 2014</vt:lpstr>
      <vt:lpstr>ŞUBAT 2014</vt:lpstr>
      <vt:lpstr>ŞUBAT 2014</vt:lpstr>
      <vt:lpstr>PowerPoint Sunusu</vt:lpstr>
      <vt:lpstr>ŞUBAT 2014</vt:lpstr>
      <vt:lpstr>PowerPoint Sunusu</vt:lpstr>
      <vt:lpstr>ŞUBAT 2014</vt:lpstr>
      <vt:lpstr>ŞUBAT 2014</vt:lpstr>
      <vt:lpstr>ŞUBAT 2014</vt:lpstr>
      <vt:lpstr>ŞUBAT 2014</vt:lpstr>
      <vt:lpstr>PowerPoint Sunusu</vt:lpstr>
      <vt:lpstr>ŞUBAT 2014</vt:lpstr>
      <vt:lpstr>ŞUBAT 2014</vt:lpstr>
      <vt:lpstr>ŞUBAT 2014</vt:lpstr>
      <vt:lpstr>PowerPoint Sunusu</vt:lpstr>
      <vt:lpstr>ŞUBAT 2014</vt:lpstr>
      <vt:lpstr>ŞUBAT 2014</vt:lpstr>
      <vt:lpstr>PowerPoint Sunusu</vt:lpstr>
      <vt:lpstr>ŞUBAT 2014</vt:lpstr>
      <vt:lpstr>ŞUBAT 2014</vt:lpstr>
      <vt:lpstr>PowerPoint Sunusu</vt:lpstr>
      <vt:lpstr>ŞUBAT 2014</vt:lpstr>
      <vt:lpstr>ŞUBAT 2014</vt:lpstr>
      <vt:lpstr>PowerPoint Sunusu</vt:lpstr>
      <vt:lpstr>ŞUBAT 2014</vt:lpstr>
      <vt:lpstr>ŞUBAT 2014</vt:lpstr>
      <vt:lpstr>ŞUBAT 2014</vt:lpstr>
      <vt:lpstr>PowerPoint Sunusu</vt:lpstr>
      <vt:lpstr>ŞUBAT 2014</vt:lpstr>
      <vt:lpstr>ŞUBAT 2014</vt:lpstr>
      <vt:lpstr>ŞUBAT 2014</vt:lpstr>
      <vt:lpstr>PowerPoint Sunusu</vt:lpstr>
      <vt:lpstr>ŞUBAT 2014</vt:lpstr>
      <vt:lpstr>ŞUBAT 2014</vt:lpstr>
      <vt:lpstr>PowerPoint Sunusu</vt:lpstr>
      <vt:lpstr>ŞUBAT 2014</vt:lpstr>
      <vt:lpstr>ŞUBAT 2014</vt:lpstr>
      <vt:lpstr>ŞUBAT 2014</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Bayir</dc:creator>
  <cp:lastModifiedBy>e g</cp:lastModifiedBy>
  <cp:revision>304</cp:revision>
  <dcterms:created xsi:type="dcterms:W3CDTF">2013-10-25T07:35:36Z</dcterms:created>
  <dcterms:modified xsi:type="dcterms:W3CDTF">2014-01-28T16:19:46Z</dcterms:modified>
</cp:coreProperties>
</file>