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72" r:id="rId2"/>
    <p:sldId id="256" r:id="rId3"/>
    <p:sldId id="257" r:id="rId4"/>
    <p:sldId id="258"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00"/>
    <p:restoredTop sz="93553"/>
  </p:normalViewPr>
  <p:slideViewPr>
    <p:cSldViewPr snapToGrid="0" snapToObjects="1">
      <p:cViewPr>
        <p:scale>
          <a:sx n="100" d="100"/>
          <a:sy n="100" d="100"/>
        </p:scale>
        <p:origin x="108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FFFFFF"/>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270000" y="1638300"/>
            <a:ext cx="10464800" cy="3302000"/>
          </a:xfrm>
          <a:prstGeom prst="rect">
            <a:avLst/>
          </a:prstGeom>
        </p:spPr>
        <p:txBody>
          <a:bodyPr anchor="b"/>
          <a:lstStyle>
            <a:lvl1pPr>
              <a:defRPr>
                <a:solidFill>
                  <a:srgbClr val="000000"/>
                </a:solidFill>
              </a:defRPr>
            </a:lvl1pPr>
          </a:lstStyle>
          <a:p>
            <a:r>
              <a:t>Title Text</a:t>
            </a:r>
          </a:p>
        </p:txBody>
      </p:sp>
      <p:sp>
        <p:nvSpPr>
          <p:cNvPr id="118"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ClrTx/>
              <a:buSzTx/>
              <a:buNone/>
              <a:defRPr sz="3700">
                <a:solidFill>
                  <a:srgbClr val="000000"/>
                </a:solidFill>
              </a:defRPr>
            </a:lvl1pPr>
            <a:lvl2pPr marL="0" indent="0" algn="ctr">
              <a:spcBef>
                <a:spcPts val="0"/>
              </a:spcBef>
              <a:buClrTx/>
              <a:buSzTx/>
              <a:buNone/>
              <a:defRPr sz="3700">
                <a:solidFill>
                  <a:srgbClr val="000000"/>
                </a:solidFill>
              </a:defRPr>
            </a:lvl2pPr>
            <a:lvl3pPr marL="0" indent="0" algn="ctr">
              <a:spcBef>
                <a:spcPts val="0"/>
              </a:spcBef>
              <a:buClrTx/>
              <a:buSzTx/>
              <a:buNone/>
              <a:defRPr sz="3700">
                <a:solidFill>
                  <a:srgbClr val="000000"/>
                </a:solidFill>
              </a:defRPr>
            </a:lvl3pPr>
            <a:lvl4pPr marL="0" indent="0" algn="ctr">
              <a:spcBef>
                <a:spcPts val="0"/>
              </a:spcBef>
              <a:buClrTx/>
              <a:buSzTx/>
              <a:buNone/>
              <a:defRPr sz="3700">
                <a:solidFill>
                  <a:srgbClr val="000000"/>
                </a:solidFill>
              </a:defRPr>
            </a:lvl4pPr>
            <a:lvl5pPr marL="0" indent="0" algn="ctr">
              <a:spcBef>
                <a:spcPts val="0"/>
              </a:spcBef>
              <a:buClrTx/>
              <a:buSzTx/>
              <a:buNone/>
              <a:defRPr sz="37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lvl1pPr>
              <a:defRPr>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73100"/>
            <a:ext cx="9758016"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8919"/>
            <a:ext cx="5334001" cy="82169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U-PsmNT0tQ0"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San Miguel .png" descr="San Miguel .png"/>
          <p:cNvPicPr>
            <a:picLocks noChangeAspect="1"/>
          </p:cNvPicPr>
          <p:nvPr/>
        </p:nvPicPr>
        <p:blipFill>
          <a:blip r:embed="rId2"/>
          <a:stretch>
            <a:fillRect/>
          </a:stretch>
        </p:blipFill>
        <p:spPr>
          <a:xfrm>
            <a:off x="5801154" y="937749"/>
            <a:ext cx="4089401" cy="5422901"/>
          </a:xfrm>
          <a:prstGeom prst="rect">
            <a:avLst/>
          </a:prstGeom>
          <a:ln w="12700">
            <a:miter lim="400000"/>
          </a:ln>
        </p:spPr>
      </p:pic>
      <p:sp>
        <p:nvSpPr>
          <p:cNvPr id="141" name="Rectangle"/>
          <p:cNvSpPr/>
          <p:nvPr/>
        </p:nvSpPr>
        <p:spPr>
          <a:xfrm>
            <a:off x="451974" y="302934"/>
            <a:ext cx="12100852" cy="8940669"/>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42"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43" name="Text"/>
          <p:cNvSpPr txBox="1"/>
          <p:nvPr/>
        </p:nvSpPr>
        <p:spPr>
          <a:xfrm>
            <a:off x="6400088" y="4900270"/>
            <a:ext cx="712624" cy="461060"/>
          </a:xfrm>
          <a:prstGeom prst="rect">
            <a:avLst/>
          </a:prstGeom>
          <a:ln w="12700">
            <a:miter lim="400000"/>
          </a:ln>
        </p:spPr>
        <p:txBody>
          <a:bodyPr wrap="none" lIns="50800" tIns="50800" rIns="50800" bIns="50800" anchor="ctr">
            <a:spAutoFit/>
          </a:bodyPr>
          <a:lstStyle/>
          <a:p>
            <a:endParaRPr/>
          </a:p>
        </p:txBody>
      </p:sp>
      <p:sp>
        <p:nvSpPr>
          <p:cNvPr id="144" name="Logline…"/>
          <p:cNvSpPr txBox="1"/>
          <p:nvPr/>
        </p:nvSpPr>
        <p:spPr>
          <a:xfrm>
            <a:off x="1869562" y="3767866"/>
            <a:ext cx="4276526" cy="2010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dirty="0"/>
          </a:p>
          <a:p>
            <a:pPr algn="just" defTabSz="457200">
              <a:defRPr sz="2200" b="0">
                <a:solidFill>
                  <a:srgbClr val="434343"/>
                </a:solidFill>
                <a:latin typeface="Avenir Heavy"/>
                <a:ea typeface="Avenir Heavy"/>
                <a:cs typeface="Avenir Heavy"/>
                <a:sym typeface="Avenir Heavy"/>
              </a:defRPr>
            </a:pPr>
            <a:r>
              <a:rPr lang="tr-TR" dirty="0"/>
              <a:t>Dağıtımcı</a:t>
            </a:r>
            <a:endParaRPr dirty="0"/>
          </a:p>
          <a:p>
            <a:pPr algn="just" defTabSz="457200">
              <a:defRPr sz="22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r>
              <a:rPr lang="en-US" dirty="0">
                <a:solidFill>
                  <a:srgbClr val="222222"/>
                </a:solidFill>
                <a:uFill>
                  <a:solidFill>
                    <a:srgbClr val="222222"/>
                  </a:solidFill>
                </a:uFill>
              </a:rPr>
              <a:t>CJ ENM</a:t>
            </a:r>
          </a:p>
          <a:p>
            <a:pPr algn="just" defTabSz="457200">
              <a:defRPr sz="2000" b="0">
                <a:solidFill>
                  <a:srgbClr val="434343"/>
                </a:solidFill>
                <a:latin typeface="Avenir Book"/>
                <a:ea typeface="Avenir Book"/>
                <a:cs typeface="Avenir Book"/>
                <a:sym typeface="Avenir Book"/>
              </a:defRPr>
            </a:pPr>
            <a:r>
              <a:rPr lang="en-US" sz="2000" b="0" dirty="0" err="1">
                <a:sym typeface="Avenir Book"/>
              </a:rPr>
              <a:t>Gokhan.yilmaz@cj.net</a:t>
            </a:r>
            <a:endParaRPr dirty="0">
              <a:solidFill>
                <a:srgbClr val="222222"/>
              </a:solidFill>
              <a:uFill>
                <a:solidFill>
                  <a:srgbClr val="222222"/>
                </a:solidFill>
              </a:uFill>
            </a:endParaRPr>
          </a:p>
          <a:p>
            <a:pPr algn="just" defTabSz="457200">
              <a:defRPr sz="2000" b="0">
                <a:solidFill>
                  <a:srgbClr val="434343"/>
                </a:solidFill>
                <a:latin typeface="Avenir Heavy"/>
                <a:ea typeface="Avenir Heavy"/>
                <a:cs typeface="Avenir Heavy"/>
                <a:sym typeface="Avenir Heavy"/>
              </a:defRPr>
            </a:pPr>
            <a:endParaRPr dirty="0">
              <a:solidFill>
                <a:srgbClr val="222222"/>
              </a:solidFill>
              <a:uFill>
                <a:solidFill>
                  <a:srgbClr val="222222"/>
                </a:solidFill>
              </a:uFill>
            </a:endParaRPr>
          </a:p>
        </p:txBody>
      </p:sp>
      <p:sp>
        <p:nvSpPr>
          <p:cNvPr id="7" name="STILL HERE">
            <a:extLst>
              <a:ext uri="{FF2B5EF4-FFF2-40B4-BE49-F238E27FC236}">
                <a16:creationId xmlns:a16="http://schemas.microsoft.com/office/drawing/2014/main" id="{350553EF-2F4E-1E49-AACD-96B738744647}"/>
              </a:ext>
            </a:extLst>
          </p:cNvPr>
          <p:cNvSpPr txBox="1"/>
          <p:nvPr/>
        </p:nvSpPr>
        <p:spPr>
          <a:xfrm>
            <a:off x="-1353840" y="1926220"/>
            <a:ext cx="10464801"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5500" b="0">
                <a:latin typeface="Avenir Book"/>
                <a:ea typeface="Avenir Book"/>
                <a:cs typeface="Avenir Book"/>
                <a:sym typeface="Avenir Book"/>
              </a:defRPr>
            </a:lvl1pPr>
          </a:lstStyle>
          <a:p>
            <a:r>
              <a:rPr lang="tr-TR" sz="4400" dirty="0">
                <a:solidFill>
                  <a:schemeClr val="bg1"/>
                </a:solidFill>
              </a:rPr>
              <a:t>KAYIP KIZ / </a:t>
            </a:r>
            <a:r>
              <a:rPr sz="4400" dirty="0">
                <a:solidFill>
                  <a:schemeClr val="bg1"/>
                </a:solidFill>
              </a:rPr>
              <a:t>STILL HERE</a:t>
            </a:r>
          </a:p>
        </p:txBody>
      </p:sp>
      <p:sp>
        <p:nvSpPr>
          <p:cNvPr id="8" name="Logline…">
            <a:extLst>
              <a:ext uri="{FF2B5EF4-FFF2-40B4-BE49-F238E27FC236}">
                <a16:creationId xmlns:a16="http://schemas.microsoft.com/office/drawing/2014/main" id="{CDE8D970-9945-D541-B340-6FC0CC4FB411}"/>
              </a:ext>
            </a:extLst>
          </p:cNvPr>
          <p:cNvSpPr txBox="1"/>
          <p:nvPr/>
        </p:nvSpPr>
        <p:spPr>
          <a:xfrm>
            <a:off x="1915370" y="6066592"/>
            <a:ext cx="4276526" cy="2010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dirty="0"/>
          </a:p>
          <a:p>
            <a:pPr algn="just" defTabSz="457200">
              <a:defRPr sz="2200" b="0">
                <a:solidFill>
                  <a:srgbClr val="434343"/>
                </a:solidFill>
                <a:latin typeface="Avenir Heavy"/>
                <a:ea typeface="Avenir Heavy"/>
                <a:cs typeface="Avenir Heavy"/>
                <a:sym typeface="Avenir Heavy"/>
              </a:defRPr>
            </a:pPr>
            <a:r>
              <a:rPr lang="tr-TR" dirty="0"/>
              <a:t>Türkiye Hakları</a:t>
            </a:r>
            <a:endParaRPr dirty="0"/>
          </a:p>
          <a:p>
            <a:pPr algn="just" defTabSz="457200">
              <a:defRPr sz="22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r>
              <a:rPr lang="en-US" dirty="0">
                <a:solidFill>
                  <a:srgbClr val="222222"/>
                </a:solidFill>
                <a:uFill>
                  <a:solidFill>
                    <a:srgbClr val="222222"/>
                  </a:solidFill>
                </a:uFill>
              </a:rPr>
              <a:t>Ela Film</a:t>
            </a:r>
          </a:p>
          <a:p>
            <a:pPr algn="just" defTabSz="457200">
              <a:defRPr sz="2000" b="0">
                <a:solidFill>
                  <a:srgbClr val="434343"/>
                </a:solidFill>
                <a:latin typeface="Avenir Book"/>
                <a:ea typeface="Avenir Book"/>
                <a:cs typeface="Avenir Book"/>
                <a:sym typeface="Avenir Book"/>
              </a:defRPr>
            </a:pPr>
            <a:r>
              <a:rPr lang="en-US" sz="2000" b="0" dirty="0" err="1">
                <a:sym typeface="Avenir Book"/>
              </a:rPr>
              <a:t>can@elafilm.net</a:t>
            </a:r>
            <a:r>
              <a:rPr lang="en-US" sz="2000" b="0" dirty="0">
                <a:sym typeface="Avenir Book"/>
              </a:rPr>
              <a:t> </a:t>
            </a:r>
            <a:endParaRPr dirty="0">
              <a:solidFill>
                <a:srgbClr val="222222"/>
              </a:solidFill>
              <a:uFill>
                <a:solidFill>
                  <a:srgbClr val="222222"/>
                </a:solidFill>
              </a:uFill>
            </a:endParaRPr>
          </a:p>
          <a:p>
            <a:pPr algn="just" defTabSz="457200">
              <a:defRPr sz="2000" b="0">
                <a:solidFill>
                  <a:srgbClr val="434343"/>
                </a:solidFill>
                <a:latin typeface="Avenir Heavy"/>
                <a:ea typeface="Avenir Heavy"/>
                <a:cs typeface="Avenir Heavy"/>
                <a:sym typeface="Avenir Heavy"/>
              </a:defRPr>
            </a:pPr>
            <a:endParaRPr dirty="0">
              <a:solidFill>
                <a:srgbClr val="222222"/>
              </a:solidFill>
              <a:uFill>
                <a:solidFill>
                  <a:srgbClr val="222222"/>
                </a:solidFill>
              </a:uFill>
            </a:endParaRPr>
          </a:p>
        </p:txBody>
      </p:sp>
      <p:pic>
        <p:nvPicPr>
          <p:cNvPr id="1026" name="Picture 2">
            <a:extLst>
              <a:ext uri="{FF2B5EF4-FFF2-40B4-BE49-F238E27FC236}">
                <a16:creationId xmlns:a16="http://schemas.microsoft.com/office/drawing/2014/main" id="{0410983A-C196-E445-9A71-BB22D6303E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66712" y="2000045"/>
            <a:ext cx="4036458" cy="5826308"/>
          </a:xfrm>
          <a:prstGeom prst="rect">
            <a:avLst/>
          </a:prstGeom>
          <a:noFill/>
          <a:ln w="12700">
            <a:solidFill>
              <a:schemeClr val="bg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3275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Body"/>
          <p:cNvSpPr txBox="1">
            <a:spLocks noGrp="1"/>
          </p:cNvSpPr>
          <p:nvPr>
            <p:ph type="subTitle" sz="quarter" idx="1"/>
          </p:nvPr>
        </p:nvSpPr>
        <p:spPr>
          <a:prstGeom prst="rect">
            <a:avLst/>
          </a:prstGeom>
        </p:spPr>
        <p:txBody>
          <a:bodyPr/>
          <a:lstStyle/>
          <a:p>
            <a:endParaRPr/>
          </a:p>
        </p:txBody>
      </p:sp>
      <p:sp>
        <p:nvSpPr>
          <p:cNvPr id="213" name="Rectangle"/>
          <p:cNvSpPr/>
          <p:nvPr/>
        </p:nvSpPr>
        <p:spPr>
          <a:xfrm>
            <a:off x="451974" y="326925"/>
            <a:ext cx="12100852" cy="58225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p:txBody>
      </p:sp>
      <p:sp>
        <p:nvSpPr>
          <p:cNvPr id="214"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215" name="Afton Williamson “Tiffany Watson”"/>
          <p:cNvSpPr txBox="1"/>
          <p:nvPr/>
        </p:nvSpPr>
        <p:spPr>
          <a:xfrm>
            <a:off x="1157393" y="1092200"/>
            <a:ext cx="4324351" cy="490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r>
              <a:t>Afton Williamson “Tiffany Watson”</a:t>
            </a: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p:txBody>
      </p:sp>
      <p:sp>
        <p:nvSpPr>
          <p:cNvPr id="216" name="Rectangle"/>
          <p:cNvSpPr/>
          <p:nvPr/>
        </p:nvSpPr>
        <p:spPr>
          <a:xfrm>
            <a:off x="5767666" y="6424691"/>
            <a:ext cx="2324213" cy="3077425"/>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17" name="Rectangle"/>
          <p:cNvSpPr/>
          <p:nvPr/>
        </p:nvSpPr>
        <p:spPr>
          <a:xfrm>
            <a:off x="-3939138" y="6381047"/>
            <a:ext cx="4371645" cy="3164713"/>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18" name="Man on a Ledge starring Sam Worthington and Anthony Mackie…"/>
          <p:cNvSpPr txBox="1"/>
          <p:nvPr/>
        </p:nvSpPr>
        <p:spPr>
          <a:xfrm>
            <a:off x="1157393" y="2660213"/>
            <a:ext cx="8989145" cy="2934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000" b="0">
                <a:solidFill>
                  <a:srgbClr val="434343"/>
                </a:solidFill>
                <a:latin typeface="Avenir Book"/>
                <a:ea typeface="Avenir Book"/>
                <a:cs typeface="Avenir Book"/>
                <a:sym typeface="Avenir Book"/>
              </a:defRPr>
            </a:pPr>
            <a:r>
              <a:rPr lang="en-US" sz="1600" u="sng" dirty="0" err="1">
                <a:latin typeface="Avenir Book" panose="02000503020000020003" pitchFamily="2" charset="0"/>
                <a:ea typeface="Avenir Book Oblique"/>
                <a:cs typeface="Avenir Book Oblique"/>
                <a:sym typeface="Avenir Book Oblique"/>
              </a:rPr>
              <a:t>Seçme</a:t>
            </a:r>
            <a:r>
              <a:rPr lang="en-US" sz="1600" u="sng" dirty="0">
                <a:latin typeface="Avenir Book" panose="02000503020000020003" pitchFamily="2" charset="0"/>
                <a:ea typeface="Avenir Book Oblique"/>
                <a:cs typeface="Avenir Book Oblique"/>
                <a:sym typeface="Avenir Book Oblique"/>
              </a:rPr>
              <a:t> </a:t>
            </a:r>
            <a:r>
              <a:rPr lang="en-US" sz="1600" u="sng" dirty="0" err="1">
                <a:latin typeface="Avenir Book" panose="02000503020000020003" pitchFamily="2" charset="0"/>
                <a:ea typeface="Avenir Book Oblique"/>
                <a:cs typeface="Avenir Book Oblique"/>
                <a:sym typeface="Avenir Book Oblique"/>
              </a:rPr>
              <a:t>Yapımlar</a:t>
            </a:r>
            <a:endParaRPr lang="en-US" sz="1600" u="sng" dirty="0">
              <a:latin typeface="Avenir Book" panose="02000503020000020003" pitchFamily="2" charset="0"/>
              <a:ea typeface="Avenir Book Oblique"/>
              <a:cs typeface="Avenir Book Oblique"/>
              <a:sym typeface="Avenir Book Oblique"/>
            </a:endParaRP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Man on a Ledge</a:t>
            </a:r>
            <a:r>
              <a:rPr sz="1600" dirty="0">
                <a:latin typeface="Avenir Book" panose="02000503020000020003" pitchFamily="2" charset="0"/>
              </a:rPr>
              <a:t> starring Sam Worthington and Anthony Mackie</a:t>
            </a: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rPr>
              <a:t>“Banshee”</a:t>
            </a: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rPr>
              <a:t>“Homeland”</a:t>
            </a:r>
          </a:p>
          <a:p>
            <a:pPr algn="just" defTabSz="457200">
              <a:defRPr sz="20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p:txBody>
      </p:sp>
      <p:pic>
        <p:nvPicPr>
          <p:cNvPr id="219" name="Screen Shot 2019-05-06 at 11.31.39 PM.png" descr="Screen Shot 2019-05-06 at 11.31.39 PM.png"/>
          <p:cNvPicPr>
            <a:picLocks noChangeAspect="1"/>
          </p:cNvPicPr>
          <p:nvPr/>
        </p:nvPicPr>
        <p:blipFill>
          <a:blip r:embed="rId2"/>
          <a:stretch>
            <a:fillRect/>
          </a:stretch>
        </p:blipFill>
        <p:spPr>
          <a:xfrm>
            <a:off x="8253997" y="6362608"/>
            <a:ext cx="4032774" cy="3201591"/>
          </a:xfrm>
          <a:prstGeom prst="rect">
            <a:avLst/>
          </a:prstGeom>
          <a:ln w="12700">
            <a:miter lim="400000"/>
          </a:ln>
        </p:spPr>
      </p:pic>
      <p:sp>
        <p:nvSpPr>
          <p:cNvPr id="220" name="Rectangle"/>
          <p:cNvSpPr/>
          <p:nvPr/>
        </p:nvSpPr>
        <p:spPr>
          <a:xfrm>
            <a:off x="12423490" y="6424691"/>
            <a:ext cx="2324212" cy="3077425"/>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Body"/>
          <p:cNvSpPr txBox="1">
            <a:spLocks noGrp="1"/>
          </p:cNvSpPr>
          <p:nvPr>
            <p:ph type="subTitle" sz="quarter" idx="1"/>
          </p:nvPr>
        </p:nvSpPr>
        <p:spPr>
          <a:prstGeom prst="rect">
            <a:avLst/>
          </a:prstGeom>
        </p:spPr>
        <p:txBody>
          <a:bodyPr/>
          <a:lstStyle/>
          <a:p>
            <a:endParaRPr/>
          </a:p>
        </p:txBody>
      </p:sp>
      <p:sp>
        <p:nvSpPr>
          <p:cNvPr id="223" name="Rectangle"/>
          <p:cNvSpPr/>
          <p:nvPr/>
        </p:nvSpPr>
        <p:spPr>
          <a:xfrm>
            <a:off x="451974" y="366183"/>
            <a:ext cx="12100852" cy="9099750"/>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24"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pic>
        <p:nvPicPr>
          <p:cNvPr id="225" name="Screen Shot 2018-07-17 at 4.24.29 PM.png" descr="Screen Shot 2018-07-17 at 4.24.29 PM.png"/>
          <p:cNvPicPr>
            <a:picLocks noChangeAspect="1"/>
          </p:cNvPicPr>
          <p:nvPr/>
        </p:nvPicPr>
        <p:blipFill>
          <a:blip r:embed="rId2"/>
          <a:stretch>
            <a:fillRect/>
          </a:stretch>
        </p:blipFill>
        <p:spPr>
          <a:xfrm>
            <a:off x="11051116" y="7720966"/>
            <a:ext cx="1487675" cy="1666451"/>
          </a:xfrm>
          <a:prstGeom prst="rect">
            <a:avLst/>
          </a:prstGeom>
          <a:ln w="12700">
            <a:miter lim="400000"/>
          </a:ln>
        </p:spPr>
      </p:pic>
      <p:sp>
        <p:nvSpPr>
          <p:cNvPr id="226" name="Creators"/>
          <p:cNvSpPr txBox="1"/>
          <p:nvPr/>
        </p:nvSpPr>
        <p:spPr>
          <a:xfrm>
            <a:off x="611309" y="1454282"/>
            <a:ext cx="21640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457200">
              <a:defRPr sz="2000" b="0">
                <a:solidFill>
                  <a:srgbClr val="434343"/>
                </a:solidFill>
                <a:latin typeface="Avenir Heavy"/>
                <a:ea typeface="Avenir Heavy"/>
                <a:cs typeface="Avenir Heavy"/>
                <a:sym typeface="Avenir Heavy"/>
              </a:defRPr>
            </a:lvl1pPr>
          </a:lstStyle>
          <a:p>
            <a:r>
              <a:rPr lang="tr-TR" dirty="0"/>
              <a:t>Filmin Yaratıcıları</a:t>
            </a:r>
            <a:endParaRPr dirty="0"/>
          </a:p>
        </p:txBody>
      </p:sp>
      <p:sp>
        <p:nvSpPr>
          <p:cNvPr id="227" name="Vlad Feier is the director, writer and producer of Still Here, along with Ana Paula Rivera who is the cinematographer and producer. Javier del Olmo and Regina Bang are also producers on the film.…"/>
          <p:cNvSpPr txBox="1"/>
          <p:nvPr/>
        </p:nvSpPr>
        <p:spPr>
          <a:xfrm>
            <a:off x="1322884" y="2650760"/>
            <a:ext cx="10359032" cy="733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Book"/>
                <a:ea typeface="Avenir Book"/>
                <a:cs typeface="Avenir Book"/>
                <a:sym typeface="Avenir Book"/>
              </a:defRPr>
            </a:pPr>
            <a:r>
              <a:rPr lang="tr-TR" dirty="0"/>
              <a:t>Romanya doğumlu </a:t>
            </a:r>
            <a:r>
              <a:rPr dirty="0"/>
              <a:t>Vlad </a:t>
            </a:r>
            <a:r>
              <a:rPr dirty="0" err="1"/>
              <a:t>Feier</a:t>
            </a:r>
            <a:r>
              <a:rPr dirty="0"/>
              <a:t> </a:t>
            </a:r>
            <a:r>
              <a:rPr dirty="0">
                <a:latin typeface="Avenir Book Oblique"/>
                <a:ea typeface="Avenir Book Oblique"/>
                <a:cs typeface="Avenir Book Oblique"/>
                <a:sym typeface="Avenir Book Oblique"/>
              </a:rPr>
              <a:t>Still Here</a:t>
            </a:r>
            <a:r>
              <a:rPr lang="tr-TR" dirty="0">
                <a:latin typeface="Avenir Book Oblique"/>
                <a:ea typeface="Avenir Book Oblique"/>
                <a:cs typeface="Avenir Book Oblique"/>
                <a:sym typeface="Avenir Book Oblique"/>
              </a:rPr>
              <a:t>/Kayıp Kız’ın </a:t>
            </a:r>
            <a:r>
              <a:rPr lang="tr-TR" i="1" dirty="0">
                <a:latin typeface="Avenir Book Oblique"/>
                <a:ea typeface="Avenir Book Oblique"/>
                <a:cs typeface="Avenir Book Oblique"/>
                <a:sym typeface="Avenir Book Oblique"/>
              </a:rPr>
              <a:t>hem yönetmeni hem senaristi hem de </a:t>
            </a:r>
            <a:r>
              <a:rPr dirty="0"/>
              <a:t>Ana Paula Rivera </a:t>
            </a:r>
            <a:r>
              <a:rPr lang="tr-TR" dirty="0"/>
              <a:t>ile birlikte yapımcısı. </a:t>
            </a:r>
            <a:r>
              <a:rPr dirty="0"/>
              <a:t>Javier del </a:t>
            </a:r>
            <a:r>
              <a:rPr dirty="0" err="1"/>
              <a:t>Olmo</a:t>
            </a:r>
            <a:r>
              <a:rPr dirty="0"/>
              <a:t> </a:t>
            </a:r>
            <a:r>
              <a:rPr lang="tr-TR" dirty="0"/>
              <a:t>ve</a:t>
            </a:r>
            <a:r>
              <a:rPr dirty="0"/>
              <a:t> Regina Bang </a:t>
            </a:r>
            <a:r>
              <a:rPr lang="tr-TR" dirty="0"/>
              <a:t>filmin diğer yapımcıları</a:t>
            </a:r>
            <a:r>
              <a:rPr dirty="0"/>
              <a:t>.</a:t>
            </a:r>
            <a:r>
              <a:rPr lang="tr-TR" dirty="0"/>
              <a:t> </a:t>
            </a:r>
            <a:r>
              <a:rPr lang="tr-TR" dirty="0" err="1"/>
              <a:t>Feier</a:t>
            </a:r>
            <a:r>
              <a:rPr lang="tr-TR" dirty="0"/>
              <a:t>, Amerika’da çalışmaya başlamadan önce Bükreş’te Media Pro stüdyoları için reklam filmleri ve klipler çekti.</a:t>
            </a:r>
            <a:endParaRPr dirty="0"/>
          </a:p>
          <a:p>
            <a:pPr algn="l" defTabSz="457200">
              <a:spcBef>
                <a:spcPts val="1200"/>
              </a:spcBef>
              <a:defRPr sz="2000" b="0">
                <a:solidFill>
                  <a:srgbClr val="434343"/>
                </a:solidFill>
                <a:latin typeface="Avenir Book"/>
                <a:ea typeface="Avenir Book"/>
                <a:cs typeface="Avenir Book"/>
                <a:sym typeface="Avenir Book"/>
              </a:defRPr>
            </a:pPr>
            <a:r>
              <a:rPr dirty="0" err="1">
                <a:latin typeface="Avenir Book" panose="02000503020000020003" pitchFamily="2" charset="0"/>
              </a:rPr>
              <a:t>Feier</a:t>
            </a:r>
            <a:r>
              <a:rPr dirty="0">
                <a:latin typeface="Avenir Book" panose="02000503020000020003" pitchFamily="2" charset="0"/>
              </a:rPr>
              <a:t> </a:t>
            </a:r>
            <a:r>
              <a:rPr lang="tr-TR" dirty="0">
                <a:latin typeface="Avenir Book" panose="02000503020000020003" pitchFamily="2" charset="0"/>
              </a:rPr>
              <a:t>ile</a:t>
            </a:r>
            <a:r>
              <a:rPr dirty="0">
                <a:latin typeface="Avenir Book" panose="02000503020000020003" pitchFamily="2" charset="0"/>
              </a:rPr>
              <a:t> Rivera’</a:t>
            </a:r>
            <a:r>
              <a:rPr lang="tr-TR" dirty="0" err="1">
                <a:latin typeface="Avenir Book" panose="02000503020000020003" pitchFamily="2" charset="0"/>
              </a:rPr>
              <a:t>nın</a:t>
            </a:r>
            <a:r>
              <a:rPr dirty="0">
                <a:latin typeface="Avenir Book" panose="02000503020000020003" pitchFamily="2" charset="0"/>
              </a:rPr>
              <a:t> </a:t>
            </a:r>
            <a:r>
              <a:rPr lang="tr-TR" dirty="0">
                <a:latin typeface="Avenir Book" panose="02000503020000020003" pitchFamily="2" charset="0"/>
              </a:rPr>
              <a:t>ilk ortak çalışmaları olan kısa film ‘</a:t>
            </a:r>
            <a:r>
              <a:rPr dirty="0">
                <a:latin typeface="Avenir Book" panose="02000503020000020003" pitchFamily="2" charset="0"/>
                <a:ea typeface="Avenir Book Oblique"/>
                <a:cs typeface="Avenir Book Oblique"/>
                <a:sym typeface="Avenir Book Oblique"/>
              </a:rPr>
              <a:t>The Intruder</a:t>
            </a:r>
            <a:r>
              <a:rPr lang="tr-TR" dirty="0">
                <a:latin typeface="Avenir Book" panose="02000503020000020003" pitchFamily="2" charset="0"/>
                <a:ea typeface="Avenir Book Oblique"/>
                <a:cs typeface="Avenir Book Oblique"/>
                <a:sym typeface="Avenir Book Oblique"/>
              </a:rPr>
              <a:t>'</a:t>
            </a:r>
            <a:r>
              <a:rPr dirty="0">
                <a:latin typeface="Avenir Book" panose="02000503020000020003" pitchFamily="2" charset="0"/>
                <a:ea typeface="Avenir Book Oblique"/>
                <a:cs typeface="Avenir Book Oblique"/>
                <a:sym typeface="Avenir Book Oblique"/>
              </a:rPr>
              <a:t>,</a:t>
            </a:r>
            <a:r>
              <a:rPr dirty="0">
                <a:latin typeface="Avenir Book" panose="02000503020000020003" pitchFamily="2" charset="0"/>
              </a:rPr>
              <a:t> 2011 </a:t>
            </a:r>
            <a:r>
              <a:rPr lang="tr-TR" dirty="0">
                <a:latin typeface="Avenir Book" panose="02000503020000020003" pitchFamily="2" charset="0"/>
              </a:rPr>
              <a:t>yılında </a:t>
            </a:r>
            <a:r>
              <a:rPr dirty="0">
                <a:latin typeface="Avenir Book" panose="02000503020000020003" pitchFamily="2" charset="0"/>
              </a:rPr>
              <a:t>Cannes Film Festival</a:t>
            </a:r>
            <a:r>
              <a:rPr lang="tr-TR" dirty="0">
                <a:latin typeface="Avenir Book" panose="02000503020000020003" pitchFamily="2" charset="0"/>
              </a:rPr>
              <a:t>inin Kısa Metraj bölümüne seçilmişti. İkili bu filmde de aile içi şiddeti ekrana taşıyordu. </a:t>
            </a:r>
            <a:r>
              <a:rPr dirty="0">
                <a:latin typeface="Avenir Book" panose="02000503020000020003" pitchFamily="2" charset="0"/>
              </a:rPr>
              <a:t> </a:t>
            </a:r>
          </a:p>
          <a:p>
            <a:pPr algn="l" defTabSz="457200">
              <a:spcBef>
                <a:spcPts val="1200"/>
              </a:spcBef>
              <a:defRPr sz="2000" b="0">
                <a:solidFill>
                  <a:srgbClr val="434343"/>
                </a:solidFill>
                <a:latin typeface="Avenir Book"/>
                <a:ea typeface="Avenir Book"/>
                <a:cs typeface="Avenir Book"/>
                <a:sym typeface="Avenir Book"/>
              </a:defRPr>
            </a:pPr>
            <a:r>
              <a:rPr lang="tr-TR" dirty="0">
                <a:latin typeface="Avenir Book" panose="02000503020000020003" pitchFamily="2" charset="0"/>
                <a:ea typeface="Avenir Book Oblique"/>
                <a:cs typeface="Avenir Book Oblique"/>
                <a:sym typeface="Avenir Book Oblique"/>
              </a:rPr>
              <a:t>Birçok festivalden ödülle dönen belgesel ‘</a:t>
            </a:r>
            <a:r>
              <a:rPr dirty="0">
                <a:latin typeface="Avenir Book" panose="02000503020000020003" pitchFamily="2" charset="0"/>
                <a:ea typeface="Avenir Book Oblique"/>
                <a:cs typeface="Avenir Book Oblique"/>
                <a:sym typeface="Avenir Book Oblique"/>
              </a:rPr>
              <a:t>Traces of the Brush: The </a:t>
            </a:r>
            <a:r>
              <a:rPr dirty="0" err="1">
                <a:latin typeface="Avenir Book" panose="02000503020000020003" pitchFamily="2" charset="0"/>
                <a:ea typeface="Avenir Book Oblique"/>
                <a:cs typeface="Avenir Book Oblique"/>
                <a:sym typeface="Avenir Book Oblique"/>
              </a:rPr>
              <a:t>Heartprint</a:t>
            </a:r>
            <a:r>
              <a:rPr dirty="0">
                <a:latin typeface="Avenir Book" panose="02000503020000020003" pitchFamily="2" charset="0"/>
                <a:ea typeface="Avenir Book Oblique"/>
                <a:cs typeface="Avenir Book Oblique"/>
                <a:sym typeface="Avenir Book Oblique"/>
              </a:rPr>
              <a:t> of Fu Shen</a:t>
            </a:r>
            <a:r>
              <a:rPr lang="tr-TR" dirty="0">
                <a:latin typeface="Avenir Book" panose="02000503020000020003" pitchFamily="2" charset="0"/>
                <a:ea typeface="Avenir Book Oblique"/>
                <a:cs typeface="Avenir Book Oblique"/>
                <a:sym typeface="Avenir Book Oblique"/>
              </a:rPr>
              <a:t>'</a:t>
            </a:r>
            <a:r>
              <a:rPr dirty="0">
                <a:latin typeface="Avenir Book" panose="02000503020000020003" pitchFamily="2" charset="0"/>
              </a:rPr>
              <a:t> </a:t>
            </a:r>
            <a:r>
              <a:rPr lang="tr-TR" dirty="0">
                <a:latin typeface="Avenir Book" panose="02000503020000020003" pitchFamily="2" charset="0"/>
              </a:rPr>
              <a:t>(2018)</a:t>
            </a:r>
            <a:r>
              <a:rPr dirty="0">
                <a:latin typeface="Avenir Book" panose="02000503020000020003" pitchFamily="2" charset="0"/>
              </a:rPr>
              <a:t> </a:t>
            </a:r>
            <a:r>
              <a:rPr lang="tr-TR" dirty="0">
                <a:latin typeface="Avenir Book" panose="02000503020000020003" pitchFamily="2" charset="0"/>
              </a:rPr>
              <a:t>ikilinin bir diğer dikkat çeken projesi. </a:t>
            </a:r>
            <a:endParaRPr dirty="0">
              <a:latin typeface="Avenir Book" panose="02000503020000020003" pitchFamily="2" charset="0"/>
            </a:endParaRPr>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l" defTabSz="457200">
              <a:lnSpc>
                <a:spcPts val="6100"/>
              </a:lnSpc>
              <a:spcBef>
                <a:spcPts val="1200"/>
              </a:spcBef>
              <a:defRPr sz="2000" b="0">
                <a:solidFill>
                  <a:srgbClr val="434343"/>
                </a:solidFill>
                <a:latin typeface="Avenir Heavy"/>
                <a:ea typeface="Avenir Heavy"/>
                <a:cs typeface="Avenir Heavy"/>
                <a:sym typeface="Avenir Heavy"/>
              </a:defRPr>
            </a:pPr>
            <a:endParaRPr dirty="0"/>
          </a:p>
          <a:p>
            <a:pPr algn="l" defTabSz="457200">
              <a:lnSpc>
                <a:spcPts val="4700"/>
              </a:lnSpc>
              <a:spcBef>
                <a:spcPts val="1200"/>
              </a:spcBef>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Body"/>
          <p:cNvSpPr txBox="1">
            <a:spLocks noGrp="1"/>
          </p:cNvSpPr>
          <p:nvPr>
            <p:ph type="subTitle" sz="quarter" idx="1"/>
          </p:nvPr>
        </p:nvSpPr>
        <p:spPr>
          <a:prstGeom prst="rect">
            <a:avLst/>
          </a:prstGeom>
        </p:spPr>
        <p:txBody>
          <a:bodyPr/>
          <a:lstStyle/>
          <a:p>
            <a:endParaRPr/>
          </a:p>
        </p:txBody>
      </p:sp>
      <p:sp>
        <p:nvSpPr>
          <p:cNvPr id="230" name="Rectangle"/>
          <p:cNvSpPr/>
          <p:nvPr/>
        </p:nvSpPr>
        <p:spPr>
          <a:xfrm>
            <a:off x="451974" y="453925"/>
            <a:ext cx="12100852" cy="9099750"/>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31"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232" name="My original intent was to tell a story of raw human strength and determination in a world where there was seemingly no hope; of holding on when there was seemingly nothing to hold on to. I wanted to tell a story in a world where systemic racism, discrimination and classism was an invisible yet powerful force breaking society into pieces, yet there were those who held on, fought, and didn’t give up or give in. The story that developed was STILL HERE.…"/>
          <p:cNvSpPr txBox="1"/>
          <p:nvPr/>
        </p:nvSpPr>
        <p:spPr>
          <a:xfrm>
            <a:off x="1322884" y="1324843"/>
            <a:ext cx="10359032" cy="9669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0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endParaRPr dirty="0"/>
          </a:p>
          <a:p>
            <a:pPr algn="just" defTabSz="457200">
              <a:defRPr sz="2000" b="0">
                <a:solidFill>
                  <a:srgbClr val="333333"/>
                </a:solidFill>
                <a:latin typeface="Avenir Book"/>
                <a:ea typeface="Avenir Book"/>
                <a:cs typeface="Avenir Book"/>
                <a:sym typeface="Avenir Book"/>
              </a:defRPr>
            </a:pPr>
            <a:r>
              <a:rPr lang="tr-TR" dirty="0"/>
              <a:t>Filme başlarken ilk amacım hiç umut olmayan bir durumda bile insanın ne kadar </a:t>
            </a:r>
            <a:r>
              <a:rPr lang="tr-TR" dirty="0" err="1"/>
              <a:t>sabatkar</a:t>
            </a:r>
            <a:r>
              <a:rPr lang="tr-TR" dirty="0"/>
              <a:t> ne kadar inatçı olabileceğini gösteren bir hikaye anlatmaktı. Tutunacak hiçbir şey olmayan bir durumda bile tutunacak bir dal bulan insanların hikayesi... Irkçılığın, ayrımcılığın, </a:t>
            </a:r>
            <a:r>
              <a:rPr lang="tr-TR" dirty="0" err="1"/>
              <a:t>elitizmin</a:t>
            </a:r>
            <a:r>
              <a:rPr lang="tr-TR" dirty="0"/>
              <a:t> çok göz önünde olmadan bile toplumu nasıl parça parça ettiğini anlatmak istedim. Ortaya çıkan hikaye </a:t>
            </a:r>
            <a:r>
              <a:rPr dirty="0"/>
              <a:t>STILL HERE</a:t>
            </a:r>
            <a:r>
              <a:rPr lang="tr-TR" dirty="0"/>
              <a:t> / KAYIP KIZ oldu</a:t>
            </a:r>
            <a:r>
              <a:rPr dirty="0"/>
              <a:t>. </a:t>
            </a:r>
            <a:endParaRPr dirty="0">
              <a:solidFill>
                <a:srgbClr val="000000"/>
              </a:solidFill>
            </a:endParaRPr>
          </a:p>
          <a:p>
            <a:pPr algn="l" defTabSz="457200">
              <a:defRPr sz="2000" b="0">
                <a:solidFill>
                  <a:srgbClr val="000000"/>
                </a:solidFill>
                <a:latin typeface="Avenir Book"/>
                <a:ea typeface="Avenir Book"/>
                <a:cs typeface="Avenir Book"/>
                <a:sym typeface="Avenir Book"/>
              </a:defRPr>
            </a:pPr>
            <a:endParaRPr dirty="0">
              <a:solidFill>
                <a:srgbClr val="000000"/>
              </a:solidFill>
            </a:endParaRPr>
          </a:p>
          <a:p>
            <a:pPr algn="just" defTabSz="457200">
              <a:defRPr sz="2000" b="0">
                <a:solidFill>
                  <a:srgbClr val="333333"/>
                </a:solidFill>
                <a:latin typeface="Avenir Book"/>
                <a:ea typeface="Avenir Book"/>
                <a:cs typeface="Avenir Book"/>
                <a:sym typeface="Avenir Book"/>
              </a:defRPr>
            </a:pPr>
            <a:r>
              <a:rPr lang="tr-TR" dirty="0"/>
              <a:t>Her yıl dünyada milyonlarca çocuk kayboluyor. Bu çocukların birçoğu bir daha eve dönmüyor.</a:t>
            </a:r>
            <a:r>
              <a:rPr dirty="0"/>
              <a:t> STILL HERE </a:t>
            </a:r>
            <a:r>
              <a:rPr lang="tr-TR" dirty="0"/>
              <a:t>etrafımda gördüğüm, tanıdığım insanlardan dinlediklerimden yola çıkan bir film. Bu hikayelerin bazıları haberlerde yer aldı, bazıları haber bile olmadı!</a:t>
            </a:r>
          </a:p>
          <a:p>
            <a:pPr algn="l" defTabSz="457200">
              <a:defRPr sz="2000" b="0">
                <a:solidFill>
                  <a:srgbClr val="000000"/>
                </a:solidFill>
                <a:latin typeface="Avenir Book"/>
                <a:ea typeface="Avenir Book"/>
                <a:cs typeface="Avenir Book"/>
                <a:sym typeface="Avenir Book"/>
              </a:defRPr>
            </a:pPr>
            <a:endParaRPr dirty="0">
              <a:solidFill>
                <a:srgbClr val="000000"/>
              </a:solidFill>
            </a:endParaRPr>
          </a:p>
          <a:p>
            <a:pPr algn="just" defTabSz="457200">
              <a:defRPr sz="2000" b="0">
                <a:solidFill>
                  <a:srgbClr val="333333"/>
                </a:solidFill>
                <a:latin typeface="Avenir Book"/>
                <a:ea typeface="Avenir Book"/>
                <a:cs typeface="Avenir Book"/>
                <a:sym typeface="Avenir Book"/>
              </a:defRPr>
            </a:pPr>
            <a:r>
              <a:rPr lang="tr-TR" dirty="0"/>
              <a:t>Filmim için </a:t>
            </a:r>
            <a:r>
              <a:rPr dirty="0"/>
              <a:t>New York</a:t>
            </a:r>
            <a:r>
              <a:rPr lang="tr-TR" dirty="0"/>
              <a:t>’u seçtim çünkü bu şehir hem insanlara diz çöktüren ama aynı zamanda da ona bağlanılan, onunla birlikte nefes alınan bir şehir. Bu garip durum, hayatta nelerin önemli olduğunu anlamanızı da sağlıyor bir yandan. Şehrin bu sert mizacını filmimizde ekrana taşımaya çalıştık.</a:t>
            </a:r>
            <a:endParaRPr dirty="0">
              <a:solidFill>
                <a:srgbClr val="000000"/>
              </a:solidFill>
            </a:endParaRPr>
          </a:p>
          <a:p>
            <a:pPr algn="just" defTabSz="457200">
              <a:lnSpc>
                <a:spcPts val="4300"/>
              </a:lnSpc>
              <a:defRPr sz="2000" b="0">
                <a:solidFill>
                  <a:srgbClr val="333333"/>
                </a:solidFill>
                <a:latin typeface="Avenir Book"/>
                <a:ea typeface="Avenir Book"/>
                <a:cs typeface="Avenir Book"/>
                <a:sym typeface="Avenir Book"/>
              </a:defRPr>
            </a:pPr>
            <a:endParaRPr dirty="0">
              <a:solidFill>
                <a:srgbClr val="000000"/>
              </a:solidFill>
            </a:endParaRPr>
          </a:p>
          <a:p>
            <a:pPr algn="just" defTabSz="457200">
              <a:lnSpc>
                <a:spcPts val="4300"/>
              </a:lnSpc>
              <a:defRPr sz="2000" b="0">
                <a:solidFill>
                  <a:srgbClr val="33333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l" defTabSz="457200">
              <a:lnSpc>
                <a:spcPts val="6100"/>
              </a:lnSpc>
              <a:spcBef>
                <a:spcPts val="1200"/>
              </a:spcBef>
              <a:defRPr sz="2000" b="0">
                <a:solidFill>
                  <a:srgbClr val="434343"/>
                </a:solidFill>
                <a:latin typeface="Avenir Book"/>
                <a:ea typeface="Avenir Book"/>
                <a:cs typeface="Avenir Book"/>
                <a:sym typeface="Avenir Book"/>
              </a:defRPr>
            </a:pPr>
            <a:endParaRPr dirty="0">
              <a:solidFill>
                <a:srgbClr val="000000"/>
              </a:solidFill>
            </a:endParaRPr>
          </a:p>
          <a:p>
            <a:pPr algn="l" defTabSz="457200">
              <a:lnSpc>
                <a:spcPts val="4700"/>
              </a:lnSpc>
              <a:spcBef>
                <a:spcPts val="1200"/>
              </a:spcBef>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p:txBody>
      </p:sp>
      <p:sp>
        <p:nvSpPr>
          <p:cNvPr id="233" name="Director Statement"/>
          <p:cNvSpPr txBox="1"/>
          <p:nvPr/>
        </p:nvSpPr>
        <p:spPr>
          <a:xfrm>
            <a:off x="882149" y="1115615"/>
            <a:ext cx="2757165"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457200">
              <a:defRPr sz="2000" b="0">
                <a:solidFill>
                  <a:srgbClr val="434343"/>
                </a:solidFill>
                <a:latin typeface="Avenir Heavy"/>
                <a:ea typeface="Avenir Heavy"/>
                <a:cs typeface="Avenir Heavy"/>
                <a:sym typeface="Avenir Heavy"/>
              </a:defRPr>
            </a:lvl1pPr>
          </a:lstStyle>
          <a:p>
            <a:r>
              <a:rPr lang="tr-TR" dirty="0"/>
              <a:t>Yönetmenin Ağzından</a:t>
            </a: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Body"/>
          <p:cNvSpPr txBox="1">
            <a:spLocks noGrp="1"/>
          </p:cNvSpPr>
          <p:nvPr>
            <p:ph type="subTitle" sz="quarter" idx="1"/>
          </p:nvPr>
        </p:nvSpPr>
        <p:spPr>
          <a:prstGeom prst="rect">
            <a:avLst/>
          </a:prstGeom>
        </p:spPr>
        <p:txBody>
          <a:bodyPr/>
          <a:lstStyle/>
          <a:p>
            <a:endParaRPr/>
          </a:p>
        </p:txBody>
      </p:sp>
      <p:sp>
        <p:nvSpPr>
          <p:cNvPr id="236" name="Rectangle"/>
          <p:cNvSpPr/>
          <p:nvPr/>
        </p:nvSpPr>
        <p:spPr>
          <a:xfrm>
            <a:off x="451974" y="326925"/>
            <a:ext cx="12100852" cy="9099750"/>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37"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238" name="Telling this story from the point of view of the father and the reporter, and illuminating their vulnerabilities in the process, was of paramount importance. Too often society perpetuates the stereotype that men need to project “strength” over sensitivity and connection to their humanity. One of the most important elements of the film to me was to show characters that can feel and transform, to show men that can change and adapt, and who can display a wide spectrum of emotions.…"/>
          <p:cNvSpPr txBox="1"/>
          <p:nvPr/>
        </p:nvSpPr>
        <p:spPr>
          <a:xfrm>
            <a:off x="1322884" y="2234455"/>
            <a:ext cx="10359032" cy="671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000" b="0">
                <a:solidFill>
                  <a:srgbClr val="333333"/>
                </a:solidFill>
                <a:latin typeface="Avenir Book"/>
                <a:ea typeface="Avenir Book"/>
                <a:cs typeface="Avenir Book"/>
                <a:sym typeface="Avenir Book"/>
              </a:defRPr>
            </a:pPr>
            <a:r>
              <a:rPr lang="tr-TR" dirty="0"/>
              <a:t>Hikayeyi babanın ve de gazetecinin tarafından anlatmak, onların kırılganlıklarını işlemek filmimiz için önemliydi. Toplum çoğunlukla, olaylar karşısında inanların güçlü olmalarını ister ve bu arada duygular ve insan olmakla ilgili tüm bağlar göz ardı edilir</a:t>
            </a:r>
            <a:r>
              <a:rPr dirty="0"/>
              <a:t>. </a:t>
            </a:r>
            <a:r>
              <a:rPr lang="tr-TR" dirty="0"/>
              <a:t>Filmde göstermek istediğim en önemli şey insanların duygusal olarak neler hissettikleri ve hikaye süresince geçirdikleri değişimler</a:t>
            </a:r>
            <a:r>
              <a:rPr dirty="0"/>
              <a:t>. </a:t>
            </a:r>
            <a:endParaRPr dirty="0">
              <a:solidFill>
                <a:srgbClr val="000000"/>
              </a:solidFill>
            </a:endParaRPr>
          </a:p>
          <a:p>
            <a:pPr algn="l" defTabSz="457200">
              <a:defRPr sz="2000" b="0">
                <a:solidFill>
                  <a:srgbClr val="000000"/>
                </a:solidFill>
                <a:latin typeface="Avenir Book"/>
                <a:ea typeface="Avenir Book"/>
                <a:cs typeface="Avenir Book"/>
                <a:sym typeface="Avenir Book"/>
              </a:defRPr>
            </a:pPr>
            <a:endParaRPr dirty="0">
              <a:solidFill>
                <a:srgbClr val="000000"/>
              </a:solidFill>
            </a:endParaRPr>
          </a:p>
          <a:p>
            <a:pPr algn="just" defTabSz="457200">
              <a:defRPr sz="2000" b="0">
                <a:solidFill>
                  <a:srgbClr val="333333"/>
                </a:solidFill>
                <a:latin typeface="Avenir Book"/>
                <a:ea typeface="Avenir Book"/>
                <a:cs typeface="Avenir Book"/>
                <a:sym typeface="Avenir Book"/>
              </a:defRPr>
            </a:pPr>
            <a:r>
              <a:rPr lang="tr-TR" dirty="0"/>
              <a:t>Bu duygusal değişimi ekrana taşımaya çalıştım ve seyircinin de hikaye boyunca karakterlere giderek artan bir empati beslemelerini hedefledim. Hikayemiz dünyanın hem bir şekilde inanılmaz bölündüğü ama aynı zamanda da hiçbir zaman olmadığı kadar birbirine yakınlaştığı bir dönemde insanların birbirlerine karşı besledikleri duyguları ekrana taşıyor</a:t>
            </a:r>
            <a:r>
              <a:rPr dirty="0"/>
              <a:t>.</a:t>
            </a: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l" defTabSz="457200">
              <a:lnSpc>
                <a:spcPts val="6100"/>
              </a:lnSpc>
              <a:spcBef>
                <a:spcPts val="1200"/>
              </a:spcBef>
              <a:defRPr sz="2000" b="0">
                <a:solidFill>
                  <a:srgbClr val="434343"/>
                </a:solidFill>
                <a:latin typeface="Avenir Book"/>
                <a:ea typeface="Avenir Book"/>
                <a:cs typeface="Avenir Book"/>
                <a:sym typeface="Avenir Book"/>
              </a:defRPr>
            </a:pPr>
            <a:endParaRPr dirty="0">
              <a:solidFill>
                <a:srgbClr val="000000"/>
              </a:solidFill>
            </a:endParaRPr>
          </a:p>
          <a:p>
            <a:pPr algn="l" defTabSz="457200">
              <a:lnSpc>
                <a:spcPts val="4700"/>
              </a:lnSpc>
              <a:spcBef>
                <a:spcPts val="1200"/>
              </a:spcBef>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a:p>
            <a:pPr algn="just" defTabSz="457200">
              <a:defRPr sz="2000" b="0">
                <a:solidFill>
                  <a:srgbClr val="434343"/>
                </a:solidFill>
                <a:latin typeface="Avenir Book"/>
                <a:ea typeface="Avenir Book"/>
                <a:cs typeface="Avenir Book"/>
                <a:sym typeface="Avenir Book"/>
              </a:defRPr>
            </a:pPr>
            <a:endParaRPr dirty="0">
              <a:solidFill>
                <a:srgbClr val="000000"/>
              </a:solidFill>
            </a:endParaRPr>
          </a:p>
        </p:txBody>
      </p:sp>
      <p:sp>
        <p:nvSpPr>
          <p:cNvPr id="239" name="Director Statement"/>
          <p:cNvSpPr txBox="1"/>
          <p:nvPr/>
        </p:nvSpPr>
        <p:spPr>
          <a:xfrm>
            <a:off x="2209399" y="1115615"/>
            <a:ext cx="1026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457200">
              <a:defRPr sz="2000" b="0">
                <a:solidFill>
                  <a:srgbClr val="434343"/>
                </a:solidFill>
                <a:latin typeface="Avenir Heavy"/>
                <a:ea typeface="Avenir Heavy"/>
                <a:cs typeface="Avenir Heavy"/>
                <a:sym typeface="Avenir Heavy"/>
              </a:defRPr>
            </a:lvl1pPr>
          </a:lstStyle>
          <a:p>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Body"/>
          <p:cNvSpPr txBox="1">
            <a:spLocks noGrp="1"/>
          </p:cNvSpPr>
          <p:nvPr>
            <p:ph type="subTitle" sz="quarter" idx="1"/>
          </p:nvPr>
        </p:nvSpPr>
        <p:spPr>
          <a:prstGeom prst="rect">
            <a:avLst/>
          </a:prstGeom>
        </p:spPr>
        <p:txBody>
          <a:bodyPr/>
          <a:lstStyle/>
          <a:p>
            <a:endParaRPr/>
          </a:p>
        </p:txBody>
      </p:sp>
      <p:sp>
        <p:nvSpPr>
          <p:cNvPr id="129" name="Rectangle"/>
          <p:cNvSpPr/>
          <p:nvPr/>
        </p:nvSpPr>
        <p:spPr>
          <a:xfrm>
            <a:off x="451974" y="2779811"/>
            <a:ext cx="12100852" cy="6646864"/>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30"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31" name="Text"/>
          <p:cNvSpPr txBox="1"/>
          <p:nvPr/>
        </p:nvSpPr>
        <p:spPr>
          <a:xfrm>
            <a:off x="6400088" y="4900270"/>
            <a:ext cx="712624" cy="461060"/>
          </a:xfrm>
          <a:prstGeom prst="rect">
            <a:avLst/>
          </a:prstGeom>
          <a:ln w="12700">
            <a:miter lim="400000"/>
          </a:ln>
        </p:spPr>
        <p:txBody>
          <a:bodyPr wrap="none" lIns="50800" tIns="50800" rIns="50800" bIns="50800" anchor="ctr">
            <a:spAutoFit/>
          </a:bodyPr>
          <a:lstStyle/>
          <a:p>
            <a:endParaRPr/>
          </a:p>
        </p:txBody>
      </p:sp>
      <p:sp>
        <p:nvSpPr>
          <p:cNvPr id="132" name="Title: Still Here…"/>
          <p:cNvSpPr txBox="1"/>
          <p:nvPr/>
        </p:nvSpPr>
        <p:spPr>
          <a:xfrm>
            <a:off x="1397000" y="4434019"/>
            <a:ext cx="10464801"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r>
              <a:rPr lang="tr-TR" dirty="0"/>
              <a:t>Film</a:t>
            </a:r>
            <a:r>
              <a:rPr dirty="0"/>
              <a:t>: </a:t>
            </a:r>
            <a:r>
              <a:rPr dirty="0">
                <a:latin typeface="Avenir Book"/>
                <a:ea typeface="Avenir Book"/>
                <a:cs typeface="Avenir Book"/>
                <a:sym typeface="Avenir Book"/>
              </a:rPr>
              <a:t>Still Here</a:t>
            </a:r>
          </a:p>
          <a:p>
            <a:pPr algn="just" defTabSz="457200">
              <a:defRPr sz="2000" b="0">
                <a:solidFill>
                  <a:srgbClr val="434343"/>
                </a:solidFill>
                <a:latin typeface="Avenir Heavy"/>
                <a:ea typeface="Avenir Heavy"/>
                <a:cs typeface="Avenir Heavy"/>
                <a:sym typeface="Avenir Heavy"/>
              </a:defRPr>
            </a:pPr>
            <a:r>
              <a:rPr lang="tr-TR" dirty="0"/>
              <a:t>Dağıtımcı</a:t>
            </a:r>
            <a:r>
              <a:rPr dirty="0"/>
              <a:t>:</a:t>
            </a:r>
            <a:r>
              <a:rPr dirty="0">
                <a:latin typeface="Avenir Book"/>
                <a:ea typeface="Avenir Book"/>
                <a:cs typeface="Avenir Book"/>
                <a:sym typeface="Avenir Book"/>
              </a:rPr>
              <a:t> </a:t>
            </a:r>
            <a:r>
              <a:rPr lang="tr-TR" dirty="0">
                <a:latin typeface="Avenir Book"/>
                <a:ea typeface="Avenir Book"/>
                <a:cs typeface="Avenir Book"/>
                <a:sym typeface="Avenir Book"/>
              </a:rPr>
              <a:t>CJ ENM</a:t>
            </a: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r>
              <a:rPr lang="tr-TR" dirty="0"/>
              <a:t>Yapım Şirketi</a:t>
            </a:r>
            <a:r>
              <a:rPr dirty="0"/>
              <a:t>: </a:t>
            </a:r>
            <a:r>
              <a:rPr dirty="0">
                <a:latin typeface="Avenir Book"/>
                <a:ea typeface="Avenir Book"/>
                <a:cs typeface="Avenir Book"/>
                <a:sym typeface="Avenir Book"/>
              </a:rPr>
              <a:t>Atelier 44</a:t>
            </a:r>
          </a:p>
          <a:p>
            <a:pPr algn="just" defTabSz="457200">
              <a:defRPr sz="2000" b="0">
                <a:solidFill>
                  <a:srgbClr val="434343"/>
                </a:solidFill>
                <a:latin typeface="Avenir Heavy"/>
                <a:ea typeface="Avenir Heavy"/>
                <a:cs typeface="Avenir Heavy"/>
                <a:sym typeface="Avenir Heavy"/>
              </a:defRPr>
            </a:pPr>
            <a:r>
              <a:rPr lang="tr-TR" dirty="0"/>
              <a:t>Yapımcılar</a:t>
            </a:r>
            <a:r>
              <a:rPr dirty="0"/>
              <a:t>: </a:t>
            </a:r>
            <a:r>
              <a:rPr dirty="0">
                <a:latin typeface="Avenir Book"/>
                <a:ea typeface="Avenir Book"/>
                <a:cs typeface="Avenir Book"/>
                <a:sym typeface="Avenir Book"/>
              </a:rPr>
              <a:t>Ana Paula Rivera, Vlad </a:t>
            </a:r>
            <a:r>
              <a:rPr dirty="0" err="1">
                <a:latin typeface="Avenir Book"/>
                <a:ea typeface="Avenir Book"/>
                <a:cs typeface="Avenir Book"/>
                <a:sym typeface="Avenir Book"/>
              </a:rPr>
              <a:t>Feier</a:t>
            </a:r>
            <a:r>
              <a:rPr dirty="0">
                <a:latin typeface="Avenir Book"/>
                <a:ea typeface="Avenir Book"/>
                <a:cs typeface="Avenir Book"/>
                <a:sym typeface="Avenir Book"/>
              </a:rPr>
              <a:t>, Javier Del </a:t>
            </a:r>
            <a:r>
              <a:rPr dirty="0" err="1">
                <a:latin typeface="Avenir Book"/>
                <a:ea typeface="Avenir Book"/>
                <a:cs typeface="Avenir Book"/>
                <a:sym typeface="Avenir Book"/>
              </a:rPr>
              <a:t>Olmo</a:t>
            </a:r>
            <a:r>
              <a:rPr dirty="0">
                <a:latin typeface="Avenir Book"/>
                <a:ea typeface="Avenir Book"/>
                <a:cs typeface="Avenir Book"/>
                <a:sym typeface="Avenir Book"/>
              </a:rPr>
              <a:t>, Regina Bang</a:t>
            </a:r>
          </a:p>
          <a:p>
            <a:pPr algn="just" defTabSz="457200">
              <a:defRPr sz="2000" b="0">
                <a:solidFill>
                  <a:srgbClr val="434343"/>
                </a:solidFill>
                <a:latin typeface="Avenir Heavy"/>
                <a:ea typeface="Avenir Heavy"/>
                <a:cs typeface="Avenir Heavy"/>
                <a:sym typeface="Avenir Heavy"/>
              </a:defRPr>
            </a:pPr>
            <a:r>
              <a:rPr lang="tr-TR" dirty="0"/>
              <a:t>Yönetmen</a:t>
            </a:r>
            <a:r>
              <a:rPr dirty="0"/>
              <a:t>: </a:t>
            </a:r>
            <a:r>
              <a:rPr dirty="0">
                <a:latin typeface="Avenir Book"/>
                <a:ea typeface="Avenir Book"/>
                <a:cs typeface="Avenir Book"/>
                <a:sym typeface="Avenir Book"/>
              </a:rPr>
              <a:t>Vlad </a:t>
            </a:r>
            <a:r>
              <a:rPr dirty="0" err="1">
                <a:latin typeface="Avenir Book"/>
                <a:ea typeface="Avenir Book"/>
                <a:cs typeface="Avenir Book"/>
                <a:sym typeface="Avenir Book"/>
              </a:rPr>
              <a:t>Feier</a:t>
            </a: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r>
              <a:rPr lang="tr-TR" dirty="0"/>
              <a:t>Senaryo</a:t>
            </a:r>
            <a:r>
              <a:rPr dirty="0"/>
              <a:t>: </a:t>
            </a:r>
            <a:r>
              <a:rPr dirty="0">
                <a:latin typeface="Avenir Book"/>
                <a:ea typeface="Avenir Book"/>
                <a:cs typeface="Avenir Book"/>
                <a:sym typeface="Avenir Book"/>
              </a:rPr>
              <a:t>Vlad </a:t>
            </a:r>
            <a:r>
              <a:rPr dirty="0" err="1">
                <a:latin typeface="Avenir Book"/>
                <a:ea typeface="Avenir Book"/>
                <a:cs typeface="Avenir Book"/>
                <a:sym typeface="Avenir Book"/>
              </a:rPr>
              <a:t>Feier</a:t>
            </a:r>
            <a:r>
              <a:rPr dirty="0">
                <a:latin typeface="Avenir Book"/>
                <a:ea typeface="Avenir Book"/>
                <a:cs typeface="Avenir Book"/>
                <a:sym typeface="Avenir Book"/>
              </a:rPr>
              <a:t> and Peter Gutter</a:t>
            </a:r>
          </a:p>
          <a:p>
            <a:pPr algn="just" defTabSz="457200">
              <a:defRPr sz="2000" b="0">
                <a:solidFill>
                  <a:srgbClr val="434343"/>
                </a:solidFill>
                <a:latin typeface="Avenir Heavy"/>
                <a:ea typeface="Avenir Heavy"/>
                <a:cs typeface="Avenir Heavy"/>
                <a:sym typeface="Avenir Heavy"/>
              </a:defRPr>
            </a:pPr>
            <a:r>
              <a:rPr lang="tr-TR" dirty="0"/>
              <a:t>Hikaye</a:t>
            </a:r>
            <a:r>
              <a:rPr dirty="0"/>
              <a:t>: </a:t>
            </a:r>
            <a:r>
              <a:rPr dirty="0">
                <a:latin typeface="Avenir Book"/>
                <a:ea typeface="Avenir Book"/>
                <a:cs typeface="Avenir Book"/>
                <a:sym typeface="Avenir Book"/>
              </a:rPr>
              <a:t>Vlad </a:t>
            </a:r>
            <a:r>
              <a:rPr dirty="0" err="1">
                <a:latin typeface="Avenir Book"/>
                <a:ea typeface="Avenir Book"/>
                <a:cs typeface="Avenir Book"/>
                <a:sym typeface="Avenir Book"/>
              </a:rPr>
              <a:t>Feier</a:t>
            </a: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r>
              <a:rPr lang="tr-TR" dirty="0"/>
              <a:t>K</a:t>
            </a:r>
            <a:r>
              <a:rPr dirty="0" err="1"/>
              <a:t>ast</a:t>
            </a:r>
            <a:r>
              <a:rPr dirty="0"/>
              <a:t>: </a:t>
            </a:r>
            <a:r>
              <a:rPr dirty="0">
                <a:latin typeface="Avenir Book"/>
                <a:ea typeface="Avenir Book"/>
                <a:cs typeface="Avenir Book"/>
                <a:sym typeface="Avenir Book"/>
              </a:rPr>
              <a:t>Johnny Whitworth, Maurice McRae, Afton Williamson, </a:t>
            </a:r>
            <a:r>
              <a:rPr dirty="0" err="1">
                <a:latin typeface="Avenir Book"/>
                <a:ea typeface="Avenir Book"/>
                <a:cs typeface="Avenir Book"/>
                <a:sym typeface="Avenir Book"/>
              </a:rPr>
              <a:t>Zazie</a:t>
            </a:r>
            <a:r>
              <a:rPr dirty="0">
                <a:latin typeface="Avenir Book"/>
                <a:ea typeface="Avenir Book"/>
                <a:cs typeface="Avenir Book"/>
                <a:sym typeface="Avenir Book"/>
              </a:rPr>
              <a:t> </a:t>
            </a:r>
            <a:r>
              <a:rPr dirty="0" err="1">
                <a:latin typeface="Avenir Book"/>
                <a:ea typeface="Avenir Book"/>
                <a:cs typeface="Avenir Book"/>
                <a:sym typeface="Avenir Book"/>
              </a:rPr>
              <a:t>Beetz</a:t>
            </a:r>
            <a:r>
              <a:rPr dirty="0">
                <a:latin typeface="Avenir Book"/>
                <a:ea typeface="Avenir Book"/>
                <a:cs typeface="Avenir Book"/>
                <a:sym typeface="Avenir Book"/>
              </a:rPr>
              <a:t>, Jeremy Holm, Danny Johnson, Larry Pine</a:t>
            </a:r>
          </a:p>
          <a:p>
            <a:pPr algn="just" defTabSz="457200">
              <a:defRPr sz="2000" b="0">
                <a:solidFill>
                  <a:srgbClr val="434343"/>
                </a:solidFill>
                <a:latin typeface="Avenir Heavy"/>
                <a:ea typeface="Avenir Heavy"/>
                <a:cs typeface="Avenir Heavy"/>
                <a:sym typeface="Avenir Heavy"/>
              </a:defRPr>
            </a:pPr>
            <a:r>
              <a:rPr lang="tr-TR" dirty="0"/>
              <a:t>Tür</a:t>
            </a:r>
            <a:r>
              <a:rPr dirty="0"/>
              <a:t>: </a:t>
            </a:r>
            <a:r>
              <a:rPr dirty="0">
                <a:latin typeface="Avenir Book"/>
                <a:ea typeface="Avenir Book"/>
                <a:cs typeface="Avenir Book"/>
                <a:sym typeface="Avenir Book"/>
              </a:rPr>
              <a:t>Drama | Crime | Thriller</a:t>
            </a:r>
            <a:r>
              <a:rPr dirty="0"/>
              <a:t> </a:t>
            </a:r>
          </a:p>
          <a:p>
            <a:pPr algn="just" defTabSz="457200">
              <a:defRPr sz="2000" b="0">
                <a:solidFill>
                  <a:srgbClr val="434343"/>
                </a:solidFill>
                <a:latin typeface="Avenir Heavy"/>
                <a:ea typeface="Avenir Heavy"/>
                <a:cs typeface="Avenir Heavy"/>
                <a:sym typeface="Avenir Heavy"/>
              </a:defRPr>
            </a:pPr>
            <a:r>
              <a:rPr lang="tr-TR" dirty="0"/>
              <a:t>Süre</a:t>
            </a:r>
            <a:r>
              <a:rPr dirty="0"/>
              <a:t>: </a:t>
            </a:r>
            <a:r>
              <a:rPr dirty="0">
                <a:latin typeface="Avenir Book"/>
                <a:ea typeface="Avenir Book"/>
                <a:cs typeface="Avenir Book"/>
                <a:sym typeface="Avenir Book"/>
              </a:rPr>
              <a:t>1hr 37min</a:t>
            </a:r>
          </a:p>
          <a:p>
            <a:pPr algn="just" defTabSz="457200">
              <a:defRPr sz="2000" b="0">
                <a:solidFill>
                  <a:srgbClr val="434343"/>
                </a:solidFill>
                <a:latin typeface="Avenir Heavy"/>
                <a:ea typeface="Avenir Heavy"/>
                <a:cs typeface="Avenir Heavy"/>
                <a:sym typeface="Avenir Heavy"/>
              </a:defRPr>
            </a:pPr>
            <a:r>
              <a:rPr dirty="0"/>
              <a:t>Format: </a:t>
            </a:r>
            <a:r>
              <a:rPr dirty="0">
                <a:latin typeface="Avenir Book"/>
                <a:ea typeface="Avenir Book"/>
                <a:cs typeface="Avenir Book"/>
                <a:sym typeface="Avenir Book"/>
              </a:rPr>
              <a:t>Digital - </a:t>
            </a:r>
            <a:r>
              <a:rPr dirty="0" err="1">
                <a:latin typeface="Avenir Book"/>
                <a:ea typeface="Avenir Book"/>
                <a:cs typeface="Avenir Book"/>
                <a:sym typeface="Avenir Book"/>
              </a:rPr>
              <a:t>Arri</a:t>
            </a:r>
            <a:r>
              <a:rPr dirty="0">
                <a:latin typeface="Avenir Book"/>
                <a:ea typeface="Avenir Book"/>
                <a:cs typeface="Avenir Book"/>
                <a:sym typeface="Avenir Book"/>
              </a:rPr>
              <a:t> Alexa</a:t>
            </a:r>
            <a:r>
              <a:rPr dirty="0"/>
              <a:t> </a:t>
            </a:r>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r>
              <a:rPr dirty="0"/>
              <a:t>Official Trailer:</a:t>
            </a:r>
            <a:r>
              <a:rPr dirty="0">
                <a:latin typeface="Avenir Book"/>
                <a:ea typeface="Avenir Book"/>
                <a:cs typeface="Avenir Book"/>
                <a:sym typeface="Avenir Book"/>
              </a:rPr>
              <a:t> </a:t>
            </a:r>
            <a:r>
              <a:rPr u="sng" dirty="0">
                <a:latin typeface="Avenir Book"/>
                <a:ea typeface="Avenir Book"/>
                <a:cs typeface="Avenir Book"/>
                <a:sym typeface="Avenir Book"/>
                <a:hlinkClick r:id="rId2"/>
              </a:rPr>
              <a:t>https://youtu.be/U-PsmNT0tQ0</a:t>
            </a:r>
          </a:p>
          <a:p>
            <a:pPr algn="just" defTabSz="457200">
              <a:defRPr sz="2000" b="0">
                <a:solidFill>
                  <a:srgbClr val="434343"/>
                </a:solidFill>
                <a:latin typeface="Avenir Heavy"/>
                <a:ea typeface="Avenir Heavy"/>
                <a:cs typeface="Avenir Heavy"/>
                <a:sym typeface="Avenir Heavy"/>
              </a:defRPr>
            </a:pPr>
            <a:r>
              <a:rPr dirty="0"/>
              <a:t>Instagram: </a:t>
            </a:r>
            <a:r>
              <a:rPr dirty="0">
                <a:latin typeface="Avenir Book"/>
                <a:ea typeface="Avenir Book"/>
                <a:cs typeface="Avenir Book"/>
                <a:sym typeface="Avenir Book"/>
              </a:rPr>
              <a:t>@</a:t>
            </a:r>
            <a:r>
              <a:rPr dirty="0" err="1">
                <a:latin typeface="Avenir Book"/>
                <a:ea typeface="Avenir Book"/>
                <a:cs typeface="Avenir Book"/>
                <a:sym typeface="Avenir Book"/>
              </a:rPr>
              <a:t>stillheremovie</a:t>
            </a: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a:p>
            <a:pPr algn="just" defTabSz="457200">
              <a:defRPr sz="2000" b="0">
                <a:solidFill>
                  <a:srgbClr val="434343"/>
                </a:solidFill>
                <a:latin typeface="Avenir Heavy"/>
                <a:ea typeface="Avenir Heavy"/>
                <a:cs typeface="Avenir Heavy"/>
                <a:sym typeface="Avenir Heavy"/>
              </a:defRPr>
            </a:pPr>
            <a:endParaRPr dirty="0">
              <a:latin typeface="Avenir Book"/>
              <a:ea typeface="Avenir Book"/>
              <a:cs typeface="Avenir Book"/>
              <a:sym typeface="Avenir Book"/>
            </a:endParaRPr>
          </a:p>
        </p:txBody>
      </p:sp>
      <p:pic>
        <p:nvPicPr>
          <p:cNvPr id="133" name="Screen Shot 2018-07-17 at 4.24.29 PM.png" descr="Screen Shot 2018-07-17 at 4.24.29 PM.png"/>
          <p:cNvPicPr>
            <a:picLocks noChangeAspect="1"/>
          </p:cNvPicPr>
          <p:nvPr/>
        </p:nvPicPr>
        <p:blipFill>
          <a:blip r:embed="rId3"/>
          <a:stretch>
            <a:fillRect/>
          </a:stretch>
        </p:blipFill>
        <p:spPr>
          <a:xfrm>
            <a:off x="11038416" y="7720966"/>
            <a:ext cx="1487675" cy="1666451"/>
          </a:xfrm>
          <a:prstGeom prst="rect">
            <a:avLst/>
          </a:prstGeom>
          <a:ln w="12700">
            <a:miter lim="400000"/>
          </a:ln>
        </p:spPr>
      </p:pic>
      <p:sp>
        <p:nvSpPr>
          <p:cNvPr id="134" name="Movie Specifications"/>
          <p:cNvSpPr txBox="1"/>
          <p:nvPr/>
        </p:nvSpPr>
        <p:spPr>
          <a:xfrm>
            <a:off x="599651" y="3185776"/>
            <a:ext cx="2626615"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457200">
              <a:defRPr sz="2000" b="0">
                <a:solidFill>
                  <a:srgbClr val="434343"/>
                </a:solidFill>
                <a:latin typeface="Avenir Heavy"/>
                <a:ea typeface="Avenir Heavy"/>
                <a:cs typeface="Avenir Heavy"/>
                <a:sym typeface="Avenir Heavy"/>
              </a:defRPr>
            </a:lvl1pPr>
          </a:lstStyle>
          <a:p>
            <a:r>
              <a:t>Movie Specifications</a:t>
            </a:r>
          </a:p>
        </p:txBody>
      </p:sp>
      <p:pic>
        <p:nvPicPr>
          <p:cNvPr id="135" name="Screen Shot 2018-07-17 at 4.20.51 PM.png" descr="Screen Shot 2018-07-17 at 4.20.51 PM.png"/>
          <p:cNvPicPr>
            <a:picLocks noChangeAspect="1"/>
          </p:cNvPicPr>
          <p:nvPr/>
        </p:nvPicPr>
        <p:blipFill>
          <a:blip r:embed="rId4"/>
          <a:stretch>
            <a:fillRect/>
          </a:stretch>
        </p:blipFill>
        <p:spPr>
          <a:xfrm>
            <a:off x="8496101" y="229405"/>
            <a:ext cx="4336919" cy="2008838"/>
          </a:xfrm>
          <a:prstGeom prst="rect">
            <a:avLst/>
          </a:prstGeom>
          <a:ln w="12700">
            <a:miter lim="400000"/>
          </a:ln>
        </p:spPr>
      </p:pic>
      <p:pic>
        <p:nvPicPr>
          <p:cNvPr id="136" name="Image" descr="Image"/>
          <p:cNvPicPr>
            <a:picLocks noChangeAspect="1"/>
          </p:cNvPicPr>
          <p:nvPr/>
        </p:nvPicPr>
        <p:blipFill>
          <a:blip r:embed="rId5"/>
          <a:stretch>
            <a:fillRect/>
          </a:stretch>
        </p:blipFill>
        <p:spPr>
          <a:xfrm>
            <a:off x="143933" y="201083"/>
            <a:ext cx="4153914" cy="2065482"/>
          </a:xfrm>
          <a:prstGeom prst="rect">
            <a:avLst/>
          </a:prstGeom>
          <a:ln w="12700">
            <a:miter lim="400000"/>
          </a:ln>
        </p:spPr>
      </p:pic>
      <p:sp>
        <p:nvSpPr>
          <p:cNvPr id="137" name="Rectangle"/>
          <p:cNvSpPr/>
          <p:nvPr/>
        </p:nvSpPr>
        <p:spPr>
          <a:xfrm>
            <a:off x="4549775" y="402787"/>
            <a:ext cx="3390636" cy="1705006"/>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38" name="STILL HERE"/>
          <p:cNvSpPr txBox="1"/>
          <p:nvPr/>
        </p:nvSpPr>
        <p:spPr>
          <a:xfrm>
            <a:off x="2219060" y="1189952"/>
            <a:ext cx="10464801" cy="113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5500" b="0">
                <a:latin typeface="Avenir Book"/>
                <a:ea typeface="Avenir Book"/>
                <a:cs typeface="Avenir Book"/>
                <a:sym typeface="Avenir Book"/>
              </a:defRPr>
            </a:lvl1pPr>
          </a:lstStyle>
          <a:p>
            <a:r>
              <a:rPr dirty="0"/>
              <a:t>STILL HERE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San Miguel .png" descr="San Miguel .png"/>
          <p:cNvPicPr>
            <a:picLocks noChangeAspect="1"/>
          </p:cNvPicPr>
          <p:nvPr/>
        </p:nvPicPr>
        <p:blipFill>
          <a:blip r:embed="rId2"/>
          <a:stretch>
            <a:fillRect/>
          </a:stretch>
        </p:blipFill>
        <p:spPr>
          <a:xfrm>
            <a:off x="5801154" y="937749"/>
            <a:ext cx="4089401" cy="5422901"/>
          </a:xfrm>
          <a:prstGeom prst="rect">
            <a:avLst/>
          </a:prstGeom>
          <a:ln w="12700">
            <a:miter lim="400000"/>
          </a:ln>
        </p:spPr>
      </p:pic>
      <p:sp>
        <p:nvSpPr>
          <p:cNvPr id="141" name="Rectangle"/>
          <p:cNvSpPr/>
          <p:nvPr/>
        </p:nvSpPr>
        <p:spPr>
          <a:xfrm>
            <a:off x="451974" y="326925"/>
            <a:ext cx="12100852" cy="8940669"/>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42"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43" name="Text"/>
          <p:cNvSpPr txBox="1"/>
          <p:nvPr/>
        </p:nvSpPr>
        <p:spPr>
          <a:xfrm>
            <a:off x="6400088" y="4900270"/>
            <a:ext cx="712624" cy="461060"/>
          </a:xfrm>
          <a:prstGeom prst="rect">
            <a:avLst/>
          </a:prstGeom>
          <a:ln w="12700">
            <a:miter lim="400000"/>
          </a:ln>
        </p:spPr>
        <p:txBody>
          <a:bodyPr wrap="none" lIns="50800" tIns="50800" rIns="50800" bIns="50800" anchor="ctr">
            <a:spAutoFit/>
          </a:bodyPr>
          <a:lstStyle/>
          <a:p>
            <a:endParaRPr/>
          </a:p>
        </p:txBody>
      </p:sp>
      <p:sp>
        <p:nvSpPr>
          <p:cNvPr id="144" name="Logline…"/>
          <p:cNvSpPr txBox="1"/>
          <p:nvPr/>
        </p:nvSpPr>
        <p:spPr>
          <a:xfrm>
            <a:off x="1524628" y="1464506"/>
            <a:ext cx="10209544" cy="6350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200" b="0">
                <a:solidFill>
                  <a:srgbClr val="434343"/>
                </a:solidFill>
                <a:latin typeface="Avenir Heavy"/>
                <a:ea typeface="Avenir Heavy"/>
                <a:cs typeface="Avenir Heavy"/>
                <a:sym typeface="Avenir Heavy"/>
              </a:defRPr>
            </a:pPr>
            <a:r>
              <a:rPr dirty="0"/>
              <a:t>Logline</a:t>
            </a:r>
          </a:p>
          <a:p>
            <a:pPr algn="just" defTabSz="457200">
              <a:defRPr sz="22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r>
              <a:rPr lang="tr-TR" dirty="0">
                <a:solidFill>
                  <a:srgbClr val="222222"/>
                </a:solidFill>
                <a:uFill>
                  <a:solidFill>
                    <a:srgbClr val="222222"/>
                  </a:solidFill>
                </a:uFill>
              </a:rPr>
              <a:t>12 yaşında bir kız çocuğu New York’ta kaybolduğunda bir gazeteci, tek başına kızı bulmak için çabalar.</a:t>
            </a:r>
          </a:p>
          <a:p>
            <a:pPr algn="just" defTabSz="457200">
              <a:defRPr sz="2000" b="0">
                <a:solidFill>
                  <a:srgbClr val="434343"/>
                </a:solidFill>
                <a:latin typeface="Avenir Heavy"/>
                <a:ea typeface="Avenir Heavy"/>
                <a:cs typeface="Avenir Heavy"/>
                <a:sym typeface="Avenir Heavy"/>
              </a:defRPr>
            </a:pPr>
            <a:endParaRPr dirty="0">
              <a:solidFill>
                <a:srgbClr val="222222"/>
              </a:solidFill>
              <a:uFill>
                <a:solidFill>
                  <a:srgbClr val="222222"/>
                </a:solidFill>
              </a:uFill>
            </a:endParaRPr>
          </a:p>
          <a:p>
            <a:pPr algn="just" defTabSz="457200">
              <a:defRPr sz="2000" b="0">
                <a:solidFill>
                  <a:srgbClr val="434343"/>
                </a:solidFill>
                <a:latin typeface="Avenir Heavy"/>
                <a:ea typeface="Avenir Heavy"/>
                <a:cs typeface="Avenir Heavy"/>
                <a:sym typeface="Avenir Heavy"/>
              </a:defRPr>
            </a:pPr>
            <a:r>
              <a:rPr sz="2200" dirty="0">
                <a:solidFill>
                  <a:srgbClr val="222222"/>
                </a:solidFill>
                <a:uFill>
                  <a:solidFill>
                    <a:srgbClr val="222222"/>
                  </a:solidFill>
                </a:uFill>
              </a:rPr>
              <a:t>Synopsis</a:t>
            </a:r>
            <a:r>
              <a:rPr dirty="0">
                <a:solidFill>
                  <a:srgbClr val="222222"/>
                </a:solidFill>
                <a:uFill>
                  <a:solidFill>
                    <a:srgbClr val="222222"/>
                  </a:solidFill>
                </a:uFill>
              </a:rPr>
              <a:t> </a:t>
            </a:r>
          </a:p>
          <a:p>
            <a:pPr algn="just" defTabSz="457200">
              <a:defRPr sz="2000" b="0">
                <a:solidFill>
                  <a:srgbClr val="434343"/>
                </a:solidFill>
                <a:latin typeface="Avenir Book"/>
                <a:ea typeface="Avenir Book"/>
                <a:cs typeface="Avenir Book"/>
                <a:sym typeface="Avenir Book"/>
              </a:defRPr>
            </a:pPr>
            <a:endParaRPr dirty="0">
              <a:solidFill>
                <a:srgbClr val="222222"/>
              </a:solidFill>
              <a:uFill>
                <a:solidFill>
                  <a:srgbClr val="222222"/>
                </a:solidFill>
              </a:uFill>
            </a:endParaRPr>
          </a:p>
          <a:p>
            <a:pPr algn="just" defTabSz="457200">
              <a:defRPr sz="2000" b="0">
                <a:solidFill>
                  <a:srgbClr val="434343"/>
                </a:solidFill>
                <a:latin typeface="Avenir Book"/>
                <a:ea typeface="Avenir Book"/>
                <a:cs typeface="Avenir Book"/>
                <a:sym typeface="Avenir Book"/>
              </a:defRPr>
            </a:pPr>
            <a:r>
              <a:rPr dirty="0">
                <a:solidFill>
                  <a:srgbClr val="222222"/>
                </a:solidFill>
                <a:uFill>
                  <a:solidFill>
                    <a:srgbClr val="222222"/>
                  </a:solidFill>
                </a:uFill>
              </a:rPr>
              <a:t>Monique Watson </a:t>
            </a:r>
            <a:r>
              <a:rPr lang="tr-TR" dirty="0">
                <a:solidFill>
                  <a:srgbClr val="222222"/>
                </a:solidFill>
                <a:uFill>
                  <a:solidFill>
                    <a:srgbClr val="222222"/>
                  </a:solidFill>
                </a:uFill>
              </a:rPr>
              <a:t>adında on iki yaşında bir kız çocuğu okuldan evine dönerken kaybolur. Babası</a:t>
            </a:r>
            <a:r>
              <a:rPr dirty="0">
                <a:solidFill>
                  <a:srgbClr val="222222"/>
                </a:solidFill>
                <a:uFill>
                  <a:solidFill>
                    <a:srgbClr val="222222"/>
                  </a:solidFill>
                </a:uFill>
              </a:rPr>
              <a:t> Michael Watson (Maurice McRae) </a:t>
            </a:r>
            <a:r>
              <a:rPr lang="tr-TR" dirty="0">
                <a:solidFill>
                  <a:srgbClr val="222222"/>
                </a:solidFill>
                <a:uFill>
                  <a:solidFill>
                    <a:srgbClr val="222222"/>
                  </a:solidFill>
                </a:uFill>
              </a:rPr>
              <a:t>ümidini bir an olsun kaybetmez ve kızını bulmak için çabalar. Konuyla ilgili kısa bir haber yapması istenen gazeteci </a:t>
            </a:r>
            <a:r>
              <a:rPr dirty="0">
                <a:solidFill>
                  <a:srgbClr val="222222"/>
                </a:solidFill>
                <a:uFill>
                  <a:solidFill>
                    <a:srgbClr val="222222"/>
                  </a:solidFill>
                </a:uFill>
              </a:rPr>
              <a:t>Christian Baker (Johnny Whitworth), </a:t>
            </a:r>
            <a:r>
              <a:rPr lang="tr-TR" dirty="0">
                <a:solidFill>
                  <a:srgbClr val="222222"/>
                </a:solidFill>
                <a:uFill>
                  <a:solidFill>
                    <a:srgbClr val="222222"/>
                  </a:solidFill>
                </a:uFill>
              </a:rPr>
              <a:t>yanlış bir izi sürünce olay tamamen çözülmez bir hal alır. Hatasının farkına varan Baker, mahallelinin, polisin hatta çalıştığı gazetenin bile çok önemsemediği bu olayı çözmek için her şeyini riske atacaktır.</a:t>
            </a:r>
          </a:p>
          <a:p>
            <a:pPr algn="just" defTabSz="457200">
              <a:defRPr sz="2000" b="0">
                <a:solidFill>
                  <a:srgbClr val="434343"/>
                </a:solidFill>
                <a:latin typeface="Avenir Book"/>
                <a:ea typeface="Avenir Book"/>
                <a:cs typeface="Avenir Book"/>
                <a:sym typeface="Avenir Book"/>
              </a:defRPr>
            </a:pPr>
            <a:endParaRPr dirty="0">
              <a:solidFill>
                <a:srgbClr val="222222"/>
              </a:solidFill>
              <a:uFill>
                <a:solidFill>
                  <a:srgbClr val="222222"/>
                </a:solidFill>
              </a:uFill>
            </a:endParaRPr>
          </a:p>
          <a:p>
            <a:pPr algn="just" defTabSz="457200">
              <a:defRPr sz="2000" b="0">
                <a:solidFill>
                  <a:srgbClr val="434343"/>
                </a:solidFill>
                <a:latin typeface="Avenir Heavy"/>
                <a:ea typeface="Avenir Heavy"/>
                <a:cs typeface="Avenir Heavy"/>
                <a:sym typeface="Avenir Heavy"/>
              </a:defRPr>
            </a:pPr>
            <a:endParaRPr dirty="0">
              <a:solidFill>
                <a:srgbClr val="222222"/>
              </a:solidFill>
              <a:uFill>
                <a:solidFill>
                  <a:srgbClr val="222222"/>
                </a:solidFill>
              </a:uFill>
            </a:endParaRPr>
          </a:p>
          <a:p>
            <a:pPr algn="just" defTabSz="457200">
              <a:defRPr sz="2000" b="0">
                <a:solidFill>
                  <a:srgbClr val="434343"/>
                </a:solidFill>
                <a:latin typeface="Avenir Heavy"/>
                <a:ea typeface="Avenir Heavy"/>
                <a:cs typeface="Avenir Heavy"/>
                <a:sym typeface="Avenir Heavy"/>
              </a:defRPr>
            </a:pPr>
            <a:endParaRPr dirty="0">
              <a:solidFill>
                <a:srgbClr val="222222"/>
              </a:solidFill>
              <a:uFill>
                <a:solidFill>
                  <a:srgbClr val="222222"/>
                </a:solidFill>
              </a:uFill>
            </a:endParaRPr>
          </a:p>
          <a:p>
            <a:pPr algn="just" defTabSz="457200">
              <a:defRPr sz="2000" b="0">
                <a:solidFill>
                  <a:srgbClr val="434343"/>
                </a:solidFill>
                <a:latin typeface="Avenir Heavy"/>
                <a:ea typeface="Avenir Heavy"/>
                <a:cs typeface="Avenir Heavy"/>
                <a:sym typeface="Avenir Heavy"/>
              </a:defRPr>
            </a:pPr>
            <a:endParaRPr dirty="0">
              <a:solidFill>
                <a:srgbClr val="222222"/>
              </a:solidFill>
              <a:uFill>
                <a:solidFill>
                  <a:srgbClr val="222222"/>
                </a:solidFill>
              </a:u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Body"/>
          <p:cNvSpPr txBox="1">
            <a:spLocks noGrp="1"/>
          </p:cNvSpPr>
          <p:nvPr>
            <p:ph type="subTitle" sz="quarter" idx="1"/>
          </p:nvPr>
        </p:nvSpPr>
        <p:spPr>
          <a:prstGeom prst="rect">
            <a:avLst/>
          </a:prstGeom>
        </p:spPr>
        <p:txBody>
          <a:bodyPr/>
          <a:lstStyle/>
          <a:p>
            <a:endParaRPr/>
          </a:p>
        </p:txBody>
      </p:sp>
      <p:sp>
        <p:nvSpPr>
          <p:cNvPr id="147" name="Rectangle"/>
          <p:cNvSpPr/>
          <p:nvPr/>
        </p:nvSpPr>
        <p:spPr>
          <a:xfrm>
            <a:off x="451974" y="326925"/>
            <a:ext cx="12100852" cy="9099750"/>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48"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49" name="Text"/>
          <p:cNvSpPr txBox="1"/>
          <p:nvPr/>
        </p:nvSpPr>
        <p:spPr>
          <a:xfrm>
            <a:off x="6400088" y="4900270"/>
            <a:ext cx="712624" cy="461060"/>
          </a:xfrm>
          <a:prstGeom prst="rect">
            <a:avLst/>
          </a:prstGeom>
          <a:ln w="12700">
            <a:miter lim="400000"/>
          </a:ln>
        </p:spPr>
        <p:txBody>
          <a:bodyPr wrap="none" lIns="50800" tIns="50800" rIns="50800" bIns="50800" anchor="ctr">
            <a:spAutoFit/>
          </a:bodyPr>
          <a:lstStyle/>
          <a:p>
            <a:endParaRPr/>
          </a:p>
        </p:txBody>
      </p:sp>
      <p:sp>
        <p:nvSpPr>
          <p:cNvPr id="150" name="CHRISTIAN BAKER…"/>
          <p:cNvSpPr txBox="1"/>
          <p:nvPr/>
        </p:nvSpPr>
        <p:spPr>
          <a:xfrm>
            <a:off x="1778000" y="2635250"/>
            <a:ext cx="10464801" cy="525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100" b="0">
                <a:solidFill>
                  <a:srgbClr val="434343"/>
                </a:solidFill>
                <a:latin typeface="Avenir Heavy"/>
                <a:ea typeface="Avenir Heavy"/>
                <a:cs typeface="Avenir Heavy"/>
                <a:sym typeface="Avenir Heavy"/>
              </a:defRPr>
            </a:pPr>
            <a:r>
              <a:t>CHRISTIAN BAKER</a:t>
            </a:r>
          </a:p>
          <a:p>
            <a:pPr algn="just" defTabSz="457200">
              <a:defRPr sz="2100" b="0">
                <a:solidFill>
                  <a:srgbClr val="434343"/>
                </a:solidFill>
                <a:latin typeface="Avenir Heavy"/>
                <a:ea typeface="Avenir Heavy"/>
                <a:cs typeface="Avenir Heavy"/>
                <a:sym typeface="Avenir Heavy"/>
              </a:defRPr>
            </a:pPr>
            <a:r>
              <a:t>MICHEAL WATSON</a:t>
            </a:r>
          </a:p>
          <a:p>
            <a:pPr algn="just" defTabSz="457200">
              <a:defRPr sz="2100" b="0">
                <a:solidFill>
                  <a:srgbClr val="434343"/>
                </a:solidFill>
                <a:latin typeface="Avenir Heavy"/>
                <a:ea typeface="Avenir Heavy"/>
                <a:cs typeface="Avenir Heavy"/>
                <a:sym typeface="Avenir Heavy"/>
              </a:defRPr>
            </a:pPr>
            <a:r>
              <a:t>TIFFANY WATSON</a:t>
            </a:r>
          </a:p>
          <a:p>
            <a:pPr algn="just" defTabSz="457200">
              <a:defRPr sz="2100" b="0">
                <a:solidFill>
                  <a:srgbClr val="434343"/>
                </a:solidFill>
                <a:latin typeface="Avenir Heavy"/>
                <a:ea typeface="Avenir Heavy"/>
                <a:cs typeface="Avenir Heavy"/>
                <a:sym typeface="Avenir Heavy"/>
              </a:defRPr>
            </a:pPr>
            <a:r>
              <a:t>KEYSHA</a:t>
            </a:r>
          </a:p>
          <a:p>
            <a:pPr algn="just" defTabSz="457200">
              <a:defRPr sz="2100" b="0">
                <a:solidFill>
                  <a:srgbClr val="434343"/>
                </a:solidFill>
                <a:latin typeface="Avenir Heavy"/>
                <a:ea typeface="Avenir Heavy"/>
                <a:cs typeface="Avenir Heavy"/>
                <a:sym typeface="Avenir Heavy"/>
              </a:defRPr>
            </a:pPr>
            <a:r>
              <a:t>Det. GREG SPAULDING</a:t>
            </a:r>
          </a:p>
          <a:p>
            <a:pPr algn="just" defTabSz="457200">
              <a:defRPr sz="2100" b="0">
                <a:solidFill>
                  <a:srgbClr val="434343"/>
                </a:solidFill>
                <a:latin typeface="Avenir Heavy"/>
                <a:ea typeface="Avenir Heavy"/>
                <a:cs typeface="Avenir Heavy"/>
                <a:sym typeface="Avenir Heavy"/>
              </a:defRPr>
            </a:pPr>
            <a:r>
              <a:t>Det. ANTHONY EVANS</a:t>
            </a:r>
          </a:p>
          <a:p>
            <a:pPr algn="just" defTabSz="457200">
              <a:defRPr sz="2100" b="0">
                <a:solidFill>
                  <a:srgbClr val="434343"/>
                </a:solidFill>
                <a:latin typeface="Avenir Heavy"/>
                <a:ea typeface="Avenir Heavy"/>
                <a:cs typeface="Avenir Heavy"/>
                <a:sym typeface="Avenir Heavy"/>
              </a:defRPr>
            </a:pPr>
            <a:r>
              <a:t>JEFFREY HOFFMAN</a:t>
            </a:r>
          </a:p>
          <a:p>
            <a:pPr algn="just" defTabSz="457200">
              <a:defRPr sz="2100" b="0">
                <a:solidFill>
                  <a:srgbClr val="434343"/>
                </a:solidFill>
                <a:latin typeface="Avenir Heavy"/>
                <a:ea typeface="Avenir Heavy"/>
                <a:cs typeface="Avenir Heavy"/>
                <a:sym typeface="Avenir Heavy"/>
              </a:defRPr>
            </a:pPr>
            <a:r>
              <a:t>MARCUS MITCHELL</a:t>
            </a:r>
          </a:p>
          <a:p>
            <a:pPr algn="just" defTabSz="457200">
              <a:defRPr sz="2100" b="0">
                <a:solidFill>
                  <a:srgbClr val="434343"/>
                </a:solidFill>
                <a:latin typeface="Avenir Heavy"/>
                <a:ea typeface="Avenir Heavy"/>
                <a:cs typeface="Avenir Heavy"/>
                <a:sym typeface="Avenir Heavy"/>
              </a:defRPr>
            </a:pPr>
            <a:r>
              <a:t>ANDRE WATSON</a:t>
            </a:r>
          </a:p>
          <a:p>
            <a:pPr algn="just" defTabSz="457200">
              <a:defRPr sz="2100" b="0">
                <a:solidFill>
                  <a:srgbClr val="434343"/>
                </a:solidFill>
                <a:latin typeface="Avenir Heavy"/>
                <a:ea typeface="Avenir Heavy"/>
                <a:cs typeface="Avenir Heavy"/>
                <a:sym typeface="Avenir Heavy"/>
              </a:defRPr>
            </a:pPr>
            <a:endParaRPr/>
          </a:p>
          <a:p>
            <a:pPr algn="just" defTabSz="457200">
              <a:defRPr sz="2100" b="0">
                <a:solidFill>
                  <a:srgbClr val="434343"/>
                </a:solidFill>
                <a:latin typeface="Avenir Heavy"/>
                <a:ea typeface="Avenir Heavy"/>
                <a:cs typeface="Avenir Heavy"/>
                <a:sym typeface="Avenir Heavy"/>
              </a:defRPr>
            </a:pPr>
            <a:endParaRPr/>
          </a:p>
          <a:p>
            <a:pPr algn="just" defTabSz="457200">
              <a:defRPr sz="2100" b="0">
                <a:solidFill>
                  <a:srgbClr val="434343"/>
                </a:solidFill>
                <a:latin typeface="Avenir Heavy"/>
                <a:ea typeface="Avenir Heavy"/>
                <a:cs typeface="Avenir Heavy"/>
                <a:sym typeface="Avenir Heavy"/>
              </a:defRPr>
            </a:pPr>
            <a:endParaRPr/>
          </a:p>
          <a:p>
            <a:pPr algn="just" defTabSz="457200">
              <a:defRPr sz="2100" b="0">
                <a:solidFill>
                  <a:srgbClr val="434343"/>
                </a:solidFill>
                <a:latin typeface="Avenir Heavy"/>
                <a:ea typeface="Avenir Heavy"/>
                <a:cs typeface="Avenir Heavy"/>
                <a:sym typeface="Avenir Heavy"/>
              </a:defRPr>
            </a:pPr>
            <a:endParaRPr/>
          </a:p>
        </p:txBody>
      </p:sp>
      <p:pic>
        <p:nvPicPr>
          <p:cNvPr id="151" name="Screen Shot 2018-07-17 at 4.24.29 PM.png" descr="Screen Shot 2018-07-17 at 4.24.29 PM.png"/>
          <p:cNvPicPr>
            <a:picLocks noChangeAspect="1"/>
          </p:cNvPicPr>
          <p:nvPr/>
        </p:nvPicPr>
        <p:blipFill>
          <a:blip r:embed="rId2"/>
          <a:stretch>
            <a:fillRect/>
          </a:stretch>
        </p:blipFill>
        <p:spPr>
          <a:xfrm>
            <a:off x="11038416" y="7720966"/>
            <a:ext cx="1487675" cy="1666451"/>
          </a:xfrm>
          <a:prstGeom prst="rect">
            <a:avLst/>
          </a:prstGeom>
          <a:ln w="12700">
            <a:miter lim="400000"/>
          </a:ln>
        </p:spPr>
      </p:pic>
      <p:sp>
        <p:nvSpPr>
          <p:cNvPr id="152" name="Main Cast"/>
          <p:cNvSpPr txBox="1"/>
          <p:nvPr/>
        </p:nvSpPr>
        <p:spPr>
          <a:xfrm>
            <a:off x="1409887" y="1725215"/>
            <a:ext cx="705321"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457200">
              <a:defRPr sz="2000" b="0">
                <a:solidFill>
                  <a:srgbClr val="434343"/>
                </a:solidFill>
                <a:latin typeface="Avenir Heavy"/>
                <a:ea typeface="Avenir Heavy"/>
                <a:cs typeface="Avenir Heavy"/>
                <a:sym typeface="Avenir Heavy"/>
              </a:defRPr>
            </a:lvl1pPr>
          </a:lstStyle>
          <a:p>
            <a:r>
              <a:rPr lang="tr-TR" dirty="0"/>
              <a:t>K</a:t>
            </a:r>
            <a:r>
              <a:rPr dirty="0" err="1"/>
              <a:t>ast</a:t>
            </a:r>
            <a:r>
              <a:rPr dirty="0"/>
              <a:t> </a:t>
            </a:r>
          </a:p>
        </p:txBody>
      </p:sp>
      <p:sp>
        <p:nvSpPr>
          <p:cNvPr id="153" name="Johnny Whitworth…"/>
          <p:cNvSpPr txBox="1"/>
          <p:nvPr/>
        </p:nvSpPr>
        <p:spPr>
          <a:xfrm>
            <a:off x="5384633" y="2912339"/>
            <a:ext cx="2401787" cy="3416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100" b="0">
                <a:solidFill>
                  <a:srgbClr val="6C6C6C"/>
                </a:solidFill>
                <a:latin typeface="Avenir Medium"/>
                <a:ea typeface="Avenir Medium"/>
                <a:cs typeface="Avenir Medium"/>
                <a:sym typeface="Avenir Medium"/>
              </a:defRPr>
            </a:pPr>
            <a:r>
              <a:rPr dirty="0"/>
              <a:t>Johnny Whitworth</a:t>
            </a:r>
          </a:p>
          <a:p>
            <a:pPr algn="l">
              <a:defRPr sz="2100" b="0">
                <a:solidFill>
                  <a:srgbClr val="6C6C6C"/>
                </a:solidFill>
                <a:latin typeface="Avenir Medium"/>
                <a:ea typeface="Avenir Medium"/>
                <a:cs typeface="Avenir Medium"/>
                <a:sym typeface="Avenir Medium"/>
              </a:defRPr>
            </a:pPr>
            <a:r>
              <a:rPr dirty="0"/>
              <a:t>Maurice McRae</a:t>
            </a:r>
          </a:p>
          <a:p>
            <a:pPr algn="l">
              <a:defRPr sz="2100" b="0">
                <a:solidFill>
                  <a:srgbClr val="6C6C6C"/>
                </a:solidFill>
                <a:latin typeface="Avenir Medium"/>
                <a:ea typeface="Avenir Medium"/>
                <a:cs typeface="Avenir Medium"/>
                <a:sym typeface="Avenir Medium"/>
              </a:defRPr>
            </a:pPr>
            <a:r>
              <a:rPr dirty="0"/>
              <a:t>Afton Williamson</a:t>
            </a:r>
          </a:p>
          <a:p>
            <a:pPr algn="l">
              <a:defRPr sz="2100" b="0">
                <a:solidFill>
                  <a:srgbClr val="6C6C6C"/>
                </a:solidFill>
                <a:latin typeface="Avenir Medium"/>
                <a:ea typeface="Avenir Medium"/>
                <a:cs typeface="Avenir Medium"/>
                <a:sym typeface="Avenir Medium"/>
              </a:defRPr>
            </a:pPr>
            <a:r>
              <a:rPr dirty="0"/>
              <a:t>Zazie Beetz</a:t>
            </a:r>
          </a:p>
          <a:p>
            <a:pPr algn="l">
              <a:defRPr sz="2100" b="0">
                <a:solidFill>
                  <a:srgbClr val="6C6C6C"/>
                </a:solidFill>
                <a:latin typeface="Avenir Medium"/>
                <a:ea typeface="Avenir Medium"/>
                <a:cs typeface="Avenir Medium"/>
                <a:sym typeface="Avenir Medium"/>
              </a:defRPr>
            </a:pPr>
            <a:r>
              <a:rPr dirty="0"/>
              <a:t>Jeremy Holm</a:t>
            </a:r>
          </a:p>
          <a:p>
            <a:pPr algn="l">
              <a:defRPr sz="2100" b="0">
                <a:solidFill>
                  <a:srgbClr val="6C6C6C"/>
                </a:solidFill>
                <a:latin typeface="Avenir Medium"/>
                <a:ea typeface="Avenir Medium"/>
                <a:cs typeface="Avenir Medium"/>
                <a:sym typeface="Avenir Medium"/>
              </a:defRPr>
            </a:pPr>
            <a:r>
              <a:rPr dirty="0"/>
              <a:t>Danny Johnson</a:t>
            </a:r>
          </a:p>
          <a:p>
            <a:pPr algn="l">
              <a:defRPr sz="2100" b="0">
                <a:solidFill>
                  <a:srgbClr val="6C6C6C"/>
                </a:solidFill>
                <a:latin typeface="Avenir Medium"/>
                <a:ea typeface="Avenir Medium"/>
                <a:cs typeface="Avenir Medium"/>
                <a:sym typeface="Avenir Medium"/>
              </a:defRPr>
            </a:pPr>
            <a:r>
              <a:rPr dirty="0"/>
              <a:t>Larry Pine</a:t>
            </a:r>
          </a:p>
          <a:p>
            <a:pPr algn="l">
              <a:defRPr sz="2100" b="0">
                <a:solidFill>
                  <a:srgbClr val="6C6C6C"/>
                </a:solidFill>
                <a:latin typeface="Avenir Medium"/>
                <a:ea typeface="Avenir Medium"/>
                <a:cs typeface="Avenir Medium"/>
                <a:sym typeface="Avenir Medium"/>
              </a:defRPr>
            </a:pPr>
            <a:r>
              <a:rPr dirty="0" err="1"/>
              <a:t>Justiin</a:t>
            </a:r>
            <a:r>
              <a:rPr dirty="0"/>
              <a:t> A. Davis</a:t>
            </a:r>
          </a:p>
          <a:p>
            <a:pPr algn="l">
              <a:defRPr sz="2100" b="0">
                <a:solidFill>
                  <a:srgbClr val="6C6C6C"/>
                </a:solidFill>
                <a:latin typeface="Avenir Medium"/>
                <a:ea typeface="Avenir Medium"/>
                <a:cs typeface="Avenir Medium"/>
                <a:sym typeface="Avenir Medium"/>
              </a:defRPr>
            </a:pPr>
            <a:r>
              <a:rPr dirty="0"/>
              <a:t>Jared Kemp</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Body"/>
          <p:cNvSpPr txBox="1">
            <a:spLocks noGrp="1"/>
          </p:cNvSpPr>
          <p:nvPr>
            <p:ph type="subTitle" sz="quarter" idx="1"/>
          </p:nvPr>
        </p:nvSpPr>
        <p:spPr>
          <a:prstGeom prst="rect">
            <a:avLst/>
          </a:prstGeom>
        </p:spPr>
        <p:txBody>
          <a:bodyPr/>
          <a:lstStyle/>
          <a:p>
            <a:endParaRPr/>
          </a:p>
        </p:txBody>
      </p:sp>
      <p:sp>
        <p:nvSpPr>
          <p:cNvPr id="164" name="Rectangle"/>
          <p:cNvSpPr/>
          <p:nvPr/>
        </p:nvSpPr>
        <p:spPr>
          <a:xfrm>
            <a:off x="451974" y="326925"/>
            <a:ext cx="12100852" cy="9099750"/>
          </a:xfrm>
          <a:prstGeom prst="rect">
            <a:avLst/>
          </a:prstGeom>
          <a:solidFill>
            <a:srgbClr val="FFFFFF"/>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65"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66" name="Text"/>
          <p:cNvSpPr txBox="1"/>
          <p:nvPr/>
        </p:nvSpPr>
        <p:spPr>
          <a:xfrm>
            <a:off x="6400088" y="4900270"/>
            <a:ext cx="712624" cy="461060"/>
          </a:xfrm>
          <a:prstGeom prst="rect">
            <a:avLst/>
          </a:prstGeom>
          <a:ln w="12700">
            <a:miter lim="400000"/>
          </a:ln>
        </p:spPr>
        <p:txBody>
          <a:bodyPr wrap="none" lIns="50800" tIns="50800" rIns="50800" bIns="50800" anchor="ctr">
            <a:spAutoFit/>
          </a:bodyPr>
          <a:lstStyle/>
          <a:p>
            <a:endParaRPr/>
          </a:p>
        </p:txBody>
      </p:sp>
      <p:pic>
        <p:nvPicPr>
          <p:cNvPr id="167" name="Screen Shot 2018-07-17 at 4.24.29 PM.png" descr="Screen Shot 2018-07-17 at 4.24.29 PM.png"/>
          <p:cNvPicPr>
            <a:picLocks noChangeAspect="1"/>
          </p:cNvPicPr>
          <p:nvPr/>
        </p:nvPicPr>
        <p:blipFill>
          <a:blip r:embed="rId2"/>
          <a:stretch>
            <a:fillRect/>
          </a:stretch>
        </p:blipFill>
        <p:spPr>
          <a:xfrm>
            <a:off x="11038416" y="7720966"/>
            <a:ext cx="1487675" cy="1666451"/>
          </a:xfrm>
          <a:prstGeom prst="rect">
            <a:avLst/>
          </a:prstGeom>
          <a:ln w="12700">
            <a:miter lim="400000"/>
          </a:ln>
        </p:spPr>
      </p:pic>
      <p:sp>
        <p:nvSpPr>
          <p:cNvPr id="168" name="Vlad Feier…"/>
          <p:cNvSpPr txBox="1"/>
          <p:nvPr/>
        </p:nvSpPr>
        <p:spPr>
          <a:xfrm>
            <a:off x="6629400" y="927099"/>
            <a:ext cx="3275496" cy="820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100" b="0">
                <a:solidFill>
                  <a:srgbClr val="6C6C6C"/>
                </a:solidFill>
                <a:latin typeface="Avenir Medium"/>
                <a:ea typeface="Avenir Medium"/>
                <a:cs typeface="Avenir Medium"/>
                <a:sym typeface="Avenir Medium"/>
              </a:defRPr>
            </a:pPr>
            <a:r>
              <a:rPr dirty="0"/>
              <a:t>Vlad </a:t>
            </a:r>
            <a:r>
              <a:rPr dirty="0" err="1"/>
              <a:t>Feier</a:t>
            </a:r>
            <a:endParaRPr dirty="0"/>
          </a:p>
          <a:p>
            <a:pPr algn="l">
              <a:defRPr sz="2100" b="0">
                <a:solidFill>
                  <a:srgbClr val="6C6C6C"/>
                </a:solidFill>
                <a:latin typeface="Avenir Medium"/>
                <a:ea typeface="Avenir Medium"/>
                <a:cs typeface="Avenir Medium"/>
                <a:sym typeface="Avenir Medium"/>
              </a:defRPr>
            </a:pPr>
            <a:r>
              <a:rPr dirty="0"/>
              <a:t>Vlad </a:t>
            </a:r>
            <a:r>
              <a:rPr dirty="0" err="1"/>
              <a:t>Feier</a:t>
            </a:r>
            <a:r>
              <a:rPr dirty="0"/>
              <a:t> &amp; Peter Gutter</a:t>
            </a:r>
          </a:p>
          <a:p>
            <a:pPr algn="l">
              <a:defRPr sz="2100" b="0">
                <a:solidFill>
                  <a:srgbClr val="6C6C6C"/>
                </a:solidFill>
                <a:latin typeface="Avenir Medium"/>
                <a:ea typeface="Avenir Medium"/>
                <a:cs typeface="Avenir Medium"/>
                <a:sym typeface="Avenir Medium"/>
              </a:defRPr>
            </a:pPr>
            <a:r>
              <a:rPr dirty="0"/>
              <a:t>Vlad </a:t>
            </a:r>
            <a:r>
              <a:rPr dirty="0" err="1"/>
              <a:t>Feier</a:t>
            </a:r>
            <a:endParaRPr dirty="0"/>
          </a:p>
          <a:p>
            <a:pPr algn="l">
              <a:defRPr sz="2100" b="0">
                <a:solidFill>
                  <a:srgbClr val="6C6C6C"/>
                </a:solidFill>
                <a:latin typeface="Avenir Medium"/>
                <a:ea typeface="Avenir Medium"/>
                <a:cs typeface="Avenir Medium"/>
                <a:sym typeface="Avenir Medium"/>
              </a:defRPr>
            </a:pPr>
            <a:endParaRPr dirty="0"/>
          </a:p>
          <a:p>
            <a:pPr algn="l">
              <a:defRPr sz="2100" b="0">
                <a:solidFill>
                  <a:srgbClr val="6C6C6C"/>
                </a:solidFill>
                <a:latin typeface="Avenir Medium"/>
                <a:ea typeface="Avenir Medium"/>
                <a:cs typeface="Avenir Medium"/>
                <a:sym typeface="Avenir Medium"/>
              </a:defRPr>
            </a:pPr>
            <a:r>
              <a:rPr dirty="0"/>
              <a:t>Ana Paula Rivera</a:t>
            </a:r>
          </a:p>
          <a:p>
            <a:pPr algn="l">
              <a:defRPr sz="2100" b="0">
                <a:solidFill>
                  <a:srgbClr val="6C6C6C"/>
                </a:solidFill>
                <a:latin typeface="Avenir Medium"/>
                <a:ea typeface="Avenir Medium"/>
                <a:cs typeface="Avenir Medium"/>
                <a:sym typeface="Avenir Medium"/>
              </a:defRPr>
            </a:pPr>
            <a:r>
              <a:rPr dirty="0"/>
              <a:t>Vlad </a:t>
            </a:r>
            <a:r>
              <a:rPr dirty="0" err="1"/>
              <a:t>Feier</a:t>
            </a:r>
            <a:endParaRPr dirty="0"/>
          </a:p>
          <a:p>
            <a:pPr algn="l">
              <a:defRPr sz="2100" b="0">
                <a:solidFill>
                  <a:srgbClr val="6C6C6C"/>
                </a:solidFill>
                <a:latin typeface="Avenir Medium"/>
                <a:ea typeface="Avenir Medium"/>
                <a:cs typeface="Avenir Medium"/>
                <a:sym typeface="Avenir Medium"/>
              </a:defRPr>
            </a:pPr>
            <a:r>
              <a:rPr dirty="0"/>
              <a:t>Javier del </a:t>
            </a:r>
            <a:r>
              <a:rPr dirty="0" err="1"/>
              <a:t>Olmo</a:t>
            </a:r>
            <a:endParaRPr dirty="0"/>
          </a:p>
          <a:p>
            <a:pPr algn="l">
              <a:defRPr sz="2100" b="0">
                <a:solidFill>
                  <a:srgbClr val="6C6C6C"/>
                </a:solidFill>
                <a:latin typeface="Avenir Medium"/>
                <a:ea typeface="Avenir Medium"/>
                <a:cs typeface="Avenir Medium"/>
                <a:sym typeface="Avenir Medium"/>
              </a:defRPr>
            </a:pPr>
            <a:r>
              <a:rPr dirty="0"/>
              <a:t>Regina Bang</a:t>
            </a:r>
          </a:p>
          <a:p>
            <a:pPr algn="l">
              <a:defRPr sz="2100" b="0">
                <a:solidFill>
                  <a:srgbClr val="6C6C6C"/>
                </a:solidFill>
                <a:latin typeface="Avenir Medium"/>
                <a:ea typeface="Avenir Medium"/>
                <a:cs typeface="Avenir Medium"/>
                <a:sym typeface="Avenir Medium"/>
              </a:defRPr>
            </a:pPr>
            <a:endParaRPr dirty="0"/>
          </a:p>
          <a:p>
            <a:pPr algn="l">
              <a:defRPr sz="2100" b="0">
                <a:solidFill>
                  <a:srgbClr val="6C6C6C"/>
                </a:solidFill>
                <a:latin typeface="Avenir Medium"/>
                <a:ea typeface="Avenir Medium"/>
                <a:cs typeface="Avenir Medium"/>
                <a:sym typeface="Avenir Medium"/>
              </a:defRPr>
            </a:pPr>
            <a:r>
              <a:rPr dirty="0"/>
              <a:t>The Post Republic </a:t>
            </a:r>
          </a:p>
          <a:p>
            <a:pPr algn="l">
              <a:defRPr sz="2100" b="0">
                <a:solidFill>
                  <a:srgbClr val="6C6C6C"/>
                </a:solidFill>
                <a:latin typeface="Avenir Medium"/>
                <a:ea typeface="Avenir Medium"/>
                <a:cs typeface="Avenir Medium"/>
                <a:sym typeface="Avenir Medium"/>
              </a:defRPr>
            </a:pPr>
            <a:r>
              <a:rPr dirty="0"/>
              <a:t>Fernando </a:t>
            </a:r>
            <a:r>
              <a:rPr dirty="0" err="1"/>
              <a:t>Dosal</a:t>
            </a:r>
            <a:endParaRPr dirty="0"/>
          </a:p>
          <a:p>
            <a:pPr algn="l">
              <a:defRPr sz="2100" b="0">
                <a:solidFill>
                  <a:srgbClr val="6C6C6C"/>
                </a:solidFill>
                <a:latin typeface="Avenir Medium"/>
                <a:ea typeface="Avenir Medium"/>
                <a:cs typeface="Avenir Medium"/>
                <a:sym typeface="Avenir Medium"/>
              </a:defRPr>
            </a:pPr>
            <a:r>
              <a:rPr dirty="0"/>
              <a:t>Salvador Monroy</a:t>
            </a:r>
          </a:p>
          <a:p>
            <a:pPr algn="l">
              <a:defRPr sz="2100" b="0">
                <a:solidFill>
                  <a:srgbClr val="6C6C6C"/>
                </a:solidFill>
                <a:latin typeface="Avenir Medium"/>
                <a:ea typeface="Avenir Medium"/>
                <a:cs typeface="Avenir Medium"/>
                <a:sym typeface="Avenir Medium"/>
              </a:defRPr>
            </a:pPr>
            <a:endParaRPr dirty="0"/>
          </a:p>
          <a:p>
            <a:pPr algn="l">
              <a:defRPr sz="2100" b="0">
                <a:solidFill>
                  <a:srgbClr val="6C6C6C"/>
                </a:solidFill>
                <a:latin typeface="Avenir Medium"/>
                <a:ea typeface="Avenir Medium"/>
                <a:cs typeface="Avenir Medium"/>
                <a:sym typeface="Avenir Medium"/>
              </a:defRPr>
            </a:pPr>
            <a:r>
              <a:rPr dirty="0"/>
              <a:t>Ana Paula Rivera</a:t>
            </a:r>
          </a:p>
          <a:p>
            <a:pPr algn="l">
              <a:defRPr sz="2100" b="0">
                <a:solidFill>
                  <a:srgbClr val="6C6C6C"/>
                </a:solidFill>
                <a:latin typeface="Avenir Medium"/>
                <a:ea typeface="Avenir Medium"/>
                <a:cs typeface="Avenir Medium"/>
                <a:sym typeface="Avenir Medium"/>
              </a:defRPr>
            </a:pPr>
            <a:r>
              <a:rPr dirty="0"/>
              <a:t>Roxy Martinez</a:t>
            </a:r>
          </a:p>
          <a:p>
            <a:pPr algn="l">
              <a:defRPr sz="2100" b="0">
                <a:solidFill>
                  <a:srgbClr val="6C6C6C"/>
                </a:solidFill>
                <a:latin typeface="Avenir Medium"/>
                <a:ea typeface="Avenir Medium"/>
                <a:cs typeface="Avenir Medium"/>
                <a:sym typeface="Avenir Medium"/>
              </a:defRPr>
            </a:pPr>
            <a:r>
              <a:rPr dirty="0"/>
              <a:t>Ornella </a:t>
            </a:r>
            <a:r>
              <a:rPr dirty="0" err="1"/>
              <a:t>Chiossone</a:t>
            </a:r>
            <a:endParaRPr dirty="0"/>
          </a:p>
          <a:p>
            <a:pPr algn="l">
              <a:defRPr sz="2100" b="0">
                <a:solidFill>
                  <a:srgbClr val="6C6C6C"/>
                </a:solidFill>
                <a:latin typeface="Avenir Medium"/>
                <a:ea typeface="Avenir Medium"/>
                <a:cs typeface="Avenir Medium"/>
                <a:sym typeface="Avenir Medium"/>
              </a:defRPr>
            </a:pPr>
            <a:r>
              <a:rPr dirty="0"/>
              <a:t>Georg </a:t>
            </a:r>
            <a:r>
              <a:rPr dirty="0" err="1"/>
              <a:t>Petzold</a:t>
            </a:r>
            <a:r>
              <a:rPr dirty="0"/>
              <a:t> </a:t>
            </a:r>
          </a:p>
          <a:p>
            <a:pPr algn="l">
              <a:defRPr sz="2100" b="0">
                <a:solidFill>
                  <a:srgbClr val="6C6C6C"/>
                </a:solidFill>
                <a:latin typeface="Avenir Medium"/>
                <a:ea typeface="Avenir Medium"/>
                <a:cs typeface="Avenir Medium"/>
                <a:sym typeface="Avenir Medium"/>
              </a:defRPr>
            </a:pPr>
            <a:r>
              <a:rPr dirty="0"/>
              <a:t>Steve McClean</a:t>
            </a:r>
          </a:p>
          <a:p>
            <a:pPr algn="l">
              <a:defRPr sz="2100" b="0">
                <a:solidFill>
                  <a:srgbClr val="6C6C6C"/>
                </a:solidFill>
                <a:latin typeface="Avenir Medium"/>
                <a:ea typeface="Avenir Medium"/>
                <a:cs typeface="Avenir Medium"/>
                <a:sym typeface="Avenir Medium"/>
              </a:defRPr>
            </a:pPr>
            <a:r>
              <a:rPr dirty="0"/>
              <a:t>Jeff </a:t>
            </a:r>
            <a:r>
              <a:rPr dirty="0" err="1"/>
              <a:t>Kryka</a:t>
            </a:r>
            <a:endParaRPr dirty="0"/>
          </a:p>
          <a:p>
            <a:pPr algn="l">
              <a:defRPr sz="2100" b="0">
                <a:solidFill>
                  <a:srgbClr val="6C6C6C"/>
                </a:solidFill>
                <a:latin typeface="Avenir Medium"/>
                <a:ea typeface="Avenir Medium"/>
                <a:cs typeface="Avenir Medium"/>
                <a:sym typeface="Avenir Medium"/>
              </a:defRPr>
            </a:pPr>
            <a:r>
              <a:rPr dirty="0"/>
              <a:t>Uwe </a:t>
            </a:r>
            <a:r>
              <a:rPr dirty="0" err="1"/>
              <a:t>Dresch</a:t>
            </a:r>
            <a:endParaRPr dirty="0"/>
          </a:p>
          <a:p>
            <a:pPr algn="l">
              <a:defRPr sz="2100" b="0">
                <a:solidFill>
                  <a:srgbClr val="6C6C6C"/>
                </a:solidFill>
                <a:latin typeface="Avenir Medium"/>
                <a:ea typeface="Avenir Medium"/>
                <a:cs typeface="Avenir Medium"/>
                <a:sym typeface="Avenir Medium"/>
              </a:defRPr>
            </a:pPr>
            <a:r>
              <a:rPr dirty="0"/>
              <a:t>Bill Donnelly</a:t>
            </a:r>
          </a:p>
          <a:p>
            <a:pPr algn="l">
              <a:defRPr sz="2100" b="0">
                <a:solidFill>
                  <a:srgbClr val="6C6C6C"/>
                </a:solidFill>
                <a:latin typeface="Avenir Medium"/>
                <a:ea typeface="Avenir Medium"/>
                <a:cs typeface="Avenir Medium"/>
                <a:sym typeface="Avenir Medium"/>
              </a:defRPr>
            </a:pPr>
            <a:r>
              <a:rPr dirty="0"/>
              <a:t>Adrienne Stern</a:t>
            </a:r>
          </a:p>
        </p:txBody>
      </p:sp>
      <p:sp>
        <p:nvSpPr>
          <p:cNvPr id="169" name="Directed by…"/>
          <p:cNvSpPr txBox="1"/>
          <p:nvPr/>
        </p:nvSpPr>
        <p:spPr>
          <a:xfrm>
            <a:off x="3671349" y="1447052"/>
            <a:ext cx="2693045" cy="7858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7200">
              <a:defRPr sz="2100" b="0">
                <a:solidFill>
                  <a:srgbClr val="434343"/>
                </a:solidFill>
                <a:latin typeface="Avenir Heavy"/>
                <a:ea typeface="Avenir Heavy"/>
                <a:cs typeface="Avenir Heavy"/>
                <a:sym typeface="Avenir Heavy"/>
              </a:defRPr>
            </a:pPr>
            <a:r>
              <a:rPr lang="tr-TR" dirty="0"/>
              <a:t>Yönetmen</a:t>
            </a:r>
            <a:endParaRPr dirty="0"/>
          </a:p>
          <a:p>
            <a:pPr algn="just" defTabSz="457200">
              <a:defRPr sz="2100" b="0">
                <a:solidFill>
                  <a:srgbClr val="434343"/>
                </a:solidFill>
                <a:latin typeface="Avenir Heavy"/>
                <a:ea typeface="Avenir Heavy"/>
                <a:cs typeface="Avenir Heavy"/>
                <a:sym typeface="Avenir Heavy"/>
              </a:defRPr>
            </a:pPr>
            <a:r>
              <a:rPr lang="tr-TR" dirty="0"/>
              <a:t>Senaryo</a:t>
            </a:r>
            <a:endParaRPr dirty="0"/>
          </a:p>
          <a:p>
            <a:pPr algn="just" defTabSz="457200">
              <a:defRPr sz="2100" b="0">
                <a:solidFill>
                  <a:srgbClr val="434343"/>
                </a:solidFill>
                <a:latin typeface="Avenir Heavy"/>
                <a:ea typeface="Avenir Heavy"/>
                <a:cs typeface="Avenir Heavy"/>
                <a:sym typeface="Avenir Heavy"/>
              </a:defRPr>
            </a:pPr>
            <a:r>
              <a:rPr lang="tr-TR" dirty="0"/>
              <a:t>Hikaye</a:t>
            </a: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r>
              <a:rPr lang="tr-TR" dirty="0"/>
              <a:t>Yapımcılar</a:t>
            </a: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r>
              <a:rPr lang="tr-TR" dirty="0"/>
              <a:t>Ortak Yapımcılar</a:t>
            </a:r>
            <a:endParaRPr dirty="0"/>
          </a:p>
          <a:p>
            <a:pPr algn="just" defTabSz="457200">
              <a:defRPr sz="2100" b="0">
                <a:solidFill>
                  <a:srgbClr val="434343"/>
                </a:solidFill>
                <a:latin typeface="Avenir Heavy"/>
                <a:ea typeface="Avenir Heavy"/>
                <a:cs typeface="Avenir Heavy"/>
                <a:sym typeface="Avenir Heavy"/>
              </a:defRPr>
            </a:pPr>
            <a:r>
              <a:rPr lang="tr-TR" dirty="0"/>
              <a:t>Yürütücü Yapımcılar</a:t>
            </a: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r>
              <a:rPr lang="tr-TR" dirty="0"/>
              <a:t>Görüntü Yönetmeni</a:t>
            </a:r>
            <a:endParaRPr dirty="0"/>
          </a:p>
          <a:p>
            <a:pPr algn="just" defTabSz="457200">
              <a:defRPr sz="2100" b="0">
                <a:solidFill>
                  <a:srgbClr val="434343"/>
                </a:solidFill>
                <a:latin typeface="Avenir Heavy"/>
                <a:ea typeface="Avenir Heavy"/>
                <a:cs typeface="Avenir Heavy"/>
                <a:sym typeface="Avenir Heavy"/>
              </a:defRPr>
            </a:pPr>
            <a:r>
              <a:rPr lang="tr-TR" dirty="0"/>
              <a:t>Yapım Tasarımı</a:t>
            </a:r>
            <a:endParaRPr dirty="0"/>
          </a:p>
          <a:p>
            <a:pPr algn="just" defTabSz="457200">
              <a:defRPr sz="2100" b="0">
                <a:solidFill>
                  <a:srgbClr val="434343"/>
                </a:solidFill>
                <a:latin typeface="Avenir Heavy"/>
                <a:ea typeface="Avenir Heavy"/>
                <a:cs typeface="Avenir Heavy"/>
                <a:sym typeface="Avenir Heavy"/>
              </a:defRPr>
            </a:pPr>
            <a:r>
              <a:rPr lang="tr-TR" dirty="0"/>
              <a:t>Kostüm</a:t>
            </a:r>
            <a:endParaRPr dirty="0"/>
          </a:p>
          <a:p>
            <a:pPr algn="just" defTabSz="457200">
              <a:defRPr sz="2100" b="0">
                <a:solidFill>
                  <a:srgbClr val="434343"/>
                </a:solidFill>
                <a:latin typeface="Avenir Heavy"/>
                <a:ea typeface="Avenir Heavy"/>
                <a:cs typeface="Avenir Heavy"/>
                <a:sym typeface="Avenir Heavy"/>
              </a:defRPr>
            </a:pPr>
            <a:r>
              <a:rPr lang="tr-TR" dirty="0"/>
              <a:t>Kurgu</a:t>
            </a: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r>
              <a:rPr lang="tr-TR" dirty="0"/>
              <a:t>Müzik</a:t>
            </a:r>
            <a:endParaRPr dirty="0"/>
          </a:p>
          <a:p>
            <a:pPr algn="just" defTabSz="457200">
              <a:defRPr sz="2100" b="0">
                <a:solidFill>
                  <a:srgbClr val="434343"/>
                </a:solidFill>
                <a:latin typeface="Avenir Heavy"/>
                <a:ea typeface="Avenir Heavy"/>
                <a:cs typeface="Avenir Heavy"/>
                <a:sym typeface="Avenir Heavy"/>
              </a:defRPr>
            </a:pPr>
            <a:r>
              <a:rPr lang="tr-TR" dirty="0"/>
              <a:t>Ses Tasarımı</a:t>
            </a: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r>
              <a:rPr lang="tr-TR" dirty="0"/>
              <a:t>Kast Direktörü</a:t>
            </a:r>
            <a:endParaRPr dirty="0"/>
          </a:p>
          <a:p>
            <a:pPr algn="just" defTabSz="457200">
              <a:defRPr sz="2100" b="0">
                <a:solidFill>
                  <a:srgbClr val="434343"/>
                </a:solidFill>
                <a:latin typeface="Avenir Heavy"/>
                <a:ea typeface="Avenir Heavy"/>
                <a:cs typeface="Avenir Heavy"/>
                <a:sym typeface="Avenir Heavy"/>
              </a:defRPr>
            </a:pPr>
            <a:endParaRPr dirty="0"/>
          </a:p>
          <a:p>
            <a:pPr algn="just" defTabSz="457200">
              <a:defRPr sz="2100" b="0">
                <a:solidFill>
                  <a:srgbClr val="434343"/>
                </a:solidFill>
                <a:latin typeface="Avenir Heavy"/>
                <a:ea typeface="Avenir Heavy"/>
                <a:cs typeface="Avenir Heavy"/>
                <a:sym typeface="Avenir Heavy"/>
              </a:defRPr>
            </a:pPr>
            <a:endParaRPr dirty="0"/>
          </a:p>
        </p:txBody>
      </p:sp>
      <p:sp>
        <p:nvSpPr>
          <p:cNvPr id="170" name="CREDITS"/>
          <p:cNvSpPr txBox="1"/>
          <p:nvPr/>
        </p:nvSpPr>
        <p:spPr>
          <a:xfrm>
            <a:off x="961166" y="1458515"/>
            <a:ext cx="162704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just" defTabSz="457200">
              <a:defRPr sz="2000" b="0">
                <a:solidFill>
                  <a:srgbClr val="434343"/>
                </a:solidFill>
                <a:latin typeface="Avenir Heavy"/>
                <a:ea typeface="Avenir Heavy"/>
                <a:cs typeface="Avenir Heavy"/>
                <a:sym typeface="Avenir Heavy"/>
              </a:defRPr>
            </a:lvl1pPr>
          </a:lstStyle>
          <a:p>
            <a:r>
              <a:rPr lang="tr-TR" dirty="0"/>
              <a:t>KREDİ BLOK</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Body"/>
          <p:cNvSpPr txBox="1">
            <a:spLocks noGrp="1"/>
          </p:cNvSpPr>
          <p:nvPr>
            <p:ph type="subTitle" sz="quarter" idx="1"/>
          </p:nvPr>
        </p:nvSpPr>
        <p:spPr>
          <a:prstGeom prst="rect">
            <a:avLst/>
          </a:prstGeom>
        </p:spPr>
        <p:txBody>
          <a:bodyPr/>
          <a:lstStyle/>
          <a:p>
            <a:endParaRPr/>
          </a:p>
        </p:txBody>
      </p:sp>
      <p:sp>
        <p:nvSpPr>
          <p:cNvPr id="173" name="Rectangle"/>
          <p:cNvSpPr/>
          <p:nvPr/>
        </p:nvSpPr>
        <p:spPr>
          <a:xfrm>
            <a:off x="451974" y="326925"/>
            <a:ext cx="12100852" cy="58225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p:txBody>
      </p:sp>
      <p:sp>
        <p:nvSpPr>
          <p:cNvPr id="174"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75" name="Johnny Whitworth (“Christian Baker”)"/>
          <p:cNvSpPr txBox="1"/>
          <p:nvPr/>
        </p:nvSpPr>
        <p:spPr>
          <a:xfrm>
            <a:off x="1236688" y="495707"/>
            <a:ext cx="4667505" cy="490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u="sng">
                <a:solidFill>
                  <a:srgbClr val="434343"/>
                </a:solidFill>
                <a:latin typeface="Avenir Heavy"/>
                <a:ea typeface="Avenir Heavy"/>
                <a:cs typeface="Avenir Heavy"/>
                <a:sym typeface="Avenir Heavy"/>
              </a:defRPr>
            </a:pPr>
            <a:r>
              <a:rPr dirty="0"/>
              <a:t>Johnny Whitworth (“Christian Baker”)</a:t>
            </a:r>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p:txBody>
      </p:sp>
      <p:sp>
        <p:nvSpPr>
          <p:cNvPr id="176" name="Rectangle"/>
          <p:cNvSpPr/>
          <p:nvPr/>
        </p:nvSpPr>
        <p:spPr>
          <a:xfrm>
            <a:off x="5704498" y="6652757"/>
            <a:ext cx="2709726" cy="2748871"/>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77" name="Rectangle"/>
          <p:cNvSpPr/>
          <p:nvPr/>
        </p:nvSpPr>
        <p:spPr>
          <a:xfrm>
            <a:off x="-1237191" y="7552887"/>
            <a:ext cx="4362450" cy="1705006"/>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78" name="Notable Credits:…"/>
          <p:cNvSpPr txBox="1"/>
          <p:nvPr/>
        </p:nvSpPr>
        <p:spPr>
          <a:xfrm>
            <a:off x="1298446" y="3721621"/>
            <a:ext cx="1066190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2000" b="0" u="sng">
                <a:solidFill>
                  <a:srgbClr val="434343"/>
                </a:solidFill>
                <a:latin typeface="Avenir Book"/>
                <a:ea typeface="Avenir Book"/>
                <a:cs typeface="Avenir Book"/>
                <a:sym typeface="Avenir Book"/>
              </a:defRPr>
            </a:pPr>
            <a:r>
              <a:rPr lang="tr-TR" sz="1600" dirty="0">
                <a:latin typeface="Avenir Book" panose="02000503020000020003" pitchFamily="2" charset="0"/>
              </a:rPr>
              <a:t>Seçme Yapımlar</a:t>
            </a:r>
            <a:r>
              <a:rPr sz="1600" dirty="0">
                <a:latin typeface="Avenir Book" panose="02000503020000020003" pitchFamily="2" charset="0"/>
              </a:rPr>
              <a:t>:</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Limitless</a:t>
            </a:r>
            <a:r>
              <a:rPr sz="1600" dirty="0">
                <a:latin typeface="Avenir Book" panose="02000503020000020003" pitchFamily="2" charset="0"/>
              </a:rPr>
              <a:t> starring Bradley Cooper and Robert De Niro</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Ghost Rider: Spirit of Vengeance</a:t>
            </a:r>
            <a:r>
              <a:rPr sz="1600" dirty="0">
                <a:latin typeface="Avenir Book" panose="02000503020000020003" pitchFamily="2" charset="0"/>
              </a:rPr>
              <a:t> starring Nicolas Cage and Idris Elba</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3:10 to Yuma</a:t>
            </a:r>
            <a:r>
              <a:rPr sz="1600" dirty="0">
                <a:latin typeface="Avenir Book" panose="02000503020000020003" pitchFamily="2" charset="0"/>
              </a:rPr>
              <a:t> starring Christian Bale and Russell Crowe</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The Rainmaker</a:t>
            </a:r>
            <a:r>
              <a:rPr sz="1600" dirty="0">
                <a:latin typeface="Avenir Book" panose="02000503020000020003" pitchFamily="2" charset="0"/>
              </a:rPr>
              <a:t> starring Matt Damon and Jon Voight / director: Francis Ford Coppola</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Empire Records</a:t>
            </a:r>
            <a:r>
              <a:rPr sz="1600" dirty="0">
                <a:latin typeface="Avenir Book" panose="02000503020000020003" pitchFamily="2" charset="0"/>
              </a:rPr>
              <a:t> starring Renee Zellweger, Liv Tyler and Anthony LaPaglia</a:t>
            </a:r>
          </a:p>
        </p:txBody>
      </p:sp>
      <p:pic>
        <p:nvPicPr>
          <p:cNvPr id="179" name="6076223_orig.jpg" descr="6076223_orig.jpg"/>
          <p:cNvPicPr>
            <a:picLocks noChangeAspect="1"/>
          </p:cNvPicPr>
          <p:nvPr/>
        </p:nvPicPr>
        <p:blipFill>
          <a:blip r:embed="rId2"/>
          <a:stretch>
            <a:fillRect/>
          </a:stretch>
        </p:blipFill>
        <p:spPr>
          <a:xfrm>
            <a:off x="5704498" y="6650108"/>
            <a:ext cx="5033159" cy="2816258"/>
          </a:xfrm>
          <a:prstGeom prst="rect">
            <a:avLst/>
          </a:prstGeom>
          <a:ln w="12700">
            <a:miter lim="400000"/>
          </a:ln>
        </p:spPr>
      </p:pic>
      <p:sp>
        <p:nvSpPr>
          <p:cNvPr id="180" name="Johnny Whitworth (born October 31, 1975) is an American actor. He is known for his roles as A.J. in Empire Records (1995), as Donny Ray Black in Francis Ford Coppola's The Rainmaker (1997), as Vernon Gant in Limitless (2011), as  in the Marvel superhero film Ghost Rider: Spirit of Vengeance (2011), and as Cage Wallace in The CW's series The 100."/>
          <p:cNvSpPr txBox="1"/>
          <p:nvPr/>
        </p:nvSpPr>
        <p:spPr>
          <a:xfrm>
            <a:off x="1270000" y="2187371"/>
            <a:ext cx="10596071"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a:solidFill>
                  <a:srgbClr val="434343"/>
                </a:solidFill>
              </a:defRPr>
            </a:pPr>
            <a:r>
              <a:rPr lang="tr-TR" sz="1600" b="0" dirty="0">
                <a:latin typeface="Avenir Book" panose="02000503020000020003" pitchFamily="2" charset="0"/>
              </a:rPr>
              <a:t>Filmde </a:t>
            </a:r>
            <a:r>
              <a:rPr lang="tr-TR" sz="1600" b="0" dirty="0" err="1">
                <a:latin typeface="Avenir Book" panose="02000503020000020003" pitchFamily="2" charset="0"/>
              </a:rPr>
              <a:t>Christian</a:t>
            </a:r>
            <a:r>
              <a:rPr lang="tr-TR" sz="1600" b="0" dirty="0">
                <a:latin typeface="Avenir Book" panose="02000503020000020003" pitchFamily="2" charset="0"/>
              </a:rPr>
              <a:t> rolünde izlediğimiz </a:t>
            </a:r>
            <a:r>
              <a:rPr sz="1600" b="0" dirty="0">
                <a:latin typeface="Avenir Book" panose="02000503020000020003" pitchFamily="2" charset="0"/>
              </a:rPr>
              <a:t>Johnny Whitworth 1975</a:t>
            </a:r>
            <a:r>
              <a:rPr lang="tr-TR" sz="1600" b="0" dirty="0">
                <a:latin typeface="Avenir Book" panose="02000503020000020003" pitchFamily="2" charset="0"/>
              </a:rPr>
              <a:t> yılında Amerika’da doğdu. 1995 tarihli </a:t>
            </a:r>
            <a:r>
              <a:rPr sz="1600" b="0" i="1" dirty="0">
                <a:latin typeface="Avenir Book" panose="02000503020000020003" pitchFamily="2" charset="0"/>
              </a:rPr>
              <a:t>Empire Records</a:t>
            </a:r>
            <a:r>
              <a:rPr sz="1600" b="0" dirty="0">
                <a:latin typeface="Avenir Book" panose="02000503020000020003" pitchFamily="2" charset="0"/>
              </a:rPr>
              <a:t> </a:t>
            </a:r>
            <a:r>
              <a:rPr lang="tr-TR" sz="1600" b="0" dirty="0">
                <a:latin typeface="Avenir Book" panose="02000503020000020003" pitchFamily="2" charset="0"/>
              </a:rPr>
              <a:t>filmindeki A.J. rolüyle çıkış yakaladı. </a:t>
            </a:r>
            <a:r>
              <a:rPr sz="1600" b="0" dirty="0">
                <a:latin typeface="Avenir Book" panose="02000503020000020003" pitchFamily="2" charset="0"/>
              </a:rPr>
              <a:t>Francis Ford Coppola</a:t>
            </a:r>
            <a:r>
              <a:rPr lang="tr-TR" sz="1600" b="0" dirty="0">
                <a:latin typeface="Avenir Book" panose="02000503020000020003" pitchFamily="2" charset="0"/>
              </a:rPr>
              <a:t> imzalı yine 1997 yapımı </a:t>
            </a:r>
            <a:r>
              <a:rPr sz="1600" b="0" i="1" dirty="0">
                <a:latin typeface="Avenir Book" panose="02000503020000020003" pitchFamily="2" charset="0"/>
              </a:rPr>
              <a:t>The Rainmaker</a:t>
            </a:r>
            <a:r>
              <a:rPr lang="tr-TR" sz="1600" b="0" i="1" dirty="0">
                <a:latin typeface="Avenir Book" panose="02000503020000020003" pitchFamily="2" charset="0"/>
              </a:rPr>
              <a:t>’da</a:t>
            </a:r>
            <a:r>
              <a:rPr sz="1600" b="0" dirty="0">
                <a:latin typeface="Avenir Book" panose="02000503020000020003" pitchFamily="2" charset="0"/>
              </a:rPr>
              <a:t> </a:t>
            </a:r>
            <a:r>
              <a:rPr lang="tr-TR" sz="1600" b="0" dirty="0">
                <a:latin typeface="Avenir Book" panose="02000503020000020003" pitchFamily="2" charset="0"/>
              </a:rPr>
              <a:t>canlandırdığı </a:t>
            </a:r>
            <a:r>
              <a:rPr lang="tr-TR" sz="1600" b="0" dirty="0" err="1">
                <a:latin typeface="Avenir Book" panose="02000503020000020003" pitchFamily="2" charset="0"/>
              </a:rPr>
              <a:t>Donny</a:t>
            </a:r>
            <a:r>
              <a:rPr lang="tr-TR" sz="1600" b="0" dirty="0">
                <a:latin typeface="Avenir Book" panose="02000503020000020003" pitchFamily="2" charset="0"/>
              </a:rPr>
              <a:t> Ray Black </a:t>
            </a:r>
            <a:r>
              <a:rPr sz="1600" b="0" dirty="0">
                <a:latin typeface="Avenir Book" panose="02000503020000020003" pitchFamily="2" charset="0"/>
              </a:rPr>
              <a:t>a</a:t>
            </a:r>
            <a:r>
              <a:rPr lang="tr-TR" sz="1600" b="0" dirty="0" err="1">
                <a:latin typeface="Avenir Book" panose="02000503020000020003" pitchFamily="2" charset="0"/>
              </a:rPr>
              <a:t>ktörün</a:t>
            </a:r>
            <a:r>
              <a:rPr lang="tr-TR" sz="1600" b="0" dirty="0">
                <a:latin typeface="Avenir Book" panose="02000503020000020003" pitchFamily="2" charset="0"/>
              </a:rPr>
              <a:t> bir başka unutulmaz rolüdür. </a:t>
            </a:r>
            <a:r>
              <a:rPr lang="tr-TR" sz="1600" b="0" dirty="0" err="1">
                <a:latin typeface="Avenir Book" panose="02000503020000020003" pitchFamily="2" charset="0"/>
              </a:rPr>
              <a:t>Whitworth’u</a:t>
            </a:r>
            <a:r>
              <a:rPr lang="tr-TR" sz="1600" b="0" dirty="0">
                <a:latin typeface="Avenir Book" panose="02000503020000020003" pitchFamily="2" charset="0"/>
              </a:rPr>
              <a:t> daha yakın dönemde</a:t>
            </a:r>
            <a:r>
              <a:rPr sz="1600" b="0" dirty="0">
                <a:latin typeface="Avenir Book" panose="02000503020000020003" pitchFamily="2" charset="0"/>
              </a:rPr>
              <a:t> </a:t>
            </a:r>
            <a:r>
              <a:rPr sz="1600" b="0" i="1" dirty="0">
                <a:latin typeface="Avenir Book" panose="02000503020000020003" pitchFamily="2" charset="0"/>
              </a:rPr>
              <a:t>Limitless</a:t>
            </a:r>
            <a:r>
              <a:rPr sz="1600" b="0" dirty="0">
                <a:latin typeface="Avenir Book" panose="02000503020000020003" pitchFamily="2" charset="0"/>
              </a:rPr>
              <a:t> (2011)</a:t>
            </a:r>
            <a:r>
              <a:rPr lang="tr-TR" sz="1600" b="0" dirty="0">
                <a:latin typeface="Avenir Book" panose="02000503020000020003" pitchFamily="2" charset="0"/>
              </a:rPr>
              <a:t> ve</a:t>
            </a:r>
            <a:r>
              <a:rPr sz="1600" b="0" dirty="0">
                <a:latin typeface="Avenir Book" panose="02000503020000020003" pitchFamily="2" charset="0"/>
              </a:rPr>
              <a:t> Marvel </a:t>
            </a:r>
            <a:r>
              <a:rPr lang="tr-TR" sz="1600" b="0" dirty="0">
                <a:latin typeface="Avenir Book" panose="02000503020000020003" pitchFamily="2" charset="0"/>
              </a:rPr>
              <a:t>yapımı </a:t>
            </a:r>
            <a:r>
              <a:rPr sz="1600" b="0" i="1" dirty="0">
                <a:latin typeface="Avenir Book" panose="02000503020000020003" pitchFamily="2" charset="0"/>
              </a:rPr>
              <a:t>Ghost Rider: Spirit of Vengeance</a:t>
            </a:r>
            <a:r>
              <a:rPr sz="1600" b="0" dirty="0">
                <a:latin typeface="Avenir Book" panose="02000503020000020003" pitchFamily="2" charset="0"/>
              </a:rPr>
              <a:t> (2011)</a:t>
            </a:r>
            <a:r>
              <a:rPr lang="tr-TR" sz="1600" b="0" dirty="0">
                <a:latin typeface="Avenir Book" panose="02000503020000020003" pitchFamily="2" charset="0"/>
              </a:rPr>
              <a:t> filmlerinde izledik. </a:t>
            </a:r>
            <a:r>
              <a:rPr lang="tr-TR" sz="1600" b="0" dirty="0" err="1">
                <a:latin typeface="Avenir Book" panose="02000503020000020003" pitchFamily="2" charset="0"/>
              </a:rPr>
              <a:t>Whitworth</a:t>
            </a:r>
            <a:r>
              <a:rPr lang="tr-TR" sz="1600" b="0" dirty="0">
                <a:latin typeface="Avenir Book" panose="02000503020000020003" pitchFamily="2" charset="0"/>
              </a:rPr>
              <a:t> son zamanların popüler dizilerinden </a:t>
            </a:r>
            <a:r>
              <a:rPr sz="1600" b="0" i="1" dirty="0">
                <a:latin typeface="Avenir Book" panose="02000503020000020003" pitchFamily="2" charset="0"/>
              </a:rPr>
              <a:t>The 100</a:t>
            </a:r>
            <a:r>
              <a:rPr lang="tr-TR" sz="1600" b="0" i="1" dirty="0">
                <a:latin typeface="Avenir Book" panose="02000503020000020003" pitchFamily="2" charset="0"/>
              </a:rPr>
              <a:t>’da da rol alıyor</a:t>
            </a:r>
            <a:r>
              <a:rPr sz="1600" b="0" dirty="0">
                <a:latin typeface="Avenir Book" panose="02000503020000020003" pitchFamily="2" charset="0"/>
              </a:rPr>
              <a:t>.</a:t>
            </a:r>
          </a:p>
        </p:txBody>
      </p:sp>
      <p:sp>
        <p:nvSpPr>
          <p:cNvPr id="181" name="Text"/>
          <p:cNvSpPr txBox="1"/>
          <p:nvPr/>
        </p:nvSpPr>
        <p:spPr>
          <a:xfrm>
            <a:off x="7602355" y="4705537"/>
            <a:ext cx="712623" cy="461060"/>
          </a:xfrm>
          <a:prstGeom prst="rect">
            <a:avLst/>
          </a:prstGeom>
          <a:ln w="12700">
            <a:miter lim="400000"/>
          </a:ln>
        </p:spPr>
        <p:txBody>
          <a:bodyPr wrap="none" lIns="50800" tIns="50800" rIns="50800" bIns="50800" anchor="ctr">
            <a:spAutoFit/>
          </a:bodyPr>
          <a:lstStyle/>
          <a:p>
            <a:endParaRPr/>
          </a:p>
        </p:txBody>
      </p:sp>
      <p:sp>
        <p:nvSpPr>
          <p:cNvPr id="182" name="Text"/>
          <p:cNvSpPr txBox="1"/>
          <p:nvPr/>
        </p:nvSpPr>
        <p:spPr>
          <a:xfrm>
            <a:off x="7729355" y="4832537"/>
            <a:ext cx="712623" cy="461060"/>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Body"/>
          <p:cNvSpPr txBox="1">
            <a:spLocks noGrp="1"/>
          </p:cNvSpPr>
          <p:nvPr>
            <p:ph type="subTitle" sz="quarter" idx="1"/>
          </p:nvPr>
        </p:nvSpPr>
        <p:spPr>
          <a:prstGeom prst="rect">
            <a:avLst/>
          </a:prstGeom>
        </p:spPr>
        <p:txBody>
          <a:bodyPr/>
          <a:lstStyle/>
          <a:p>
            <a:endParaRPr/>
          </a:p>
        </p:txBody>
      </p:sp>
      <p:sp>
        <p:nvSpPr>
          <p:cNvPr id="185" name="Rectangle"/>
          <p:cNvSpPr/>
          <p:nvPr/>
        </p:nvSpPr>
        <p:spPr>
          <a:xfrm>
            <a:off x="578974" y="382360"/>
            <a:ext cx="12100852" cy="58225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endParaRPr lang="en-US" sz="1600" b="0" dirty="0">
              <a:solidFill>
                <a:schemeClr val="bg1">
                  <a:lumMod val="65000"/>
                  <a:lumOff val="35000"/>
                </a:schemeClr>
              </a:solidFill>
              <a:latin typeface="Avenir Book" panose="02000503020000020003" pitchFamily="2" charset="0"/>
            </a:endParaRPr>
          </a:p>
        </p:txBody>
      </p:sp>
      <p:sp>
        <p:nvSpPr>
          <p:cNvPr id="186"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87" name="Zazie Beetz (“Keysha”)"/>
          <p:cNvSpPr txBox="1"/>
          <p:nvPr/>
        </p:nvSpPr>
        <p:spPr>
          <a:xfrm>
            <a:off x="1270000" y="315382"/>
            <a:ext cx="3211220" cy="4103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u="sng">
                <a:solidFill>
                  <a:srgbClr val="434343"/>
                </a:solidFill>
                <a:latin typeface="Avenir Heavy"/>
                <a:ea typeface="Avenir Heavy"/>
                <a:cs typeface="Avenir Heavy"/>
                <a:sym typeface="Avenir Heavy"/>
              </a:defRPr>
            </a:pPr>
            <a:r>
              <a:rPr dirty="0" err="1"/>
              <a:t>Zazie</a:t>
            </a:r>
            <a:r>
              <a:rPr dirty="0"/>
              <a:t> </a:t>
            </a:r>
            <a:r>
              <a:rPr dirty="0" err="1"/>
              <a:t>Beetz</a:t>
            </a:r>
            <a:r>
              <a:rPr dirty="0"/>
              <a:t> (“</a:t>
            </a:r>
            <a:r>
              <a:rPr dirty="0" err="1"/>
              <a:t>Keysha</a:t>
            </a:r>
            <a:r>
              <a:rPr dirty="0"/>
              <a:t>”)</a:t>
            </a:r>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a:p>
            <a:pPr algn="just" defTabSz="457200">
              <a:defRPr sz="2000" b="0">
                <a:solidFill>
                  <a:srgbClr val="434343"/>
                </a:solidFill>
                <a:latin typeface="Avenir Heavy"/>
                <a:ea typeface="Avenir Heavy"/>
                <a:cs typeface="Avenir Heavy"/>
                <a:sym typeface="Avenir Heavy"/>
              </a:defRPr>
            </a:pPr>
            <a:endParaRPr dirty="0"/>
          </a:p>
        </p:txBody>
      </p:sp>
      <p:sp>
        <p:nvSpPr>
          <p:cNvPr id="188" name="Rectangle"/>
          <p:cNvSpPr/>
          <p:nvPr/>
        </p:nvSpPr>
        <p:spPr>
          <a:xfrm>
            <a:off x="4765792" y="6423765"/>
            <a:ext cx="2867371" cy="3048564"/>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89" name="Joker starring Joaquin Phoenix and Robert De Niro…"/>
          <p:cNvSpPr txBox="1"/>
          <p:nvPr/>
        </p:nvSpPr>
        <p:spPr>
          <a:xfrm>
            <a:off x="1270000" y="4617778"/>
            <a:ext cx="8656425" cy="250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000" b="0">
                <a:solidFill>
                  <a:srgbClr val="434343"/>
                </a:solidFill>
                <a:latin typeface="Avenir Book"/>
                <a:ea typeface="Avenir Book"/>
                <a:cs typeface="Avenir Book"/>
                <a:sym typeface="Avenir Book"/>
              </a:defRPr>
            </a:pPr>
            <a:r>
              <a:rPr lang="en-US" sz="1600" i="1" u="sng" dirty="0" err="1">
                <a:latin typeface="Avenir Book" panose="02000503020000020003" pitchFamily="2" charset="0"/>
                <a:ea typeface="Avenir Book Oblique"/>
                <a:cs typeface="Avenir Book Oblique"/>
                <a:sym typeface="Avenir Book Oblique"/>
              </a:rPr>
              <a:t>Seçme</a:t>
            </a:r>
            <a:r>
              <a:rPr lang="en-US" sz="1600" i="1" u="sng" dirty="0">
                <a:latin typeface="Avenir Book" panose="02000503020000020003" pitchFamily="2" charset="0"/>
                <a:ea typeface="Avenir Book Oblique"/>
                <a:cs typeface="Avenir Book Oblique"/>
                <a:sym typeface="Avenir Book Oblique"/>
              </a:rPr>
              <a:t> </a:t>
            </a:r>
            <a:r>
              <a:rPr lang="en-US" sz="1600" i="1" u="sng" dirty="0" err="1">
                <a:latin typeface="Avenir Book" panose="02000503020000020003" pitchFamily="2" charset="0"/>
                <a:ea typeface="Avenir Book Oblique"/>
                <a:cs typeface="Avenir Book Oblique"/>
                <a:sym typeface="Avenir Book Oblique"/>
              </a:rPr>
              <a:t>Yapımlar</a:t>
            </a:r>
            <a:r>
              <a:rPr lang="en-US" sz="1600" i="1" u="sng" dirty="0">
                <a:latin typeface="Avenir Book" panose="02000503020000020003" pitchFamily="2" charset="0"/>
                <a:ea typeface="Avenir Book Oblique"/>
                <a:cs typeface="Avenir Book Oblique"/>
                <a:sym typeface="Avenir Book Oblique"/>
              </a:rPr>
              <a:t>:</a:t>
            </a: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Joker</a:t>
            </a:r>
            <a:r>
              <a:rPr sz="1600" dirty="0">
                <a:latin typeface="Avenir Book" panose="02000503020000020003" pitchFamily="2" charset="0"/>
              </a:rPr>
              <a:t> starring Joaquin Phoenix and Robert De Niro</a:t>
            </a: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Lucy in the Sky</a:t>
            </a:r>
            <a:r>
              <a:rPr sz="1600" dirty="0">
                <a:latin typeface="Avenir Book" panose="02000503020000020003" pitchFamily="2" charset="0"/>
              </a:rPr>
              <a:t> starring Natalie Portman and Jon Hamm</a:t>
            </a: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Deadpool 2</a:t>
            </a:r>
            <a:r>
              <a:rPr sz="1600" dirty="0">
                <a:latin typeface="Avenir Book" panose="02000503020000020003" pitchFamily="2" charset="0"/>
              </a:rPr>
              <a:t> starring Ryan Reynolds and Josh Brolin</a:t>
            </a:r>
          </a:p>
          <a:p>
            <a:pPr algn="just"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Wounds</a:t>
            </a:r>
            <a:r>
              <a:rPr sz="1600" dirty="0">
                <a:latin typeface="Avenir Book" panose="02000503020000020003" pitchFamily="2" charset="0"/>
              </a:rPr>
              <a:t> starring </a:t>
            </a:r>
            <a:r>
              <a:rPr sz="1600" dirty="0" err="1">
                <a:latin typeface="Avenir Book" panose="02000503020000020003" pitchFamily="2" charset="0"/>
              </a:rPr>
              <a:t>Armie</a:t>
            </a:r>
            <a:r>
              <a:rPr sz="1600" dirty="0">
                <a:latin typeface="Avenir Book" panose="02000503020000020003" pitchFamily="2" charset="0"/>
              </a:rPr>
              <a:t> Hammer and Dakota Johnson</a:t>
            </a:r>
          </a:p>
          <a:p>
            <a:pPr algn="just" defTabSz="457200">
              <a:defRPr sz="2000" b="0">
                <a:solidFill>
                  <a:srgbClr val="434343"/>
                </a:solidFill>
                <a:latin typeface="Avenir Book"/>
                <a:ea typeface="Avenir Book"/>
                <a:cs typeface="Avenir Book"/>
                <a:sym typeface="Avenir Book"/>
              </a:defRPr>
            </a:pPr>
            <a:endParaRPr sz="1600" dirty="0"/>
          </a:p>
          <a:p>
            <a:pPr algn="just" defTabSz="457200">
              <a:defRPr sz="20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endParaRPr dirty="0"/>
          </a:p>
          <a:p>
            <a:pPr algn="just" defTabSz="457200">
              <a:defRPr sz="2000" b="0">
                <a:solidFill>
                  <a:srgbClr val="434343"/>
                </a:solidFill>
                <a:latin typeface="Avenir Book"/>
                <a:ea typeface="Avenir Book"/>
                <a:cs typeface="Avenir Book"/>
                <a:sym typeface="Avenir Book"/>
              </a:defRPr>
            </a:pPr>
            <a:endParaRPr dirty="0"/>
          </a:p>
        </p:txBody>
      </p:sp>
      <p:pic>
        <p:nvPicPr>
          <p:cNvPr id="1026" name="Picture 2">
            <a:extLst>
              <a:ext uri="{FF2B5EF4-FFF2-40B4-BE49-F238E27FC236}">
                <a16:creationId xmlns:a16="http://schemas.microsoft.com/office/drawing/2014/main" id="{AA45B3C8-C988-4E42-B4C6-5C0E5A68A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700" y="6333460"/>
            <a:ext cx="2092579" cy="3138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8FECBD-D40B-8948-8251-DD13708EA0F8}"/>
              </a:ext>
            </a:extLst>
          </p:cNvPr>
          <p:cNvSpPr txBox="1"/>
          <p:nvPr/>
        </p:nvSpPr>
        <p:spPr>
          <a:xfrm>
            <a:off x="1270000" y="2111202"/>
            <a:ext cx="10857043"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600" b="0" dirty="0" err="1">
                <a:solidFill>
                  <a:schemeClr val="bg1">
                    <a:lumMod val="65000"/>
                    <a:lumOff val="35000"/>
                  </a:schemeClr>
                </a:solidFill>
                <a:latin typeface="Avenir Book" panose="02000503020000020003" pitchFamily="2" charset="0"/>
              </a:rPr>
              <a:t>Alman-Amerikalı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Zazie</a:t>
            </a:r>
            <a:r>
              <a:rPr lang="en-US" sz="1600" b="0" dirty="0">
                <a:solidFill>
                  <a:schemeClr val="bg1">
                    <a:lumMod val="65000"/>
                    <a:lumOff val="35000"/>
                  </a:schemeClr>
                </a:solidFill>
                <a:latin typeface="Avenir Book" panose="02000503020000020003" pitchFamily="2" charset="0"/>
              </a:rPr>
              <a:t> Olivia </a:t>
            </a:r>
            <a:r>
              <a:rPr lang="en-US" sz="1600" b="0" dirty="0" err="1">
                <a:solidFill>
                  <a:schemeClr val="bg1">
                    <a:lumMod val="65000"/>
                    <a:lumOff val="35000"/>
                  </a:schemeClr>
                </a:solidFill>
                <a:latin typeface="Avenir Book" panose="02000503020000020003" pitchFamily="2" charset="0"/>
              </a:rPr>
              <a:t>Beetz</a:t>
            </a:r>
            <a:r>
              <a:rPr lang="en-US" sz="1600" b="0" dirty="0">
                <a:solidFill>
                  <a:schemeClr val="bg1">
                    <a:lumMod val="65000"/>
                    <a:lumOff val="35000"/>
                  </a:schemeClr>
                </a:solidFill>
                <a:latin typeface="Avenir Book" panose="02000503020000020003" pitchFamily="2" charset="0"/>
              </a:rPr>
              <a:t> Emmy </a:t>
            </a:r>
            <a:r>
              <a:rPr lang="en-US" sz="1600" b="0" dirty="0" err="1">
                <a:solidFill>
                  <a:schemeClr val="bg1">
                    <a:lumMod val="65000"/>
                    <a:lumOff val="35000"/>
                  </a:schemeClr>
                </a:solidFill>
                <a:latin typeface="Avenir Book" panose="02000503020000020003" pitchFamily="2" charset="0"/>
              </a:rPr>
              <a:t>adayı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olmuş</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genç</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yıldız</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Beetz’e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bu</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adaylık</a:t>
            </a:r>
            <a:r>
              <a:rPr lang="en-US" sz="1600" b="0" dirty="0">
                <a:solidFill>
                  <a:schemeClr val="bg1">
                    <a:lumMod val="65000"/>
                    <a:lumOff val="35000"/>
                  </a:schemeClr>
                </a:solidFill>
                <a:latin typeface="Avenir Book" panose="02000503020000020003" pitchFamily="2" charset="0"/>
              </a:rPr>
              <a:t> FX </a:t>
            </a:r>
            <a:r>
              <a:rPr lang="en-US" sz="1600" b="0" dirty="0" err="1">
                <a:solidFill>
                  <a:schemeClr val="bg1">
                    <a:lumMod val="65000"/>
                    <a:lumOff val="35000"/>
                  </a:schemeClr>
                </a:solidFill>
                <a:latin typeface="Avenir Book" panose="02000503020000020003" pitchFamily="2" charset="0"/>
              </a:rPr>
              <a:t>yapımı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komedi</a:t>
            </a:r>
            <a:r>
              <a:rPr lang="en-US" sz="1600" b="0" dirty="0">
                <a:solidFill>
                  <a:schemeClr val="bg1">
                    <a:lumMod val="65000"/>
                    <a:lumOff val="35000"/>
                  </a:schemeClr>
                </a:solidFill>
                <a:latin typeface="Avenir Book" panose="02000503020000020003" pitchFamily="2" charset="0"/>
              </a:rPr>
              <a:t>-drama </a:t>
            </a:r>
            <a:r>
              <a:rPr lang="en-US" sz="1600" b="0" dirty="0" err="1">
                <a:solidFill>
                  <a:schemeClr val="bg1">
                    <a:lumMod val="65000"/>
                    <a:lumOff val="35000"/>
                  </a:schemeClr>
                </a:solidFill>
                <a:latin typeface="Avenir Book" panose="02000503020000020003" pitchFamily="2" charset="0"/>
              </a:rPr>
              <a:t>serisi</a:t>
            </a:r>
            <a:r>
              <a:rPr lang="en-US" sz="1600" b="0"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Atlanta’daki</a:t>
            </a:r>
            <a:r>
              <a:rPr lang="en-US" sz="1600" b="0" i="1" dirty="0">
                <a:solidFill>
                  <a:schemeClr val="bg1">
                    <a:lumMod val="65000"/>
                    <a:lumOff val="35000"/>
                  </a:schemeClr>
                </a:solidFill>
                <a:latin typeface="Avenir Book" panose="02000503020000020003" pitchFamily="2" charset="0"/>
              </a:rPr>
              <a:t> (2016 -) </a:t>
            </a:r>
            <a:r>
              <a:rPr lang="en-US" sz="1600" b="0" dirty="0" err="1">
                <a:solidFill>
                  <a:schemeClr val="bg1">
                    <a:lumMod val="65000"/>
                    <a:lumOff val="35000"/>
                  </a:schemeClr>
                </a:solidFill>
                <a:latin typeface="Avenir Book" panose="02000503020000020003" pitchFamily="2" charset="0"/>
              </a:rPr>
              <a:t>rolüyle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geldi</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Genç</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oyuncu</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Komedi</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Dizisi</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Dalında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Yardımcı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Kadın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Oyuncu</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kategorisinde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aday</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oldu</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Beetz’in</a:t>
            </a:r>
            <a:r>
              <a:rPr lang="en-US" sz="1600" b="0" dirty="0">
                <a:solidFill>
                  <a:schemeClr val="bg1">
                    <a:lumMod val="65000"/>
                    <a:lumOff val="35000"/>
                  </a:schemeClr>
                </a:solidFill>
                <a:latin typeface="Avenir Book" panose="02000503020000020003" pitchFamily="2" charset="0"/>
              </a:rPr>
              <a:t> son </a:t>
            </a:r>
            <a:r>
              <a:rPr lang="en-US" sz="1600" b="0" dirty="0" err="1">
                <a:solidFill>
                  <a:schemeClr val="bg1">
                    <a:lumMod val="65000"/>
                    <a:lumOff val="35000"/>
                  </a:schemeClr>
                </a:solidFill>
                <a:latin typeface="Avenir Book" panose="02000503020000020003" pitchFamily="2" charset="0"/>
              </a:rPr>
              <a:t>dönemde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rol</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aldığı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diğer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önemli</a:t>
            </a:r>
            <a:r>
              <a:rPr lang="en-US" sz="1600" b="0" dirty="0">
                <a:solidFill>
                  <a:schemeClr val="bg1">
                    <a:lumMod val="65000"/>
                    <a:lumOff val="35000"/>
                  </a:schemeClr>
                </a:solidFill>
                <a:latin typeface="Avenir Book" panose="02000503020000020003" pitchFamily="2" charset="0"/>
              </a:rPr>
              <a:t> dizi Netflix </a:t>
            </a:r>
            <a:r>
              <a:rPr lang="en-US" sz="1600" b="0" dirty="0" err="1">
                <a:solidFill>
                  <a:schemeClr val="bg1">
                    <a:lumMod val="65000"/>
                    <a:lumOff val="35000"/>
                  </a:schemeClr>
                </a:solidFill>
                <a:latin typeface="Avenir Book" panose="02000503020000020003" pitchFamily="2" charset="0"/>
              </a:rPr>
              <a:t>yapımı</a:t>
            </a:r>
            <a:r>
              <a:rPr lang="en-US" sz="1600" b="0" dirty="0">
                <a:solidFill>
                  <a:schemeClr val="bg1">
                    <a:lumMod val="65000"/>
                    <a:lumOff val="35000"/>
                  </a:schemeClr>
                </a:solidFill>
                <a:latin typeface="Avenir Book" panose="02000503020000020003" pitchFamily="2" charset="0"/>
              </a:rPr>
              <a:t> </a:t>
            </a:r>
            <a:r>
              <a:rPr lang="en-US" sz="1600" b="0" i="1" dirty="0">
                <a:solidFill>
                  <a:schemeClr val="bg1">
                    <a:lumMod val="65000"/>
                    <a:lumOff val="35000"/>
                  </a:schemeClr>
                </a:solidFill>
                <a:latin typeface="Avenir Book" panose="02000503020000020003" pitchFamily="2" charset="0"/>
              </a:rPr>
              <a:t>Easy.</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Beetz</a:t>
            </a:r>
            <a:r>
              <a:rPr lang="en-US" sz="1600" b="0" dirty="0">
                <a:solidFill>
                  <a:schemeClr val="bg1">
                    <a:lumMod val="65000"/>
                    <a:lumOff val="35000"/>
                  </a:schemeClr>
                </a:solidFill>
                <a:latin typeface="Avenir Book" panose="02000503020000020003" pitchFamily="2" charset="0"/>
              </a:rPr>
              <a:t> son </a:t>
            </a:r>
            <a:r>
              <a:rPr lang="en-US" sz="1600" b="0" dirty="0" err="1">
                <a:solidFill>
                  <a:schemeClr val="bg1">
                    <a:lumMod val="65000"/>
                    <a:lumOff val="35000"/>
                  </a:schemeClr>
                </a:solidFill>
                <a:latin typeface="Avenir Book" panose="02000503020000020003" pitchFamily="2" charset="0"/>
              </a:rPr>
              <a:t>yıllara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birbirinden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önemli</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işler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sığdırdı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Bilim</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kurgu</a:t>
            </a:r>
            <a:r>
              <a:rPr lang="en-US" sz="1600" b="0" dirty="0">
                <a:solidFill>
                  <a:schemeClr val="bg1">
                    <a:lumMod val="65000"/>
                    <a:lumOff val="35000"/>
                  </a:schemeClr>
                </a:solidFill>
                <a:latin typeface="Avenir Book" panose="02000503020000020003" pitchFamily="2" charset="0"/>
              </a:rPr>
              <a:t> filmi </a:t>
            </a:r>
            <a:r>
              <a:rPr lang="en-US" sz="1600" b="0" i="1" dirty="0" err="1">
                <a:solidFill>
                  <a:schemeClr val="bg1">
                    <a:lumMod val="65000"/>
                    <a:lumOff val="35000"/>
                  </a:schemeClr>
                </a:solidFill>
                <a:latin typeface="Avenir Book" panose="02000503020000020003" pitchFamily="2" charset="0"/>
              </a:rPr>
              <a:t>Geostorm’un</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ardından</a:t>
            </a:r>
            <a:r>
              <a:rPr lang="en-US" sz="1600" b="0" i="1" dirty="0">
                <a:solidFill>
                  <a:schemeClr val="bg1">
                    <a:lumMod val="65000"/>
                    <a:lumOff val="35000"/>
                  </a:schemeClr>
                </a:solidFill>
                <a:latin typeface="Avenir Book" panose="02000503020000020003" pitchFamily="2" charset="0"/>
              </a:rPr>
              <a:t> </a:t>
            </a:r>
            <a:r>
              <a:rPr lang="en-US" sz="1600" b="0" dirty="0">
                <a:solidFill>
                  <a:schemeClr val="bg1">
                    <a:lumMod val="65000"/>
                    <a:lumOff val="35000"/>
                  </a:schemeClr>
                </a:solidFill>
                <a:latin typeface="Avenir Book" panose="02000503020000020003" pitchFamily="2" charset="0"/>
              </a:rPr>
              <a:t>Marvel </a:t>
            </a:r>
            <a:r>
              <a:rPr lang="en-US" sz="1600" b="0" dirty="0" err="1">
                <a:solidFill>
                  <a:schemeClr val="bg1">
                    <a:lumMod val="65000"/>
                    <a:lumOff val="35000"/>
                  </a:schemeClr>
                </a:solidFill>
                <a:latin typeface="Avenir Book" panose="02000503020000020003" pitchFamily="2" charset="0"/>
              </a:rPr>
              <a:t>yapımı</a:t>
            </a:r>
            <a:r>
              <a:rPr lang="en-US" sz="1600" b="0" dirty="0">
                <a:solidFill>
                  <a:schemeClr val="bg1">
                    <a:lumMod val="65000"/>
                    <a:lumOff val="35000"/>
                  </a:schemeClr>
                </a:solidFill>
                <a:latin typeface="Avenir Book" panose="02000503020000020003" pitchFamily="2" charset="0"/>
              </a:rPr>
              <a:t> </a:t>
            </a:r>
            <a:r>
              <a:rPr lang="en-US" sz="1600" b="0" i="1" dirty="0">
                <a:solidFill>
                  <a:schemeClr val="bg1">
                    <a:lumMod val="65000"/>
                    <a:lumOff val="35000"/>
                  </a:schemeClr>
                </a:solidFill>
                <a:latin typeface="Avenir Book" panose="02000503020000020003" pitchFamily="2" charset="0"/>
              </a:rPr>
              <a:t>Deadpool 2’de Domino </a:t>
            </a:r>
            <a:r>
              <a:rPr lang="en-US" sz="1600" b="0" i="1" dirty="0" err="1">
                <a:solidFill>
                  <a:schemeClr val="bg1">
                    <a:lumMod val="65000"/>
                    <a:lumOff val="35000"/>
                  </a:schemeClr>
                </a:solidFill>
                <a:latin typeface="Avenir Book" panose="02000503020000020003" pitchFamily="2" charset="0"/>
              </a:rPr>
              <a:t>karakteriyle</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yer</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alan</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Beetz</a:t>
            </a:r>
            <a:r>
              <a:rPr lang="en-US" sz="1600" b="0" i="1" dirty="0">
                <a:solidFill>
                  <a:schemeClr val="bg1">
                    <a:lumMod val="65000"/>
                    <a:lumOff val="35000"/>
                  </a:schemeClr>
                </a:solidFill>
                <a:latin typeface="Avenir Book" panose="02000503020000020003" pitchFamily="2" charset="0"/>
              </a:rPr>
              <a:t>, </a:t>
            </a:r>
            <a:r>
              <a:rPr lang="en-US" sz="1600" b="0" dirty="0">
                <a:solidFill>
                  <a:schemeClr val="bg1">
                    <a:lumMod val="65000"/>
                    <a:lumOff val="35000"/>
                  </a:schemeClr>
                </a:solidFill>
                <a:latin typeface="Avenir Book" panose="02000503020000020003" pitchFamily="2" charset="0"/>
              </a:rPr>
              <a:t>Joaquin </a:t>
            </a:r>
            <a:r>
              <a:rPr lang="en-US" sz="1600" b="0" dirty="0" err="1">
                <a:solidFill>
                  <a:schemeClr val="bg1">
                    <a:lumMod val="65000"/>
                    <a:lumOff val="35000"/>
                  </a:schemeClr>
                </a:solidFill>
                <a:latin typeface="Avenir Book" panose="02000503020000020003" pitchFamily="2" charset="0"/>
              </a:rPr>
              <a:t>Phoenix’in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başrolünde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yer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aldığı</a:t>
            </a:r>
            <a:r>
              <a:rPr lang="en-US" sz="1600" b="0"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Joker’de</a:t>
            </a:r>
            <a:r>
              <a:rPr lang="en-US" sz="1600" b="0" i="1" dirty="0">
                <a:solidFill>
                  <a:schemeClr val="bg1">
                    <a:lumMod val="65000"/>
                    <a:lumOff val="35000"/>
                  </a:schemeClr>
                </a:solidFill>
                <a:latin typeface="Avenir Book" panose="02000503020000020003" pitchFamily="2" charset="0"/>
              </a:rPr>
              <a:t> de (2019) </a:t>
            </a:r>
            <a:r>
              <a:rPr lang="en-US" sz="1600" b="0" i="1" dirty="0" err="1">
                <a:solidFill>
                  <a:schemeClr val="bg1">
                    <a:lumMod val="65000"/>
                    <a:lumOff val="35000"/>
                  </a:schemeClr>
                </a:solidFill>
                <a:latin typeface="Avenir Book" panose="02000503020000020003" pitchFamily="2" charset="0"/>
              </a:rPr>
              <a:t>çok</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önemli</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bir</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rolde</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karşımıza</a:t>
            </a:r>
            <a:r>
              <a:rPr lang="en-US" sz="1600" b="0" i="1" dirty="0">
                <a:solidFill>
                  <a:schemeClr val="bg1">
                    <a:lumMod val="65000"/>
                    <a:lumOff val="35000"/>
                  </a:schemeClr>
                </a:solidFill>
                <a:latin typeface="Avenir Book" panose="02000503020000020003" pitchFamily="2" charset="0"/>
              </a:rPr>
              <a:t> </a:t>
            </a:r>
            <a:r>
              <a:rPr lang="en-US" sz="1600" b="0" i="1" dirty="0" err="1">
                <a:solidFill>
                  <a:schemeClr val="bg1">
                    <a:lumMod val="65000"/>
                    <a:lumOff val="35000"/>
                  </a:schemeClr>
                </a:solidFill>
                <a:latin typeface="Avenir Book" panose="02000503020000020003" pitchFamily="2" charset="0"/>
              </a:rPr>
              <a:t>çıktı</a:t>
            </a:r>
            <a:r>
              <a:rPr lang="en-US" sz="1600" b="0" dirty="0">
                <a:solidFill>
                  <a:schemeClr val="bg1">
                    <a:lumMod val="65000"/>
                    <a:lumOff val="35000"/>
                  </a:schemeClr>
                </a:solidFill>
                <a:latin typeface="Avenir Book" panose="02000503020000020003" pitchFamily="2" charset="0"/>
              </a:rPr>
              <a:t>. </a:t>
            </a:r>
          </a:p>
          <a:p>
            <a:pPr algn="l"/>
            <a:endParaRPr lang="en-US" sz="1600" b="0" dirty="0">
              <a:solidFill>
                <a:schemeClr val="bg1">
                  <a:lumMod val="65000"/>
                  <a:lumOff val="35000"/>
                </a:schemeClr>
              </a:solidFill>
              <a:latin typeface="Avenir Book" panose="02000503020000020003" pitchFamily="2" charset="0"/>
            </a:endParaRPr>
          </a:p>
          <a:p>
            <a:pPr algn="l"/>
            <a:r>
              <a:rPr lang="en-US" sz="1600" b="0" dirty="0">
                <a:solidFill>
                  <a:schemeClr val="bg1">
                    <a:lumMod val="65000"/>
                    <a:lumOff val="35000"/>
                  </a:schemeClr>
                </a:solidFill>
                <a:latin typeface="Avenir Book" panose="02000503020000020003" pitchFamily="2" charset="0"/>
              </a:rPr>
              <a:t>Berlin </a:t>
            </a:r>
            <a:r>
              <a:rPr lang="en-US" sz="1600" b="0" dirty="0" err="1">
                <a:solidFill>
                  <a:schemeClr val="bg1">
                    <a:lumMod val="65000"/>
                    <a:lumOff val="35000"/>
                  </a:schemeClr>
                </a:solidFill>
                <a:latin typeface="Avenir Book" panose="02000503020000020003" pitchFamily="2" charset="0"/>
              </a:rPr>
              <a:t>doğumlu</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Beetz</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ilkokul</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çağında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ailesiyle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birlikte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Amerika’ya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taşınmış</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Evde</a:t>
            </a:r>
            <a:r>
              <a:rPr lang="en-US" sz="1600" b="0" dirty="0">
                <a:solidFill>
                  <a:schemeClr val="bg1">
                    <a:lumMod val="65000"/>
                    <a:lumOff val="35000"/>
                  </a:schemeClr>
                </a:solidFill>
                <a:latin typeface="Avenir Book" panose="02000503020000020003" pitchFamily="2" charset="0"/>
              </a:rPr>
              <a:t> hem </a:t>
            </a:r>
            <a:r>
              <a:rPr lang="en-US" sz="1600" b="0" dirty="0" err="1">
                <a:solidFill>
                  <a:schemeClr val="bg1">
                    <a:lumMod val="65000"/>
                    <a:lumOff val="35000"/>
                  </a:schemeClr>
                </a:solidFill>
                <a:latin typeface="Avenir Book" panose="02000503020000020003" pitchFamily="2" charset="0"/>
              </a:rPr>
              <a:t>İngilizce</a:t>
            </a:r>
            <a:r>
              <a:rPr lang="en-US" sz="1600" b="0" dirty="0">
                <a:solidFill>
                  <a:schemeClr val="bg1">
                    <a:lumMod val="65000"/>
                    <a:lumOff val="35000"/>
                  </a:schemeClr>
                </a:solidFill>
                <a:latin typeface="Avenir Book" panose="02000503020000020003" pitchFamily="2" charset="0"/>
              </a:rPr>
              <a:t> hem </a:t>
            </a:r>
            <a:r>
              <a:rPr lang="en-US" sz="1600" b="0" dirty="0" err="1">
                <a:solidFill>
                  <a:schemeClr val="bg1">
                    <a:lumMod val="65000"/>
                    <a:lumOff val="35000"/>
                  </a:schemeClr>
                </a:solidFill>
                <a:latin typeface="Avenir Book" panose="02000503020000020003" pitchFamily="2" charset="0"/>
              </a:rPr>
              <a:t>Almanca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ailede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büyüyen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Beetz</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lise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yıllarında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oyunculuğa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merak</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sarmış</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ve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tiyatro</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oyunlarında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yer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almaya</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başlamış</a:t>
            </a:r>
            <a:r>
              <a:rPr lang="en-US" sz="1600" b="0" dirty="0">
                <a:solidFill>
                  <a:schemeClr val="bg1">
                    <a:lumMod val="65000"/>
                    <a:lumOff val="35000"/>
                  </a:schemeClr>
                </a:solidFill>
                <a:latin typeface="Avenir Book" panose="02000503020000020003" pitchFamily="2" charset="0"/>
              </a:rPr>
              <a:t>. 2009 </a:t>
            </a:r>
            <a:r>
              <a:rPr lang="en-US" sz="1600" b="0" dirty="0" err="1">
                <a:solidFill>
                  <a:schemeClr val="bg1">
                    <a:lumMod val="65000"/>
                    <a:lumOff val="35000"/>
                  </a:schemeClr>
                </a:solidFill>
                <a:latin typeface="Avenir Book" panose="02000503020000020003" pitchFamily="2" charset="0"/>
              </a:rPr>
              <a:t>yılında</a:t>
            </a:r>
            <a:r>
              <a:rPr lang="en-US" sz="1600" b="0" dirty="0">
                <a:solidFill>
                  <a:schemeClr val="bg1">
                    <a:lumMod val="65000"/>
                    <a:lumOff val="35000"/>
                  </a:schemeClr>
                </a:solidFill>
                <a:latin typeface="Avenir Book" panose="02000503020000020003" pitchFamily="2" charset="0"/>
              </a:rPr>
              <a:t> Skidmore </a:t>
            </a:r>
            <a:r>
              <a:rPr lang="en-US" sz="1600" b="0" dirty="0" err="1">
                <a:solidFill>
                  <a:schemeClr val="bg1">
                    <a:lumMod val="65000"/>
                    <a:lumOff val="35000"/>
                  </a:schemeClr>
                </a:solidFill>
                <a:latin typeface="Avenir Book" panose="02000503020000020003" pitchFamily="2" charset="0"/>
              </a:rPr>
              <a:t>Üniversitesi’nde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Franıszca</a:t>
            </a:r>
            <a:r>
              <a:rPr lang="en-US" sz="1600" b="0" dirty="0">
                <a:solidFill>
                  <a:schemeClr val="bg1">
                    <a:lumMod val="65000"/>
                    <a:lumOff val="35000"/>
                  </a:schemeClr>
                </a:solidFill>
                <a:latin typeface="Avenir Book" panose="02000503020000020003" pitchFamily="2" charset="0"/>
              </a:rPr>
              <a:t> Dili </a:t>
            </a:r>
            <a:r>
              <a:rPr lang="en-US" sz="1600" b="0" dirty="0" err="1">
                <a:solidFill>
                  <a:schemeClr val="bg1">
                    <a:lumMod val="65000"/>
                    <a:lumOff val="35000"/>
                  </a:schemeClr>
                </a:solidFill>
                <a:latin typeface="Avenir Book" panose="02000503020000020003" pitchFamily="2" charset="0"/>
              </a:rPr>
              <a:t>Edebiyatı</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bölümünden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mezun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olan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Zazie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ardından</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bir</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süre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Paris’te</a:t>
            </a:r>
            <a:r>
              <a:rPr lang="en-US" sz="1600" b="0" dirty="0">
                <a:solidFill>
                  <a:schemeClr val="bg1">
                    <a:lumMod val="65000"/>
                    <a:lumOff val="35000"/>
                  </a:schemeClr>
                </a:solidFill>
                <a:latin typeface="Avenir Book" panose="02000503020000020003" pitchFamily="2" charset="0"/>
              </a:rPr>
              <a:t> </a:t>
            </a:r>
            <a:r>
              <a:rPr lang="en-US" sz="1600" b="0" dirty="0" err="1">
                <a:solidFill>
                  <a:schemeClr val="bg1">
                    <a:lumMod val="65000"/>
                    <a:lumOff val="35000"/>
                  </a:schemeClr>
                </a:solidFill>
                <a:latin typeface="Avenir Book" panose="02000503020000020003" pitchFamily="2" charset="0"/>
              </a:rPr>
              <a:t>yaşamış</a:t>
            </a:r>
            <a:r>
              <a:rPr lang="en-US" sz="1600" b="0" dirty="0">
                <a:solidFill>
                  <a:schemeClr val="bg1">
                    <a:lumMod val="65000"/>
                    <a:lumOff val="35000"/>
                  </a:schemeClr>
                </a:solidFill>
                <a:latin typeface="Avenir Book" panose="02000503020000020003" pitchFamily="2" charset="0"/>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Body"/>
          <p:cNvSpPr txBox="1">
            <a:spLocks noGrp="1"/>
          </p:cNvSpPr>
          <p:nvPr>
            <p:ph type="subTitle" sz="quarter" idx="1"/>
          </p:nvPr>
        </p:nvSpPr>
        <p:spPr>
          <a:prstGeom prst="rect">
            <a:avLst/>
          </a:prstGeom>
        </p:spPr>
        <p:txBody>
          <a:bodyPr/>
          <a:lstStyle/>
          <a:p>
            <a:endParaRPr/>
          </a:p>
        </p:txBody>
      </p:sp>
      <p:sp>
        <p:nvSpPr>
          <p:cNvPr id="193" name="Rectangle"/>
          <p:cNvSpPr/>
          <p:nvPr/>
        </p:nvSpPr>
        <p:spPr>
          <a:xfrm>
            <a:off x="451974" y="326925"/>
            <a:ext cx="12100852" cy="58225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p:txBody>
      </p:sp>
      <p:sp>
        <p:nvSpPr>
          <p:cNvPr id="194"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195" name="Larry Pine (“Jeffrey Hoffman”)"/>
          <p:cNvSpPr txBox="1"/>
          <p:nvPr/>
        </p:nvSpPr>
        <p:spPr>
          <a:xfrm>
            <a:off x="1157393" y="1092200"/>
            <a:ext cx="3779013" cy="490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r>
              <a:t>Larry Pine (“Jeffrey Hoffman”)</a:t>
            </a: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endParaRPr/>
          </a:p>
        </p:txBody>
      </p:sp>
      <p:sp>
        <p:nvSpPr>
          <p:cNvPr id="196" name="Rectangle"/>
          <p:cNvSpPr/>
          <p:nvPr/>
        </p:nvSpPr>
        <p:spPr>
          <a:xfrm>
            <a:off x="4936484" y="6394953"/>
            <a:ext cx="1243924" cy="3136901"/>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97" name="Rectangle"/>
          <p:cNvSpPr/>
          <p:nvPr/>
        </p:nvSpPr>
        <p:spPr>
          <a:xfrm>
            <a:off x="-2889272" y="6702780"/>
            <a:ext cx="4362451" cy="2521247"/>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98" name="The Grand Budapest Hotel starring Ralph Fiennes, Tilda Swinton / director: Wes Anderson…"/>
          <p:cNvSpPr txBox="1"/>
          <p:nvPr/>
        </p:nvSpPr>
        <p:spPr>
          <a:xfrm>
            <a:off x="1157393" y="2656680"/>
            <a:ext cx="11082794"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2000" b="0">
                <a:solidFill>
                  <a:srgbClr val="434343"/>
                </a:solidFill>
                <a:latin typeface="Avenir Book"/>
                <a:ea typeface="Avenir Book"/>
                <a:cs typeface="Avenir Book"/>
                <a:sym typeface="Avenir Book"/>
              </a:defRPr>
            </a:pPr>
            <a:r>
              <a:rPr lang="en-US" u="sng" dirty="0" err="1">
                <a:latin typeface="Avenir Book Oblique"/>
                <a:ea typeface="Avenir Book Oblique"/>
                <a:cs typeface="Avenir Book Oblique"/>
                <a:sym typeface="Avenir Book Oblique"/>
              </a:rPr>
              <a:t>Seçme</a:t>
            </a:r>
            <a:r>
              <a:rPr lang="en-US" u="sng" dirty="0">
                <a:latin typeface="Avenir Book Oblique"/>
                <a:ea typeface="Avenir Book Oblique"/>
                <a:cs typeface="Avenir Book Oblique"/>
                <a:sym typeface="Avenir Book Oblique"/>
              </a:rPr>
              <a:t> </a:t>
            </a:r>
            <a:r>
              <a:rPr lang="en-US" u="sng" dirty="0" err="1">
                <a:latin typeface="Avenir Book Oblique"/>
                <a:ea typeface="Avenir Book Oblique"/>
                <a:cs typeface="Avenir Book Oblique"/>
                <a:sym typeface="Avenir Book Oblique"/>
              </a:rPr>
              <a:t>Yapımlar</a:t>
            </a:r>
            <a:endParaRPr lang="en-US" u="sng" dirty="0">
              <a:latin typeface="Avenir Book Oblique"/>
              <a:ea typeface="Avenir Book Oblique"/>
              <a:cs typeface="Avenir Book Oblique"/>
              <a:sym typeface="Avenir Book Oblique"/>
            </a:endParaRPr>
          </a:p>
          <a:p>
            <a:pPr algn="l" defTabSz="457200">
              <a:defRPr sz="2000" b="0">
                <a:solidFill>
                  <a:srgbClr val="434343"/>
                </a:solidFill>
                <a:latin typeface="Avenir Book"/>
                <a:ea typeface="Avenir Book"/>
                <a:cs typeface="Avenir Book"/>
                <a:sym typeface="Avenir Book"/>
              </a:defRPr>
            </a:pPr>
            <a:r>
              <a:rPr dirty="0">
                <a:latin typeface="Avenir Book Oblique"/>
                <a:ea typeface="Avenir Book Oblique"/>
                <a:cs typeface="Avenir Book Oblique"/>
                <a:sym typeface="Avenir Book Oblique"/>
              </a:rPr>
              <a:t>The Grand Budapest Hotel</a:t>
            </a:r>
            <a:r>
              <a:rPr dirty="0"/>
              <a:t> starring Ralph Fiennes, Tilda Swinton / director: Wes Anderson</a:t>
            </a:r>
          </a:p>
          <a:p>
            <a:pPr algn="l" defTabSz="457200">
              <a:defRPr sz="2000" b="0">
                <a:solidFill>
                  <a:srgbClr val="434343"/>
                </a:solidFill>
                <a:latin typeface="Avenir Book"/>
                <a:ea typeface="Avenir Book"/>
                <a:cs typeface="Avenir Book"/>
                <a:sym typeface="Avenir Book"/>
              </a:defRPr>
            </a:pPr>
            <a:r>
              <a:rPr dirty="0">
                <a:latin typeface="Avenir Book Oblique"/>
                <a:ea typeface="Avenir Book Oblique"/>
                <a:cs typeface="Avenir Book Oblique"/>
                <a:sym typeface="Avenir Book Oblique"/>
              </a:rPr>
              <a:t>Arbitrage</a:t>
            </a:r>
            <a:r>
              <a:rPr dirty="0"/>
              <a:t> starring Richard Gere and Susan Sarandon</a:t>
            </a:r>
          </a:p>
          <a:p>
            <a:pPr algn="l" defTabSz="457200">
              <a:defRPr sz="2000" b="0">
                <a:solidFill>
                  <a:srgbClr val="434343"/>
                </a:solidFill>
                <a:latin typeface="Avenir Book"/>
                <a:ea typeface="Avenir Book"/>
                <a:cs typeface="Avenir Book"/>
                <a:sym typeface="Avenir Book"/>
              </a:defRPr>
            </a:pPr>
            <a:r>
              <a:rPr dirty="0">
                <a:latin typeface="Avenir Book Oblique"/>
                <a:ea typeface="Avenir Book Oblique"/>
                <a:cs typeface="Avenir Book Oblique"/>
                <a:sym typeface="Avenir Book Oblique"/>
              </a:rPr>
              <a:t>Moonrise Kingdom</a:t>
            </a:r>
            <a:r>
              <a:rPr dirty="0"/>
              <a:t> starring Edward Norton and Bill Murray / director: Wes Anderson</a:t>
            </a:r>
          </a:p>
          <a:p>
            <a:pPr algn="l" defTabSz="457200">
              <a:defRPr sz="2000" b="0">
                <a:solidFill>
                  <a:srgbClr val="434343"/>
                </a:solidFill>
                <a:latin typeface="Avenir Book"/>
                <a:ea typeface="Avenir Book"/>
                <a:cs typeface="Avenir Book"/>
                <a:sym typeface="Avenir Book"/>
              </a:defRPr>
            </a:pPr>
            <a:r>
              <a:rPr dirty="0">
                <a:latin typeface="Avenir Book Oblique"/>
                <a:ea typeface="Avenir Book Oblique"/>
                <a:cs typeface="Avenir Book Oblique"/>
                <a:sym typeface="Avenir Book Oblique"/>
              </a:rPr>
              <a:t>The Royal Tenenbaums</a:t>
            </a:r>
            <a:r>
              <a:rPr dirty="0"/>
              <a:t> starring Gene Hackman and Anjelica Huston / director: Wes Anderson</a:t>
            </a:r>
          </a:p>
          <a:p>
            <a:pPr algn="l" defTabSz="457200">
              <a:defRPr sz="2000" b="0">
                <a:solidFill>
                  <a:srgbClr val="434343"/>
                </a:solidFill>
                <a:latin typeface="Avenir Book"/>
                <a:ea typeface="Avenir Book"/>
                <a:cs typeface="Avenir Book"/>
                <a:sym typeface="Avenir Book"/>
              </a:defRPr>
            </a:pPr>
            <a:r>
              <a:rPr dirty="0"/>
              <a:t>“House of Cards” starring Robin Wright / director: David Fincher</a:t>
            </a:r>
          </a:p>
        </p:txBody>
      </p:sp>
      <p:pic>
        <p:nvPicPr>
          <p:cNvPr id="199" name="Screen Shot 2019-05-06 at 11.23.38 PM.png" descr="Screen Shot 2019-05-06 at 11.23.38 PM.png"/>
          <p:cNvPicPr>
            <a:picLocks noChangeAspect="1"/>
          </p:cNvPicPr>
          <p:nvPr/>
        </p:nvPicPr>
        <p:blipFill>
          <a:blip r:embed="rId2"/>
          <a:stretch>
            <a:fillRect/>
          </a:stretch>
        </p:blipFill>
        <p:spPr>
          <a:xfrm>
            <a:off x="6320242" y="6398694"/>
            <a:ext cx="4879526" cy="3202714"/>
          </a:xfrm>
          <a:prstGeom prst="rect">
            <a:avLst/>
          </a:prstGeom>
          <a:ln w="12700">
            <a:miter lim="400000"/>
          </a:ln>
        </p:spPr>
      </p:pic>
      <p:sp>
        <p:nvSpPr>
          <p:cNvPr id="200" name="Rectangle"/>
          <p:cNvSpPr/>
          <p:nvPr/>
        </p:nvSpPr>
        <p:spPr>
          <a:xfrm>
            <a:off x="11377703" y="6484156"/>
            <a:ext cx="3061295" cy="2958495"/>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Body"/>
          <p:cNvSpPr txBox="1">
            <a:spLocks noGrp="1"/>
          </p:cNvSpPr>
          <p:nvPr>
            <p:ph type="subTitle" sz="quarter" idx="1"/>
          </p:nvPr>
        </p:nvSpPr>
        <p:spPr>
          <a:prstGeom prst="rect">
            <a:avLst/>
          </a:prstGeom>
        </p:spPr>
        <p:txBody>
          <a:bodyPr/>
          <a:lstStyle/>
          <a:p>
            <a:endParaRPr/>
          </a:p>
        </p:txBody>
      </p:sp>
      <p:sp>
        <p:nvSpPr>
          <p:cNvPr id="203" name="Rectangle"/>
          <p:cNvSpPr/>
          <p:nvPr/>
        </p:nvSpPr>
        <p:spPr>
          <a:xfrm>
            <a:off x="451974" y="326925"/>
            <a:ext cx="12100852" cy="5822555"/>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a:p>
            <a:pPr>
              <a:defRPr sz="2200" b="0">
                <a:latin typeface="+mn-lt"/>
                <a:ea typeface="+mn-ea"/>
                <a:cs typeface="+mn-cs"/>
                <a:sym typeface="Helvetica Neue Medium"/>
              </a:defRPr>
            </a:pPr>
            <a:endParaRPr/>
          </a:p>
        </p:txBody>
      </p:sp>
      <p:sp>
        <p:nvSpPr>
          <p:cNvPr id="204" name="Text"/>
          <p:cNvSpPr txBox="1"/>
          <p:nvPr/>
        </p:nvSpPr>
        <p:spPr>
          <a:xfrm>
            <a:off x="6273088" y="4773270"/>
            <a:ext cx="712624" cy="461060"/>
          </a:xfrm>
          <a:prstGeom prst="rect">
            <a:avLst/>
          </a:prstGeom>
          <a:ln w="12700">
            <a:miter lim="400000"/>
          </a:ln>
        </p:spPr>
        <p:txBody>
          <a:bodyPr wrap="none" lIns="50800" tIns="50800" rIns="50800" bIns="50800" anchor="ctr">
            <a:spAutoFit/>
          </a:bodyPr>
          <a:lstStyle/>
          <a:p>
            <a:endParaRPr/>
          </a:p>
        </p:txBody>
      </p:sp>
      <p:sp>
        <p:nvSpPr>
          <p:cNvPr id="205" name="Jeremy Holm (“Greg Spaulding”)"/>
          <p:cNvSpPr txBox="1"/>
          <p:nvPr/>
        </p:nvSpPr>
        <p:spPr>
          <a:xfrm>
            <a:off x="1157393" y="1092200"/>
            <a:ext cx="4108705" cy="490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u="sng">
                <a:solidFill>
                  <a:srgbClr val="434343"/>
                </a:solidFill>
                <a:latin typeface="Avenir Heavy"/>
                <a:ea typeface="Avenir Heavy"/>
                <a:cs typeface="Avenir Heavy"/>
                <a:sym typeface="Avenir Heavy"/>
              </a:defRPr>
            </a:pPr>
            <a:r>
              <a:t>Jeremy Holm (“Greg Spaulding”)</a:t>
            </a: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a:p>
            <a:pPr algn="just" defTabSz="457200">
              <a:defRPr sz="2000" b="0">
                <a:solidFill>
                  <a:srgbClr val="434343"/>
                </a:solidFill>
                <a:latin typeface="Avenir Heavy"/>
                <a:ea typeface="Avenir Heavy"/>
                <a:cs typeface="Avenir Heavy"/>
                <a:sym typeface="Avenir Heavy"/>
              </a:defRPr>
            </a:pPr>
            <a:endParaRPr/>
          </a:p>
        </p:txBody>
      </p:sp>
      <p:sp>
        <p:nvSpPr>
          <p:cNvPr id="206" name="Rectangle"/>
          <p:cNvSpPr/>
          <p:nvPr/>
        </p:nvSpPr>
        <p:spPr>
          <a:xfrm>
            <a:off x="5187700" y="6313764"/>
            <a:ext cx="1812984" cy="3299278"/>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07" name="Rectangle"/>
          <p:cNvSpPr/>
          <p:nvPr/>
        </p:nvSpPr>
        <p:spPr>
          <a:xfrm>
            <a:off x="-2889272" y="6702780"/>
            <a:ext cx="4362451" cy="2521247"/>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08" name="The Judge starring Robert Downey Jr. and Robert Duvall…"/>
          <p:cNvSpPr txBox="1"/>
          <p:nvPr/>
        </p:nvSpPr>
        <p:spPr>
          <a:xfrm>
            <a:off x="1157393" y="2607970"/>
            <a:ext cx="8989146" cy="2626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2000" b="0">
                <a:solidFill>
                  <a:srgbClr val="434343"/>
                </a:solidFill>
                <a:latin typeface="Avenir Book"/>
                <a:ea typeface="Avenir Book"/>
                <a:cs typeface="Avenir Book"/>
                <a:sym typeface="Avenir Book"/>
              </a:defRPr>
            </a:pPr>
            <a:r>
              <a:rPr lang="en-US" sz="1600" u="sng" dirty="0" err="1">
                <a:latin typeface="Avenir Book" panose="02000503020000020003" pitchFamily="2" charset="0"/>
                <a:ea typeface="Avenir Book Oblique"/>
                <a:cs typeface="Avenir Book Oblique"/>
                <a:sym typeface="Avenir Book Oblique"/>
              </a:rPr>
              <a:t>Seçme</a:t>
            </a:r>
            <a:r>
              <a:rPr lang="en-US" sz="1600" u="sng" dirty="0">
                <a:latin typeface="Avenir Book" panose="02000503020000020003" pitchFamily="2" charset="0"/>
                <a:ea typeface="Avenir Book Oblique"/>
                <a:cs typeface="Avenir Book Oblique"/>
                <a:sym typeface="Avenir Book Oblique"/>
              </a:rPr>
              <a:t> </a:t>
            </a:r>
            <a:r>
              <a:rPr lang="en-US" sz="1600" u="sng" dirty="0" err="1">
                <a:latin typeface="Avenir Book" panose="02000503020000020003" pitchFamily="2" charset="0"/>
                <a:ea typeface="Avenir Book Oblique"/>
                <a:cs typeface="Avenir Book Oblique"/>
                <a:sym typeface="Avenir Book Oblique"/>
              </a:rPr>
              <a:t>Yapımlar</a:t>
            </a:r>
            <a:endParaRPr lang="en-US" sz="1600" u="sng" dirty="0">
              <a:latin typeface="Avenir Book" panose="02000503020000020003" pitchFamily="2" charset="0"/>
              <a:ea typeface="Avenir Book Oblique"/>
              <a:cs typeface="Avenir Book Oblique"/>
              <a:sym typeface="Avenir Book Oblique"/>
            </a:endParaRP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ea typeface="Avenir Book Oblique"/>
                <a:cs typeface="Avenir Book Oblique"/>
                <a:sym typeface="Avenir Book Oblique"/>
              </a:rPr>
              <a:t>The Judge </a:t>
            </a:r>
            <a:r>
              <a:rPr sz="1600" dirty="0">
                <a:latin typeface="Avenir Book" panose="02000503020000020003" pitchFamily="2" charset="0"/>
              </a:rPr>
              <a:t>starring Robert Downey Jr. and Robert Duvall</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rPr>
              <a:t>“Mr. Robot” starring Rami Malek and Christian Slater</a:t>
            </a:r>
          </a:p>
          <a:p>
            <a:pPr algn="l" defTabSz="457200">
              <a:defRPr sz="2000" b="0">
                <a:solidFill>
                  <a:srgbClr val="434343"/>
                </a:solidFill>
                <a:latin typeface="Avenir Book"/>
                <a:ea typeface="Avenir Book"/>
                <a:cs typeface="Avenir Book"/>
                <a:sym typeface="Avenir Book"/>
              </a:defRPr>
            </a:pPr>
            <a:r>
              <a:rPr sz="1600" dirty="0">
                <a:latin typeface="Avenir Book" panose="02000503020000020003" pitchFamily="2" charset="0"/>
              </a:rPr>
              <a:t>“House of Cards” starring Robin Wright / director: David Fincher</a:t>
            </a:r>
          </a:p>
          <a:p>
            <a:pPr algn="l"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a:p>
            <a:pPr algn="l" defTabSz="457200">
              <a:defRPr sz="2000" b="0">
                <a:solidFill>
                  <a:srgbClr val="434343"/>
                </a:solidFill>
                <a:latin typeface="Avenir Book"/>
                <a:ea typeface="Avenir Book"/>
                <a:cs typeface="Avenir Book"/>
                <a:sym typeface="Avenir Book"/>
              </a:defRPr>
            </a:pPr>
            <a:endParaRPr dirty="0"/>
          </a:p>
        </p:txBody>
      </p:sp>
      <p:pic>
        <p:nvPicPr>
          <p:cNvPr id="209" name="Screen Shot 2019-05-06 at 11.27.34 PM.png" descr="Screen Shot 2019-05-06 at 11.27.34 PM.png"/>
          <p:cNvPicPr>
            <a:picLocks noChangeAspect="1"/>
          </p:cNvPicPr>
          <p:nvPr/>
        </p:nvPicPr>
        <p:blipFill>
          <a:blip r:embed="rId2"/>
          <a:stretch>
            <a:fillRect/>
          </a:stretch>
        </p:blipFill>
        <p:spPr>
          <a:xfrm>
            <a:off x="7152388" y="6318240"/>
            <a:ext cx="4944195" cy="3290327"/>
          </a:xfrm>
          <a:prstGeom prst="rect">
            <a:avLst/>
          </a:prstGeom>
          <a:ln w="12700">
            <a:miter lim="400000"/>
          </a:ln>
        </p:spPr>
      </p:pic>
      <p:sp>
        <p:nvSpPr>
          <p:cNvPr id="210" name="Rectangle"/>
          <p:cNvSpPr/>
          <p:nvPr/>
        </p:nvSpPr>
        <p:spPr>
          <a:xfrm>
            <a:off x="12248286" y="6313764"/>
            <a:ext cx="1812985" cy="3299278"/>
          </a:xfrm>
          <a:prstGeom prst="rect">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TotalTime>
  <Words>1028</Words>
  <Application>Microsoft Macintosh PowerPoint</Application>
  <PresentationFormat>Özel</PresentationFormat>
  <Paragraphs>246</Paragraphs>
  <Slides>13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Avenir Book</vt:lpstr>
      <vt:lpstr>Avenir Book Oblique</vt:lpstr>
      <vt:lpstr>Avenir Heavy</vt:lpstr>
      <vt:lpstr>Avenir Medium</vt:lpstr>
      <vt:lpstr>Helvetica Neue</vt:lpstr>
      <vt:lpstr>Helvetica Neue Light</vt:lpstr>
      <vt:lpstr>Helvetica Neue Medium</vt:lpstr>
      <vt:lpstr>Helvetica Neue Thin</vt:lpstr>
      <vt:lpstr>Black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19</cp:revision>
  <dcterms:modified xsi:type="dcterms:W3CDTF">2021-08-04T07:55:14Z</dcterms:modified>
</cp:coreProperties>
</file>